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raj" initials="s" lastIdx="1" clrIdx="0">
    <p:extLst>
      <p:ext uri="{19B8F6BF-5375-455C-9EA6-DF929625EA0E}">
        <p15:presenceInfo xmlns:p15="http://schemas.microsoft.com/office/powerpoint/2012/main" userId="f5ec739cc0d7666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Optics	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Chap-09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32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329" y="224118"/>
            <a:ext cx="11654118" cy="986117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Image formation due to concave and convex mirror 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4604933"/>
              </p:ext>
            </p:extLst>
          </p:nvPr>
        </p:nvGraphicFramePr>
        <p:xfrm>
          <a:off x="242046" y="1376499"/>
          <a:ext cx="11008660" cy="301245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3020846">
                  <a:extLst>
                    <a:ext uri="{9D8B030D-6E8A-4147-A177-3AD203B41FA5}">
                      <a16:colId xmlns:a16="http://schemas.microsoft.com/office/drawing/2014/main" val="2551470099"/>
                    </a:ext>
                  </a:extLst>
                </a:gridCol>
                <a:gridCol w="2991798">
                  <a:extLst>
                    <a:ext uri="{9D8B030D-6E8A-4147-A177-3AD203B41FA5}">
                      <a16:colId xmlns:a16="http://schemas.microsoft.com/office/drawing/2014/main" val="966601969"/>
                    </a:ext>
                  </a:extLst>
                </a:gridCol>
                <a:gridCol w="2580307">
                  <a:extLst>
                    <a:ext uri="{9D8B030D-6E8A-4147-A177-3AD203B41FA5}">
                      <a16:colId xmlns:a16="http://schemas.microsoft.com/office/drawing/2014/main" val="141330486"/>
                    </a:ext>
                  </a:extLst>
                </a:gridCol>
                <a:gridCol w="2415709">
                  <a:extLst>
                    <a:ext uri="{9D8B030D-6E8A-4147-A177-3AD203B41FA5}">
                      <a16:colId xmlns:a16="http://schemas.microsoft.com/office/drawing/2014/main" val="3069603947"/>
                    </a:ext>
                  </a:extLst>
                </a:gridCol>
              </a:tblGrid>
              <a:tr h="631595">
                <a:tc gridSpan="4">
                  <a:txBody>
                    <a:bodyPr/>
                    <a:lstStyle/>
                    <a:p>
                      <a:pPr marL="538480" algn="ctr"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1600" cap="small" spc="-5" dirty="0">
                          <a:solidFill>
                            <a:schemeClr val="tx1"/>
                          </a:solidFill>
                          <a:effectLst/>
                        </a:rPr>
                        <a:t>Concav</a:t>
                      </a:r>
                      <a:r>
                        <a:rPr lang="en-US" sz="1600" cap="small" dirty="0">
                          <a:solidFill>
                            <a:schemeClr val="tx1"/>
                          </a:solidFill>
                          <a:effectLst/>
                        </a:rPr>
                        <a:t>e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 mir</a:t>
                      </a:r>
                      <a:r>
                        <a:rPr lang="en-US" sz="1600" spc="-25" dirty="0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or</a:t>
                      </a:r>
                      <a:r>
                        <a:rPr lang="en-US" sz="1600" spc="-2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(f </a:t>
                      </a:r>
                      <a:r>
                        <a:rPr lang="en-US" sz="1600" cap="small" spc="-5" dirty="0">
                          <a:solidFill>
                            <a:schemeClr val="tx1"/>
                          </a:solidFill>
                          <a:effectLst/>
                        </a:rPr>
                        <a:t>negative)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5729170"/>
                  </a:ext>
                </a:extLst>
              </a:tr>
              <a:tr h="672353">
                <a:tc>
                  <a:txBody>
                    <a:bodyPr/>
                    <a:lstStyle/>
                    <a:p>
                      <a:pPr marL="50800" algn="ctr">
                        <a:spcBef>
                          <a:spcPts val="35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221615" marR="76200" indent="-128270" algn="ctr">
                        <a:lnSpc>
                          <a:spcPct val="103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Position of object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50800" algn="ctr">
                        <a:spcBef>
                          <a:spcPts val="35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221615" marR="82550" indent="-132080" algn="ctr">
                        <a:lnSpc>
                          <a:spcPct val="103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Position </a:t>
                      </a:r>
                      <a:r>
                        <a:rPr lang="en-US" sz="1600" spc="-40" dirty="0">
                          <a:solidFill>
                            <a:schemeClr val="tx1"/>
                          </a:solidFill>
                          <a:effectLst/>
                        </a:rPr>
                        <a:t>of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cap="small" dirty="0">
                          <a:solidFill>
                            <a:schemeClr val="tx1"/>
                          </a:solidFill>
                          <a:effectLst/>
                        </a:rPr>
                        <a:t>image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105410" marR="99695" algn="ctr">
                        <a:lnSpc>
                          <a:spcPts val="1020"/>
                        </a:lnSpc>
                        <a:spcAft>
                          <a:spcPts val="0"/>
                        </a:spcAft>
                      </a:pPr>
                      <a:r>
                        <a:rPr lang="en-US" sz="1600" cap="small" spc="-5" dirty="0">
                          <a:solidFill>
                            <a:schemeClr val="tx1"/>
                          </a:solidFill>
                          <a:effectLst/>
                        </a:rPr>
                        <a:t>Real(R)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3350" marR="125730" indent="1905" algn="ctr">
                        <a:lnSpc>
                          <a:spcPts val="125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or </a:t>
                      </a:r>
                      <a:r>
                        <a:rPr lang="en-US" sz="1600" spc="-40" dirty="0">
                          <a:solidFill>
                            <a:schemeClr val="tx1"/>
                          </a:solidFill>
                          <a:effectLst/>
                        </a:rPr>
                        <a:t>V</a:t>
                      </a:r>
                      <a:r>
                        <a:rPr lang="en-US" sz="1600" cap="small" dirty="0">
                          <a:solidFill>
                            <a:schemeClr val="tx1"/>
                          </a:solidFill>
                          <a:effectLst/>
                        </a:rPr>
                        <a:t>irtual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 (V)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75565" marR="68580" indent="29210" algn="ctr">
                        <a:lnSpc>
                          <a:spcPct val="103000"/>
                        </a:lnSpc>
                        <a:spcBef>
                          <a:spcPts val="440"/>
                        </a:spcBef>
                        <a:spcAft>
                          <a:spcPts val="0"/>
                        </a:spcAft>
                      </a:pPr>
                      <a:r>
                        <a:rPr lang="en-US" sz="1600" cap="small" dirty="0">
                          <a:solidFill>
                            <a:schemeClr val="tx1"/>
                          </a:solidFill>
                          <a:effectLst/>
                        </a:rPr>
                        <a:t>Lateral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cap="small" dirty="0" err="1">
                          <a:solidFill>
                            <a:schemeClr val="tx1"/>
                          </a:solidFill>
                          <a:effectLst/>
                        </a:rPr>
                        <a:t>magnifi</a:t>
                      </a:r>
                      <a:r>
                        <a:rPr lang="en-US" sz="1600" cap="small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20015" algn="ctr"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1600" cap="small" dirty="0">
                          <a:solidFill>
                            <a:schemeClr val="tx1"/>
                          </a:solidFill>
                          <a:effectLst/>
                        </a:rPr>
                        <a:t>-cation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2654362"/>
                  </a:ext>
                </a:extLst>
              </a:tr>
              <a:tr h="264989">
                <a:tc>
                  <a:txBody>
                    <a:bodyPr/>
                    <a:lstStyle/>
                    <a:p>
                      <a:pPr marL="68580"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u = ¥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91440" algn="ctr">
                        <a:lnSpc>
                          <a:spcPts val="124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v = f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67945" algn="ctr">
                        <a:lnSpc>
                          <a:spcPts val="135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67945"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m = 0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474346"/>
                  </a:ext>
                </a:extLst>
              </a:tr>
              <a:tr h="287446">
                <a:tc>
                  <a:txBody>
                    <a:bodyPr/>
                    <a:lstStyle/>
                    <a:p>
                      <a:pPr marL="88900" algn="ctr">
                        <a:lnSpc>
                          <a:spcPts val="1365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u &gt; 2 f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91440" algn="ctr">
                        <a:lnSpc>
                          <a:spcPts val="1365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 f &gt; v &gt; f</a:t>
                      </a:r>
                      <a:endParaRPr lang="en-I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67945" algn="ctr">
                        <a:spcBef>
                          <a:spcPts val="9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endParaRPr lang="en-I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90805" algn="ctr">
                        <a:lnSpc>
                          <a:spcPts val="1465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m &lt; 1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1414889"/>
                  </a:ext>
                </a:extLst>
              </a:tr>
              <a:tr h="197619">
                <a:tc>
                  <a:txBody>
                    <a:bodyPr/>
                    <a:lstStyle/>
                    <a:p>
                      <a:pPr marL="68580" algn="ctr">
                        <a:lnSpc>
                          <a:spcPts val="1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u = 2f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91440" algn="ctr">
                        <a:lnSpc>
                          <a:spcPts val="1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v = 2f</a:t>
                      </a:r>
                      <a:endParaRPr lang="en-I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67945" algn="ctr">
                        <a:lnSpc>
                          <a:spcPts val="1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endParaRPr lang="en-I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67945" algn="ctr">
                        <a:lnSpc>
                          <a:spcPts val="1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m = 1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5959084"/>
                  </a:ext>
                </a:extLst>
              </a:tr>
              <a:tr h="311700">
                <a:tc>
                  <a:txBody>
                    <a:bodyPr/>
                    <a:lstStyle/>
                    <a:p>
                      <a:pPr marL="91440" algn="ctr">
                        <a:lnSpc>
                          <a:spcPts val="143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2 f &gt; u &gt; f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91440" algn="ctr">
                        <a:lnSpc>
                          <a:spcPts val="143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v &gt; 2 f</a:t>
                      </a:r>
                      <a:endParaRPr lang="en-I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67945" algn="ctr">
                        <a:spcBef>
                          <a:spcPts val="16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endParaRPr lang="en-I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90805" algn="ctr">
                        <a:spcBef>
                          <a:spcPts val="6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m &gt; 1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5951679"/>
                  </a:ext>
                </a:extLst>
              </a:tr>
              <a:tr h="287446">
                <a:tc>
                  <a:txBody>
                    <a:bodyPr/>
                    <a:lstStyle/>
                    <a:p>
                      <a:pPr marL="88900" algn="ctr">
                        <a:lnSpc>
                          <a:spcPts val="1365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u = f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91440" algn="ctr">
                        <a:lnSpc>
                          <a:spcPts val="1315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v = </a:t>
                      </a:r>
                      <a:endParaRPr lang="en-I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67945" algn="ctr">
                        <a:spcBef>
                          <a:spcPts val="95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90805" algn="ctr">
                        <a:lnSpc>
                          <a:spcPts val="1315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m = 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622235"/>
                  </a:ext>
                </a:extLst>
              </a:tr>
              <a:tr h="359307">
                <a:tc>
                  <a:txBody>
                    <a:bodyPr/>
                    <a:lstStyle/>
                    <a:p>
                      <a:pPr marL="88900" algn="ctr">
                        <a:spcBef>
                          <a:spcPts val="9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u &lt; f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115570" algn="ctr">
                        <a:spcBef>
                          <a:spcPts val="9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v &gt; u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67945" algn="ctr">
                        <a:spcBef>
                          <a:spcPts val="295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V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90805" algn="ctr">
                        <a:spcBef>
                          <a:spcPts val="19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m &gt; 1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521002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07939"/>
              </p:ext>
            </p:extLst>
          </p:nvPr>
        </p:nvGraphicFramePr>
        <p:xfrm>
          <a:off x="242046" y="4763364"/>
          <a:ext cx="11295530" cy="1645920"/>
        </p:xfrm>
        <a:graphic>
          <a:graphicData uri="http://schemas.openxmlformats.org/drawingml/2006/table">
            <a:tbl>
              <a:tblPr/>
              <a:tblGrid>
                <a:gridCol w="2259106">
                  <a:extLst>
                    <a:ext uri="{9D8B030D-6E8A-4147-A177-3AD203B41FA5}">
                      <a16:colId xmlns:a16="http://schemas.microsoft.com/office/drawing/2014/main" val="2048355119"/>
                    </a:ext>
                  </a:extLst>
                </a:gridCol>
                <a:gridCol w="2259106">
                  <a:extLst>
                    <a:ext uri="{9D8B030D-6E8A-4147-A177-3AD203B41FA5}">
                      <a16:colId xmlns:a16="http://schemas.microsoft.com/office/drawing/2014/main" val="4067539236"/>
                    </a:ext>
                  </a:extLst>
                </a:gridCol>
                <a:gridCol w="2259106">
                  <a:extLst>
                    <a:ext uri="{9D8B030D-6E8A-4147-A177-3AD203B41FA5}">
                      <a16:colId xmlns:a16="http://schemas.microsoft.com/office/drawing/2014/main" val="2040985128"/>
                    </a:ext>
                  </a:extLst>
                </a:gridCol>
                <a:gridCol w="2259106">
                  <a:extLst>
                    <a:ext uri="{9D8B030D-6E8A-4147-A177-3AD203B41FA5}">
                      <a16:colId xmlns:a16="http://schemas.microsoft.com/office/drawing/2014/main" val="3647666474"/>
                    </a:ext>
                  </a:extLst>
                </a:gridCol>
                <a:gridCol w="2259106">
                  <a:extLst>
                    <a:ext uri="{9D8B030D-6E8A-4147-A177-3AD203B41FA5}">
                      <a16:colId xmlns:a16="http://schemas.microsoft.com/office/drawing/2014/main" val="25088233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S. No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Position Of Object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b="1"/>
                        <a:t>Position of Image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b="1"/>
                        <a:t>Size of Image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b="1"/>
                        <a:t>Nature of Image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0313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At Infinity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At the focus F, behind the mirror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Highly diminished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Virtual and Erect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0836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Between Infinity and the Pole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Between P and F, behind the mirror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Diminished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Virtual and Erect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1614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517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426720"/>
            <a:ext cx="10353761" cy="714103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Defects or </a:t>
            </a:r>
            <a:r>
              <a:rPr lang="en-US" cap="small" dirty="0">
                <a:effectLst/>
              </a:rPr>
              <a:t>aberration</a:t>
            </a:r>
            <a:r>
              <a:rPr lang="en-US" dirty="0">
                <a:effectLst/>
              </a:rPr>
              <a:t> of </a:t>
            </a:r>
            <a:r>
              <a:rPr lang="en-US" cap="small" dirty="0">
                <a:effectLst/>
              </a:rPr>
              <a:t>images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6422" y="1201783"/>
                <a:ext cx="11817531" cy="5364480"/>
              </a:xfrm>
            </p:spPr>
            <p:txBody>
              <a:bodyPr/>
              <a:lstStyle/>
              <a:p>
                <a:r>
                  <a:rPr lang="en-US" dirty="0" smtClean="0">
                    <a:effectLst/>
                  </a:rPr>
                  <a:t>The theory of   </a:t>
                </a:r>
                <a:r>
                  <a:rPr lang="en-US" cap="small" dirty="0">
                    <a:effectLst/>
                  </a:rPr>
                  <a:t>image</a:t>
                </a:r>
                <a:r>
                  <a:rPr lang="en-US" dirty="0">
                    <a:effectLst/>
                  </a:rPr>
                  <a:t>   </a:t>
                </a:r>
                <a:r>
                  <a:rPr lang="en-US" cap="small" dirty="0">
                    <a:effectLst/>
                  </a:rPr>
                  <a:t>formation</a:t>
                </a:r>
                <a:r>
                  <a:rPr lang="en-US" dirty="0">
                    <a:effectLst/>
                  </a:rPr>
                  <a:t>   by   mirrors   or   lenses, </a:t>
                </a:r>
                <a:r>
                  <a:rPr lang="en-US" cap="small" dirty="0">
                    <a:effectLst/>
                  </a:rPr>
                  <a:t>and</a:t>
                </a:r>
                <a:r>
                  <a:rPr lang="en-US" dirty="0">
                    <a:effectLst/>
                  </a:rPr>
                  <a:t>  the  </a:t>
                </a:r>
                <a:r>
                  <a:rPr lang="en-US" cap="small" dirty="0">
                    <a:effectLst/>
                  </a:rPr>
                  <a:t>formulae</a:t>
                </a:r>
                <a:r>
                  <a:rPr lang="en-US" dirty="0">
                    <a:effectLst/>
                  </a:rPr>
                  <a:t>  </a:t>
                </a:r>
                <a:r>
                  <a:rPr lang="en-US" cap="small" dirty="0">
                    <a:effectLst/>
                  </a:rPr>
                  <a:t>that</a:t>
                </a:r>
                <a:r>
                  <a:rPr lang="en-US" dirty="0">
                    <a:effectLst/>
                  </a:rPr>
                  <a:t>  we  </a:t>
                </a:r>
                <a:r>
                  <a:rPr lang="en-US" cap="small" dirty="0">
                    <a:effectLst/>
                  </a:rPr>
                  <a:t>have</a:t>
                </a:r>
                <a:r>
                  <a:rPr lang="en-US" dirty="0">
                    <a:effectLst/>
                  </a:rPr>
                  <a:t>  used  such  </a:t>
                </a:r>
                <a:r>
                  <a:rPr lang="en-US" cap="small" dirty="0" smtClean="0">
                    <a:effectLst/>
                  </a:rPr>
                  <a:t>as </a:t>
                </a:r>
                <a:r>
                  <a:rPr lang="en-US" dirty="0">
                    <a:effectLst/>
                  </a:rPr>
                  <a:t>f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IN" b="0" i="1" smtClean="0">
                        <a:effectLst/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IN" dirty="0" smtClean="0"/>
                  <a:t>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  <m:r>
                      <a:rPr lang="en-IN" i="1" cap="small"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IN" i="1" cap="small">
                        <a:effectLst/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en-IN" dirty="0" smtClean="0"/>
                  <a:t> etc. </a:t>
                </a:r>
                <a:r>
                  <a:rPr lang="en-US" cap="small" dirty="0">
                    <a:effectLst/>
                  </a:rPr>
                  <a:t>are</a:t>
                </a:r>
                <a:r>
                  <a:rPr lang="en-US" dirty="0">
                    <a:effectLst/>
                  </a:rPr>
                  <a:t>  </a:t>
                </a:r>
                <a:r>
                  <a:rPr lang="en-US" cap="small" dirty="0">
                    <a:effectLst/>
                  </a:rPr>
                  <a:t>based</a:t>
                </a:r>
                <a:r>
                  <a:rPr lang="en-US" dirty="0">
                    <a:effectLst/>
                  </a:rPr>
                  <a:t>  on  the  following  </a:t>
                </a:r>
                <a:r>
                  <a:rPr lang="en-US" cap="small" dirty="0" smtClean="0">
                    <a:effectLst/>
                  </a:rPr>
                  <a:t>assumptions.</a:t>
                </a:r>
              </a:p>
              <a:p>
                <a:pPr marL="457200" indent="-457200">
                  <a:buFont typeface="+mj-lt"/>
                  <a:buAutoNum type="arabicParenR"/>
                </a:pPr>
                <a:r>
                  <a:rPr lang="en-US" dirty="0">
                    <a:effectLst/>
                  </a:rPr>
                  <a:t>Objects  </a:t>
                </a:r>
                <a:r>
                  <a:rPr lang="en-US" cap="small" dirty="0">
                    <a:effectLst/>
                  </a:rPr>
                  <a:t>and</a:t>
                </a:r>
                <a:r>
                  <a:rPr lang="en-US" dirty="0">
                    <a:effectLst/>
                  </a:rPr>
                  <a:t>  </a:t>
                </a:r>
                <a:r>
                  <a:rPr lang="en-US" cap="small" dirty="0">
                    <a:effectLst/>
                  </a:rPr>
                  <a:t>images</a:t>
                </a:r>
                <a:r>
                  <a:rPr lang="en-US" dirty="0">
                    <a:effectLst/>
                  </a:rPr>
                  <a:t>  </a:t>
                </a:r>
                <a:r>
                  <a:rPr lang="en-US" cap="small" dirty="0">
                    <a:effectLst/>
                  </a:rPr>
                  <a:t>are</a:t>
                </a:r>
                <a:r>
                  <a:rPr lang="en-US" dirty="0">
                    <a:effectLst/>
                  </a:rPr>
                  <a:t>  </a:t>
                </a:r>
                <a:r>
                  <a:rPr lang="en-US" cap="small" dirty="0">
                    <a:effectLst/>
                  </a:rPr>
                  <a:t>situated</a:t>
                </a:r>
                <a:r>
                  <a:rPr lang="en-US" dirty="0">
                    <a:effectLst/>
                  </a:rPr>
                  <a:t>  close  to  the </a:t>
                </a:r>
                <a:r>
                  <a:rPr lang="en-US" cap="small" dirty="0">
                    <a:effectLst/>
                  </a:rPr>
                  <a:t>principal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 smtClean="0">
                    <a:effectLst/>
                  </a:rPr>
                  <a:t>axis</a:t>
                </a:r>
              </a:p>
              <a:p>
                <a:pPr marL="457200" indent="-457200">
                  <a:buFont typeface="+mj-lt"/>
                  <a:buAutoNum type="arabicParenR"/>
                </a:pPr>
                <a:r>
                  <a:rPr lang="en-US" cap="small" dirty="0">
                    <a:effectLst/>
                  </a:rPr>
                  <a:t>Rays</a:t>
                </a:r>
                <a:r>
                  <a:rPr lang="en-US" dirty="0">
                    <a:effectLst/>
                  </a:rPr>
                  <a:t> diverging from the objects </a:t>
                </a:r>
                <a:r>
                  <a:rPr lang="en-US" cap="small" dirty="0">
                    <a:effectLst/>
                  </a:rPr>
                  <a:t>are</a:t>
                </a:r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confined </a:t>
                </a:r>
                <a:r>
                  <a:rPr lang="en-US" dirty="0">
                    <a:effectLst/>
                  </a:rPr>
                  <a:t>to </a:t>
                </a:r>
                <a:r>
                  <a:rPr lang="en-US" cap="small" dirty="0">
                    <a:effectLst/>
                  </a:rPr>
                  <a:t>a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cone</a:t>
                </a:r>
                <a:r>
                  <a:rPr lang="en-US" dirty="0">
                    <a:effectLst/>
                  </a:rPr>
                  <a:t> of very </a:t>
                </a:r>
                <a:r>
                  <a:rPr lang="en-US" cap="small" dirty="0">
                    <a:effectLst/>
                  </a:rPr>
                  <a:t>small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 smtClean="0">
                    <a:effectLst/>
                  </a:rPr>
                  <a:t>angle</a:t>
                </a:r>
              </a:p>
              <a:p>
                <a:pPr marL="457200" indent="-457200">
                  <a:buFont typeface="+mj-lt"/>
                  <a:buAutoNum type="arabicParenR"/>
                </a:pPr>
                <a:r>
                  <a:rPr lang="en-US" dirty="0">
                    <a:effectLst/>
                  </a:rPr>
                  <a:t>If  there  is  </a:t>
                </a:r>
                <a:r>
                  <a:rPr lang="en-US" cap="small" dirty="0">
                    <a:effectLst/>
                  </a:rPr>
                  <a:t>a</a:t>
                </a:r>
                <a:r>
                  <a:rPr lang="en-US" dirty="0">
                    <a:effectLst/>
                  </a:rPr>
                  <a:t>  </a:t>
                </a:r>
                <a:r>
                  <a:rPr lang="en-US" cap="small" dirty="0">
                    <a:effectLst/>
                  </a:rPr>
                  <a:t>parallel</a:t>
                </a:r>
                <a:r>
                  <a:rPr lang="en-US" dirty="0">
                    <a:effectLst/>
                  </a:rPr>
                  <a:t>  </a:t>
                </a:r>
                <a:r>
                  <a:rPr lang="en-US" cap="small" dirty="0">
                    <a:effectLst/>
                  </a:rPr>
                  <a:t>beam</a:t>
                </a:r>
                <a:r>
                  <a:rPr lang="en-US" dirty="0">
                    <a:effectLst/>
                  </a:rPr>
                  <a:t>  of  </a:t>
                </a:r>
                <a:r>
                  <a:rPr lang="en-US" cap="small" dirty="0">
                    <a:effectLst/>
                  </a:rPr>
                  <a:t>rays,</a:t>
                </a:r>
                <a:r>
                  <a:rPr lang="en-US" dirty="0">
                    <a:effectLst/>
                  </a:rPr>
                  <a:t>  it  is </a:t>
                </a:r>
                <a:r>
                  <a:rPr lang="en-US" cap="small" dirty="0">
                    <a:effectLst/>
                  </a:rPr>
                  <a:t>paraxial,</a:t>
                </a:r>
                <a:r>
                  <a:rPr lang="en-US" dirty="0">
                    <a:effectLst/>
                  </a:rPr>
                  <a:t> i.e., </a:t>
                </a:r>
                <a:r>
                  <a:rPr lang="en-US" cap="small" dirty="0">
                    <a:effectLst/>
                  </a:rPr>
                  <a:t>parallel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and</a:t>
                </a:r>
                <a:r>
                  <a:rPr lang="en-US" dirty="0">
                    <a:effectLst/>
                  </a:rPr>
                  <a:t> close to the </a:t>
                </a:r>
                <a:r>
                  <a:rPr lang="en-US" cap="small" dirty="0">
                    <a:effectLst/>
                  </a:rPr>
                  <a:t>principal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 smtClean="0">
                    <a:effectLst/>
                  </a:rPr>
                  <a:t>axis</a:t>
                </a:r>
              </a:p>
              <a:p>
                <a:r>
                  <a:rPr lang="en-US" dirty="0">
                    <a:effectLst/>
                  </a:rPr>
                  <a:t>However, in </a:t>
                </a:r>
                <a:r>
                  <a:rPr lang="en-US" cap="small" dirty="0">
                    <a:effectLst/>
                  </a:rPr>
                  <a:t>reality</a:t>
                </a:r>
                <a:r>
                  <a:rPr lang="en-US" dirty="0">
                    <a:effectLst/>
                  </a:rPr>
                  <a:t>, these </a:t>
                </a:r>
                <a:r>
                  <a:rPr lang="en-US" cap="small" dirty="0">
                    <a:effectLst/>
                  </a:rPr>
                  <a:t>assumptions</a:t>
                </a:r>
                <a:r>
                  <a:rPr lang="en-US" dirty="0">
                    <a:effectLst/>
                  </a:rPr>
                  <a:t> do not </a:t>
                </a:r>
                <a:r>
                  <a:rPr lang="en-US" cap="small" dirty="0">
                    <a:effectLst/>
                  </a:rPr>
                  <a:t>always</a:t>
                </a:r>
                <a:r>
                  <a:rPr lang="en-US" dirty="0">
                    <a:effectLst/>
                  </a:rPr>
                  <a:t> hold </a:t>
                </a:r>
                <a:r>
                  <a:rPr lang="en-US" dirty="0" smtClean="0">
                    <a:effectLst/>
                  </a:rPr>
                  <a:t>good</a:t>
                </a:r>
              </a:p>
              <a:p>
                <a:r>
                  <a:rPr lang="en-US" dirty="0">
                    <a:effectLst/>
                  </a:rPr>
                  <a:t>Commonly   occurring defects    </a:t>
                </a:r>
                <a:r>
                  <a:rPr lang="en-US" cap="small" dirty="0">
                    <a:effectLst/>
                  </a:rPr>
                  <a:t>are</a:t>
                </a:r>
                <a:r>
                  <a:rPr lang="en-US" dirty="0">
                    <a:effectLst/>
                  </a:rPr>
                  <a:t>    </a:t>
                </a:r>
                <a:r>
                  <a:rPr lang="en-US" cap="small" dirty="0">
                    <a:effectLst/>
                  </a:rPr>
                  <a:t>spherical</a:t>
                </a:r>
                <a:r>
                  <a:rPr lang="en-US" dirty="0">
                    <a:effectLst/>
                  </a:rPr>
                  <a:t>    </a:t>
                </a:r>
                <a:r>
                  <a:rPr lang="en-US" cap="small" dirty="0">
                    <a:effectLst/>
                  </a:rPr>
                  <a:t>aberration,</a:t>
                </a:r>
                <a:r>
                  <a:rPr lang="en-US" dirty="0">
                    <a:effectLst/>
                  </a:rPr>
                  <a:t>    </a:t>
                </a:r>
                <a:r>
                  <a:rPr lang="en-US" cap="small" dirty="0">
                    <a:effectLst/>
                  </a:rPr>
                  <a:t>coma,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astigmatism,</a:t>
                </a:r>
                <a:r>
                  <a:rPr lang="en-US" dirty="0">
                    <a:effectLst/>
                  </a:rPr>
                  <a:t>    </a:t>
                </a:r>
                <a:r>
                  <a:rPr lang="en-US" cap="small" dirty="0">
                    <a:effectLst/>
                  </a:rPr>
                  <a:t>curvature,</a:t>
                </a:r>
                <a:r>
                  <a:rPr lang="en-US" dirty="0">
                    <a:effectLst/>
                  </a:rPr>
                  <a:t>    </a:t>
                </a:r>
                <a:r>
                  <a:rPr lang="en-US" dirty="0" smtClean="0">
                    <a:effectLst/>
                  </a:rPr>
                  <a:t>distortion.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6422" y="1201783"/>
                <a:ext cx="11817531" cy="5364480"/>
              </a:xfrm>
              <a:blipFill>
                <a:blip r:embed="rId2"/>
                <a:stretch>
                  <a:fillRect l="-5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589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348343"/>
            <a:ext cx="10353761" cy="566058"/>
          </a:xfrm>
        </p:spPr>
        <p:txBody>
          <a:bodyPr>
            <a:normAutofit/>
          </a:bodyPr>
          <a:lstStyle/>
          <a:p>
            <a:r>
              <a:rPr lang="en-US" cap="small" dirty="0" smtClean="0">
                <a:effectLst/>
              </a:rPr>
              <a:t>Spherical</a:t>
            </a:r>
            <a:r>
              <a:rPr lang="en-US" dirty="0">
                <a:effectLst/>
              </a:rPr>
              <a:t> </a:t>
            </a:r>
            <a:r>
              <a:rPr lang="en-US" cap="small" dirty="0" smtClean="0">
                <a:effectLst/>
              </a:rPr>
              <a:t>aberration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7406" y="1001486"/>
            <a:ext cx="9292045" cy="5521234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effectLst/>
              </a:rPr>
              <a:t>As       </a:t>
            </a:r>
            <a:r>
              <a:rPr lang="en-US" dirty="0" smtClean="0">
                <a:effectLst/>
              </a:rPr>
              <a:t>mentioned </a:t>
            </a:r>
            <a:r>
              <a:rPr lang="en-US" cap="small" dirty="0">
                <a:effectLst/>
              </a:rPr>
              <a:t>earlier</a:t>
            </a:r>
            <a:r>
              <a:rPr lang="en-US" dirty="0">
                <a:effectLst/>
              </a:rPr>
              <a:t>,  </a:t>
            </a:r>
            <a:r>
              <a:rPr lang="en-US" dirty="0" smtClean="0">
                <a:effectLst/>
              </a:rPr>
              <a:t>the relation f=R/2, </a:t>
            </a:r>
            <a:r>
              <a:rPr lang="en-US" dirty="0">
                <a:effectLst/>
              </a:rPr>
              <a:t>giving  </a:t>
            </a:r>
            <a:r>
              <a:rPr lang="en-US" cap="small" dirty="0">
                <a:effectLst/>
              </a:rPr>
              <a:t>a</a:t>
            </a:r>
            <a:r>
              <a:rPr lang="en-US" dirty="0">
                <a:effectLst/>
              </a:rPr>
              <a:t>  </a:t>
            </a:r>
            <a:r>
              <a:rPr lang="en-US" cap="small" dirty="0" smtClean="0">
                <a:effectLst/>
              </a:rPr>
              <a:t>single </a:t>
            </a:r>
            <a:r>
              <a:rPr lang="en-US" dirty="0">
                <a:effectLst/>
              </a:rPr>
              <a:t>point focus is </a:t>
            </a:r>
            <a:r>
              <a:rPr lang="en-US" cap="small" dirty="0">
                <a:effectLst/>
              </a:rPr>
              <a:t>applicable</a:t>
            </a:r>
            <a:r>
              <a:rPr lang="en-US" dirty="0">
                <a:effectLst/>
              </a:rPr>
              <a:t> only for </a:t>
            </a:r>
            <a:r>
              <a:rPr lang="en-US" cap="small" dirty="0">
                <a:effectLst/>
              </a:rPr>
              <a:t>small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aperture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spherical</a:t>
            </a:r>
            <a:r>
              <a:rPr lang="en-US" dirty="0">
                <a:effectLst/>
              </a:rPr>
              <a:t> mirrors </a:t>
            </a:r>
            <a:r>
              <a:rPr lang="en-US" cap="small" dirty="0">
                <a:effectLst/>
              </a:rPr>
              <a:t>and</a:t>
            </a:r>
            <a:r>
              <a:rPr lang="en-US" dirty="0">
                <a:effectLst/>
              </a:rPr>
              <a:t> for </a:t>
            </a:r>
            <a:r>
              <a:rPr lang="en-US" cap="small" dirty="0">
                <a:effectLst/>
              </a:rPr>
              <a:t>paraxial</a:t>
            </a:r>
            <a:r>
              <a:rPr lang="en-US" dirty="0">
                <a:effectLst/>
              </a:rPr>
              <a:t> </a:t>
            </a:r>
            <a:r>
              <a:rPr lang="en-US" cap="small" dirty="0" smtClean="0">
                <a:effectLst/>
              </a:rPr>
              <a:t>rays.</a:t>
            </a:r>
          </a:p>
          <a:p>
            <a:r>
              <a:rPr lang="en-US" dirty="0">
                <a:effectLst/>
              </a:rPr>
              <a:t>when the </a:t>
            </a:r>
            <a:r>
              <a:rPr lang="en-US" cap="small" dirty="0">
                <a:effectLst/>
              </a:rPr>
              <a:t>rays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are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farther</a:t>
            </a:r>
            <a:r>
              <a:rPr lang="en-US" dirty="0">
                <a:effectLst/>
              </a:rPr>
              <a:t> from the </a:t>
            </a:r>
            <a:r>
              <a:rPr lang="en-US" cap="small" dirty="0">
                <a:effectLst/>
              </a:rPr>
              <a:t>principal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axis,</a:t>
            </a:r>
            <a:r>
              <a:rPr lang="en-US" dirty="0">
                <a:effectLst/>
              </a:rPr>
              <a:t> the  focus  </a:t>
            </a:r>
            <a:r>
              <a:rPr lang="en-US" cap="small" dirty="0">
                <a:effectLst/>
              </a:rPr>
              <a:t>gradually</a:t>
            </a:r>
            <a:r>
              <a:rPr lang="en-US" dirty="0">
                <a:effectLst/>
              </a:rPr>
              <a:t>  shifts  </a:t>
            </a:r>
            <a:r>
              <a:rPr lang="en-US" cap="small" dirty="0">
                <a:effectLst/>
              </a:rPr>
              <a:t>towards</a:t>
            </a:r>
            <a:r>
              <a:rPr lang="en-US" dirty="0">
                <a:effectLst/>
              </a:rPr>
              <a:t>  </a:t>
            </a:r>
            <a:r>
              <a:rPr lang="en-US" dirty="0" smtClean="0">
                <a:effectLst/>
              </a:rPr>
              <a:t>pole</a:t>
            </a:r>
          </a:p>
          <a:p>
            <a:r>
              <a:rPr lang="en-US" dirty="0">
                <a:effectLst/>
              </a:rPr>
              <a:t>This  phenomenon  (defect)  </a:t>
            </a:r>
            <a:r>
              <a:rPr lang="en-US" cap="small" dirty="0">
                <a:effectLst/>
              </a:rPr>
              <a:t>arises</a:t>
            </a:r>
            <a:r>
              <a:rPr lang="en-US" dirty="0">
                <a:effectLst/>
              </a:rPr>
              <a:t>  due  to </a:t>
            </a:r>
            <a:r>
              <a:rPr lang="en-US" cap="small" dirty="0">
                <a:effectLst/>
              </a:rPr>
              <a:t>spherical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shape</a:t>
            </a:r>
            <a:r>
              <a:rPr lang="en-US" dirty="0">
                <a:effectLst/>
              </a:rPr>
              <a:t> of the reflecting </a:t>
            </a:r>
            <a:r>
              <a:rPr lang="en-US" cap="small" dirty="0">
                <a:effectLst/>
              </a:rPr>
              <a:t>surface,</a:t>
            </a:r>
            <a:r>
              <a:rPr lang="en-US" dirty="0">
                <a:effectLst/>
              </a:rPr>
              <a:t> hence </a:t>
            </a:r>
            <a:r>
              <a:rPr lang="en-US" cap="small" dirty="0">
                <a:effectLst/>
              </a:rPr>
              <a:t>called</a:t>
            </a:r>
            <a:r>
              <a:rPr lang="en-US" dirty="0">
                <a:effectLst/>
              </a:rPr>
              <a:t>   </a:t>
            </a:r>
            <a:r>
              <a:rPr lang="en-US" cap="small" dirty="0">
                <a:effectLst/>
              </a:rPr>
              <a:t>as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spherical</a:t>
            </a:r>
            <a:r>
              <a:rPr lang="en-US" dirty="0">
                <a:effectLst/>
              </a:rPr>
              <a:t> </a:t>
            </a:r>
            <a:r>
              <a:rPr lang="en-US" cap="small" dirty="0" smtClean="0">
                <a:effectLst/>
              </a:rPr>
              <a:t>aberration</a:t>
            </a:r>
          </a:p>
          <a:p>
            <a:r>
              <a:rPr lang="en-US" dirty="0">
                <a:effectLst/>
              </a:rPr>
              <a:t>It results into </a:t>
            </a:r>
            <a:r>
              <a:rPr lang="en-US" cap="small" dirty="0">
                <a:effectLst/>
              </a:rPr>
              <a:t>a</a:t>
            </a:r>
            <a:r>
              <a:rPr lang="en-US" dirty="0">
                <a:effectLst/>
              </a:rPr>
              <a:t> </a:t>
            </a:r>
            <a:r>
              <a:rPr lang="en-US" cap="small" dirty="0" err="1">
                <a:effectLst/>
              </a:rPr>
              <a:t>unsharp</a:t>
            </a:r>
            <a:r>
              <a:rPr lang="en-US" dirty="0">
                <a:effectLst/>
              </a:rPr>
              <a:t> (fuzzy) </a:t>
            </a:r>
            <a:r>
              <a:rPr lang="en-US" cap="small" dirty="0">
                <a:effectLst/>
              </a:rPr>
              <a:t>image</a:t>
            </a:r>
            <a:r>
              <a:rPr lang="en-US" dirty="0">
                <a:effectLst/>
              </a:rPr>
              <a:t> with </a:t>
            </a:r>
            <a:r>
              <a:rPr lang="en-US" cap="small" dirty="0">
                <a:effectLst/>
              </a:rPr>
              <a:t>unclear</a:t>
            </a:r>
            <a:r>
              <a:rPr lang="en-US" dirty="0">
                <a:effectLst/>
              </a:rPr>
              <a:t> </a:t>
            </a:r>
            <a:r>
              <a:rPr lang="en-US" cap="small" dirty="0" smtClean="0">
                <a:effectLst/>
              </a:rPr>
              <a:t>boundaries </a:t>
            </a:r>
            <a:r>
              <a:rPr lang="en-US" dirty="0">
                <a:effectLst/>
              </a:rPr>
              <a:t>The  </a:t>
            </a:r>
            <a:r>
              <a:rPr lang="en-US" cap="small" dirty="0">
                <a:effectLst/>
              </a:rPr>
              <a:t>distance</a:t>
            </a:r>
            <a:r>
              <a:rPr lang="en-US" dirty="0">
                <a:effectLst/>
              </a:rPr>
              <a:t>  between  </a:t>
            </a:r>
            <a:r>
              <a:rPr lang="en-US" dirty="0" smtClean="0">
                <a:effectLst/>
              </a:rPr>
              <a:t>both the focal point </a:t>
            </a:r>
            <a:r>
              <a:rPr lang="en-US" dirty="0">
                <a:effectLst/>
              </a:rPr>
              <a:t>is </a:t>
            </a:r>
            <a:r>
              <a:rPr lang="en-US" cap="small" dirty="0">
                <a:effectLst/>
              </a:rPr>
              <a:t>measured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as</a:t>
            </a:r>
            <a:r>
              <a:rPr lang="en-US" dirty="0">
                <a:effectLst/>
              </a:rPr>
              <a:t> the </a:t>
            </a:r>
            <a:r>
              <a:rPr lang="en-US" cap="small" dirty="0">
                <a:effectLst/>
              </a:rPr>
              <a:t>longitudinal</a:t>
            </a:r>
            <a:r>
              <a:rPr lang="en-US" dirty="0">
                <a:effectLst/>
              </a:rPr>
              <a:t> </a:t>
            </a:r>
            <a:r>
              <a:rPr lang="en-US" cap="small" dirty="0" smtClean="0">
                <a:effectLst/>
              </a:rPr>
              <a:t>spherical aberration</a:t>
            </a:r>
          </a:p>
          <a:p>
            <a:r>
              <a:rPr lang="en-US" dirty="0">
                <a:effectLst/>
              </a:rPr>
              <a:t>If there is no </a:t>
            </a:r>
            <a:r>
              <a:rPr lang="en-US" cap="small" dirty="0">
                <a:effectLst/>
              </a:rPr>
              <a:t>spherical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aberration,</a:t>
            </a:r>
            <a:r>
              <a:rPr lang="en-US" dirty="0">
                <a:effectLst/>
              </a:rPr>
              <a:t> we get </a:t>
            </a:r>
            <a:r>
              <a:rPr lang="en-US" cap="small" dirty="0">
                <a:effectLst/>
              </a:rPr>
              <a:t>a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single</a:t>
            </a:r>
            <a:r>
              <a:rPr lang="en-US" dirty="0">
                <a:effectLst/>
              </a:rPr>
              <a:t> point </a:t>
            </a:r>
            <a:r>
              <a:rPr lang="en-US" cap="small" dirty="0">
                <a:effectLst/>
              </a:rPr>
              <a:t>image</a:t>
            </a:r>
            <a:r>
              <a:rPr lang="en-US" dirty="0">
                <a:effectLst/>
              </a:rPr>
              <a:t> on </a:t>
            </a:r>
            <a:r>
              <a:rPr lang="en-US" cap="small" dirty="0">
                <a:effectLst/>
              </a:rPr>
              <a:t>a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screen</a:t>
            </a:r>
            <a:r>
              <a:rPr lang="en-US" dirty="0">
                <a:effectLst/>
              </a:rPr>
              <a:t> </a:t>
            </a:r>
            <a:r>
              <a:rPr lang="en-US" cap="small" dirty="0" smtClean="0">
                <a:effectLst/>
              </a:rPr>
              <a:t>placed </a:t>
            </a:r>
            <a:r>
              <a:rPr lang="en-US" cap="small" dirty="0">
                <a:effectLst/>
              </a:rPr>
              <a:t>perpendicular</a:t>
            </a:r>
            <a:r>
              <a:rPr lang="en-US" dirty="0">
                <a:effectLst/>
              </a:rPr>
              <a:t>   to   the   </a:t>
            </a:r>
            <a:r>
              <a:rPr lang="en-US" cap="small" dirty="0">
                <a:effectLst/>
              </a:rPr>
              <a:t>principal</a:t>
            </a:r>
            <a:r>
              <a:rPr lang="en-US" dirty="0">
                <a:effectLst/>
              </a:rPr>
              <a:t>   </a:t>
            </a:r>
            <a:r>
              <a:rPr lang="en-US" cap="small" dirty="0">
                <a:effectLst/>
              </a:rPr>
              <a:t>axis</a:t>
            </a:r>
            <a:r>
              <a:rPr lang="en-US" dirty="0">
                <a:effectLst/>
              </a:rPr>
              <a:t>   </a:t>
            </a:r>
            <a:r>
              <a:rPr lang="en-US" cap="small" dirty="0">
                <a:effectLst/>
              </a:rPr>
              <a:t>at</a:t>
            </a:r>
            <a:r>
              <a:rPr lang="en-US" dirty="0">
                <a:effectLst/>
              </a:rPr>
              <a:t>   </a:t>
            </a:r>
            <a:r>
              <a:rPr lang="en-US" cap="small" dirty="0">
                <a:effectLst/>
              </a:rPr>
              <a:t>that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location,</a:t>
            </a:r>
            <a:r>
              <a:rPr lang="en-US" dirty="0">
                <a:effectLst/>
              </a:rPr>
              <a:t> for </a:t>
            </a:r>
            <a:r>
              <a:rPr lang="en-US" cap="small" dirty="0">
                <a:effectLst/>
              </a:rPr>
              <a:t>a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beam</a:t>
            </a:r>
            <a:r>
              <a:rPr lang="en-US" dirty="0">
                <a:effectLst/>
              </a:rPr>
              <a:t> of incident </a:t>
            </a:r>
            <a:r>
              <a:rPr lang="en-US" cap="small" dirty="0">
                <a:effectLst/>
              </a:rPr>
              <a:t>rays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parallel</a:t>
            </a:r>
            <a:r>
              <a:rPr lang="en-US" dirty="0">
                <a:effectLst/>
              </a:rPr>
              <a:t> to the </a:t>
            </a:r>
            <a:r>
              <a:rPr lang="en-US" cap="small" dirty="0" smtClean="0">
                <a:effectLst/>
              </a:rPr>
              <a:t>axis</a:t>
            </a:r>
          </a:p>
          <a:p>
            <a:r>
              <a:rPr lang="en-US" dirty="0">
                <a:effectLst/>
              </a:rPr>
              <a:t>In the presence of </a:t>
            </a:r>
            <a:r>
              <a:rPr lang="en-US" cap="small" dirty="0">
                <a:effectLst/>
              </a:rPr>
              <a:t>spherical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aberration,</a:t>
            </a:r>
            <a:r>
              <a:rPr lang="en-US" dirty="0">
                <a:effectLst/>
              </a:rPr>
              <a:t> no such point is possible </a:t>
            </a:r>
            <a:r>
              <a:rPr lang="en-US" cap="small" dirty="0">
                <a:effectLst/>
              </a:rPr>
              <a:t>at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any</a:t>
            </a:r>
            <a:r>
              <a:rPr lang="en-US" dirty="0">
                <a:effectLst/>
              </a:rPr>
              <a:t> position of the screen </a:t>
            </a:r>
            <a:r>
              <a:rPr lang="en-US" cap="small" dirty="0">
                <a:effectLst/>
              </a:rPr>
              <a:t>and</a:t>
            </a:r>
            <a:r>
              <a:rPr lang="en-US" dirty="0">
                <a:effectLst/>
              </a:rPr>
              <a:t> the </a:t>
            </a:r>
            <a:r>
              <a:rPr lang="en-US" cap="small" dirty="0">
                <a:effectLst/>
              </a:rPr>
              <a:t>image</a:t>
            </a:r>
            <a:r>
              <a:rPr lang="en-US" dirty="0">
                <a:effectLst/>
              </a:rPr>
              <a:t> is </a:t>
            </a:r>
            <a:r>
              <a:rPr lang="en-US" cap="small" dirty="0">
                <a:effectLst/>
              </a:rPr>
              <a:t>always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a</a:t>
            </a:r>
            <a:r>
              <a:rPr lang="en-US" dirty="0">
                <a:effectLst/>
              </a:rPr>
              <a:t> </a:t>
            </a:r>
            <a:r>
              <a:rPr lang="en-US" cap="small" dirty="0" smtClean="0">
                <a:effectLst/>
              </a:rPr>
              <a:t>circle</a:t>
            </a:r>
          </a:p>
          <a:p>
            <a:r>
              <a:rPr lang="en-US" dirty="0">
                <a:effectLst/>
              </a:rPr>
              <a:t>At </a:t>
            </a:r>
            <a:r>
              <a:rPr lang="en-US" cap="small" dirty="0">
                <a:effectLst/>
              </a:rPr>
              <a:t>a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particular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location</a:t>
            </a:r>
            <a:r>
              <a:rPr lang="en-US" dirty="0">
                <a:effectLst/>
              </a:rPr>
              <a:t> of the screen, the </a:t>
            </a:r>
            <a:r>
              <a:rPr lang="en-US" cap="small" dirty="0">
                <a:effectLst/>
              </a:rPr>
              <a:t>diameter</a:t>
            </a:r>
            <a:r>
              <a:rPr lang="en-US" dirty="0">
                <a:effectLst/>
              </a:rPr>
              <a:t> of this circle is </a:t>
            </a:r>
            <a:r>
              <a:rPr lang="en-US" dirty="0" smtClean="0">
                <a:effectLst/>
              </a:rPr>
              <a:t>minimum</a:t>
            </a:r>
          </a:p>
          <a:p>
            <a:r>
              <a:rPr lang="en-US" dirty="0">
                <a:effectLst/>
              </a:rPr>
              <a:t>This is </a:t>
            </a:r>
            <a:r>
              <a:rPr lang="en-US" cap="small" dirty="0">
                <a:effectLst/>
              </a:rPr>
              <a:t>called</a:t>
            </a:r>
            <a:r>
              <a:rPr lang="en-US" dirty="0">
                <a:effectLst/>
              </a:rPr>
              <a:t> the circle of  </a:t>
            </a:r>
            <a:r>
              <a:rPr lang="en-US" cap="small" dirty="0">
                <a:effectLst/>
              </a:rPr>
              <a:t>least</a:t>
            </a:r>
            <a:r>
              <a:rPr lang="en-US" dirty="0">
                <a:effectLst/>
              </a:rPr>
              <a:t>  </a:t>
            </a:r>
            <a:r>
              <a:rPr lang="en-US" dirty="0" smtClean="0">
                <a:effectLst/>
              </a:rPr>
              <a:t>confusion</a:t>
            </a:r>
          </a:p>
          <a:p>
            <a:r>
              <a:rPr lang="en-US" dirty="0">
                <a:effectLst/>
              </a:rPr>
              <a:t>In  the  figures  it  is  </a:t>
            </a:r>
            <a:r>
              <a:rPr lang="en-US" cap="small" dirty="0">
                <a:effectLst/>
              </a:rPr>
              <a:t>across</a:t>
            </a:r>
            <a:r>
              <a:rPr lang="en-US" dirty="0">
                <a:effectLst/>
              </a:rPr>
              <a:t> AB. </a:t>
            </a:r>
            <a:r>
              <a:rPr lang="en-US" cap="small" dirty="0">
                <a:effectLst/>
              </a:rPr>
              <a:t>Radius</a:t>
            </a:r>
            <a:r>
              <a:rPr lang="en-US" dirty="0">
                <a:effectLst/>
              </a:rPr>
              <a:t> of this circle is </a:t>
            </a:r>
            <a:r>
              <a:rPr lang="en-US" cap="small" dirty="0">
                <a:effectLst/>
              </a:rPr>
              <a:t>transverse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spherical</a:t>
            </a:r>
            <a:r>
              <a:rPr lang="en-US" dirty="0">
                <a:effectLst/>
              </a:rPr>
              <a:t> </a:t>
            </a:r>
            <a:r>
              <a:rPr lang="en-US" cap="small" dirty="0" smtClean="0">
                <a:effectLst/>
              </a:rPr>
              <a:t>aberration</a:t>
            </a:r>
          </a:p>
          <a:p>
            <a:r>
              <a:rPr lang="en-US" dirty="0">
                <a:effectLst/>
              </a:rPr>
              <a:t>In  the  </a:t>
            </a:r>
            <a:r>
              <a:rPr lang="en-US" cap="small" dirty="0">
                <a:effectLst/>
              </a:rPr>
              <a:t>case</a:t>
            </a:r>
            <a:r>
              <a:rPr lang="en-US" dirty="0">
                <a:effectLst/>
              </a:rPr>
              <a:t>  of  curved  mirrors,  this  defect </a:t>
            </a:r>
            <a:r>
              <a:rPr lang="en-US" cap="small" dirty="0">
                <a:effectLst/>
              </a:rPr>
              <a:t>can</a:t>
            </a:r>
            <a:r>
              <a:rPr lang="en-US" dirty="0">
                <a:effectLst/>
              </a:rPr>
              <a:t>   be   completely   </a:t>
            </a:r>
            <a:r>
              <a:rPr lang="en-US" cap="small" dirty="0">
                <a:effectLst/>
              </a:rPr>
              <a:t>eliminated</a:t>
            </a:r>
            <a:r>
              <a:rPr lang="en-US" dirty="0">
                <a:effectLst/>
              </a:rPr>
              <a:t>   by   using   </a:t>
            </a:r>
            <a:r>
              <a:rPr lang="en-US" cap="small" dirty="0">
                <a:effectLst/>
              </a:rPr>
              <a:t>a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parabolic</a:t>
            </a:r>
            <a:r>
              <a:rPr lang="en-US" dirty="0">
                <a:effectLst/>
              </a:rPr>
              <a:t>  mirror</a:t>
            </a:r>
            <a:endParaRPr lang="en-US" cap="small" dirty="0" smtClean="0">
              <a:effectLst/>
            </a:endParaRPr>
          </a:p>
          <a:p>
            <a:endParaRPr lang="en-IN" dirty="0"/>
          </a:p>
        </p:txBody>
      </p:sp>
      <p:pic>
        <p:nvPicPr>
          <p:cNvPr id="1061" name="Picture 106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31" y="1205049"/>
            <a:ext cx="2505075" cy="1905000"/>
          </a:xfrm>
          <a:prstGeom prst="rect">
            <a:avLst/>
          </a:prstGeom>
        </p:spPr>
      </p:pic>
      <p:grpSp>
        <p:nvGrpSpPr>
          <p:cNvPr id="1105" name="Group 1104"/>
          <p:cNvGrpSpPr/>
          <p:nvPr/>
        </p:nvGrpSpPr>
        <p:grpSpPr>
          <a:xfrm>
            <a:off x="142331" y="3400697"/>
            <a:ext cx="2409280" cy="2573383"/>
            <a:chOff x="142331" y="3400697"/>
            <a:chExt cx="1843223" cy="2120537"/>
          </a:xfrm>
        </p:grpSpPr>
        <p:sp>
          <p:nvSpPr>
            <p:cNvPr id="1094" name="Rectangle 1093"/>
            <p:cNvSpPr/>
            <p:nvPr/>
          </p:nvSpPr>
          <p:spPr>
            <a:xfrm>
              <a:off x="142331" y="3400697"/>
              <a:ext cx="1843223" cy="212053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062" name="Group 98"/>
            <p:cNvGrpSpPr>
              <a:grpSpLocks/>
            </p:cNvGrpSpPr>
            <p:nvPr/>
          </p:nvGrpSpPr>
          <p:grpSpPr bwMode="auto">
            <a:xfrm>
              <a:off x="471533" y="3528195"/>
              <a:ext cx="1355725" cy="1527176"/>
              <a:chOff x="8421" y="-701"/>
              <a:chExt cx="2134" cy="2403"/>
            </a:xfrm>
          </p:grpSpPr>
          <p:sp>
            <p:nvSpPr>
              <p:cNvPr id="1063" name="AutoShape 99"/>
              <p:cNvSpPr>
                <a:spLocks/>
              </p:cNvSpPr>
              <p:nvPr/>
            </p:nvSpPr>
            <p:spPr bwMode="auto">
              <a:xfrm>
                <a:off x="8599" y="-328"/>
                <a:ext cx="1326" cy="1619"/>
              </a:xfrm>
              <a:custGeom>
                <a:avLst/>
                <a:gdLst>
                  <a:gd name="T0" fmla="+- 0 9873 8599"/>
                  <a:gd name="T1" fmla="*/ T0 w 1326"/>
                  <a:gd name="T2" fmla="+- 0 1291 -327"/>
                  <a:gd name="T3" fmla="*/ 1291 h 1619"/>
                  <a:gd name="T4" fmla="+- 0 9797 8599"/>
                  <a:gd name="T5" fmla="*/ T4 w 1326"/>
                  <a:gd name="T6" fmla="+- 0 1272 -327"/>
                  <a:gd name="T7" fmla="*/ 1272 h 1619"/>
                  <a:gd name="T8" fmla="+- 0 9725 8599"/>
                  <a:gd name="T9" fmla="*/ T8 w 1326"/>
                  <a:gd name="T10" fmla="+- 0 1247 -327"/>
                  <a:gd name="T11" fmla="*/ 1247 h 1619"/>
                  <a:gd name="T12" fmla="+- 0 9657 8599"/>
                  <a:gd name="T13" fmla="*/ T12 w 1326"/>
                  <a:gd name="T14" fmla="+- 0 1215 -327"/>
                  <a:gd name="T15" fmla="*/ 1215 h 1619"/>
                  <a:gd name="T16" fmla="+- 0 9592 8599"/>
                  <a:gd name="T17" fmla="*/ T16 w 1326"/>
                  <a:gd name="T18" fmla="+- 0 1178 -327"/>
                  <a:gd name="T19" fmla="*/ 1178 h 1619"/>
                  <a:gd name="T20" fmla="+- 0 9531 8599"/>
                  <a:gd name="T21" fmla="*/ T20 w 1326"/>
                  <a:gd name="T22" fmla="+- 0 1135 -327"/>
                  <a:gd name="T23" fmla="*/ 1135 h 1619"/>
                  <a:gd name="T24" fmla="+- 0 9475 8599"/>
                  <a:gd name="T25" fmla="*/ T24 w 1326"/>
                  <a:gd name="T26" fmla="+- 0 1087 -327"/>
                  <a:gd name="T27" fmla="*/ 1087 h 1619"/>
                  <a:gd name="T28" fmla="+- 0 9423 8599"/>
                  <a:gd name="T29" fmla="*/ T28 w 1326"/>
                  <a:gd name="T30" fmla="+- 0 1035 -327"/>
                  <a:gd name="T31" fmla="*/ 1035 h 1619"/>
                  <a:gd name="T32" fmla="+- 0 9376 8599"/>
                  <a:gd name="T33" fmla="*/ T32 w 1326"/>
                  <a:gd name="T34" fmla="+- 0 978 -327"/>
                  <a:gd name="T35" fmla="*/ 978 h 1619"/>
                  <a:gd name="T36" fmla="+- 0 9335 8599"/>
                  <a:gd name="T37" fmla="*/ T36 w 1326"/>
                  <a:gd name="T38" fmla="+- 0 916 -327"/>
                  <a:gd name="T39" fmla="*/ 916 h 1619"/>
                  <a:gd name="T40" fmla="+- 0 9299 8599"/>
                  <a:gd name="T41" fmla="*/ T40 w 1326"/>
                  <a:gd name="T42" fmla="+- 0 852 -327"/>
                  <a:gd name="T43" fmla="*/ 852 h 1619"/>
                  <a:gd name="T44" fmla="+- 0 9269 8599"/>
                  <a:gd name="T45" fmla="*/ T44 w 1326"/>
                  <a:gd name="T46" fmla="+- 0 784 -327"/>
                  <a:gd name="T47" fmla="*/ 784 h 1619"/>
                  <a:gd name="T48" fmla="+- 0 9245 8599"/>
                  <a:gd name="T49" fmla="*/ T48 w 1326"/>
                  <a:gd name="T50" fmla="+- 0 713 -327"/>
                  <a:gd name="T51" fmla="*/ 713 h 1619"/>
                  <a:gd name="T52" fmla="+- 0 9227 8599"/>
                  <a:gd name="T53" fmla="*/ T52 w 1326"/>
                  <a:gd name="T54" fmla="+- 0 639 -327"/>
                  <a:gd name="T55" fmla="*/ 639 h 1619"/>
                  <a:gd name="T56" fmla="+- 0 9217 8599"/>
                  <a:gd name="T57" fmla="*/ T56 w 1326"/>
                  <a:gd name="T58" fmla="+- 0 564 -327"/>
                  <a:gd name="T59" fmla="*/ 564 h 1619"/>
                  <a:gd name="T60" fmla="+- 0 9213 8599"/>
                  <a:gd name="T61" fmla="*/ T60 w 1326"/>
                  <a:gd name="T62" fmla="+- 0 486 -327"/>
                  <a:gd name="T63" fmla="*/ 486 h 1619"/>
                  <a:gd name="T64" fmla="+- 0 9217 8599"/>
                  <a:gd name="T65" fmla="*/ T64 w 1326"/>
                  <a:gd name="T66" fmla="+- 0 410 -327"/>
                  <a:gd name="T67" fmla="*/ 410 h 1619"/>
                  <a:gd name="T68" fmla="+- 0 9227 8599"/>
                  <a:gd name="T69" fmla="*/ T68 w 1326"/>
                  <a:gd name="T70" fmla="+- 0 336 -327"/>
                  <a:gd name="T71" fmla="*/ 336 h 1619"/>
                  <a:gd name="T72" fmla="+- 0 9244 8599"/>
                  <a:gd name="T73" fmla="*/ T72 w 1326"/>
                  <a:gd name="T74" fmla="+- 0 263 -327"/>
                  <a:gd name="T75" fmla="*/ 263 h 1619"/>
                  <a:gd name="T76" fmla="+- 0 9267 8599"/>
                  <a:gd name="T77" fmla="*/ T76 w 1326"/>
                  <a:gd name="T78" fmla="+- 0 193 -327"/>
                  <a:gd name="T79" fmla="*/ 193 h 1619"/>
                  <a:gd name="T80" fmla="+- 0 9296 8599"/>
                  <a:gd name="T81" fmla="*/ T80 w 1326"/>
                  <a:gd name="T82" fmla="+- 0 126 -327"/>
                  <a:gd name="T83" fmla="*/ 126 h 1619"/>
                  <a:gd name="T84" fmla="+- 0 9331 8599"/>
                  <a:gd name="T85" fmla="*/ T84 w 1326"/>
                  <a:gd name="T86" fmla="+- 0 63 -327"/>
                  <a:gd name="T87" fmla="*/ 63 h 1619"/>
                  <a:gd name="T88" fmla="+- 0 9371 8599"/>
                  <a:gd name="T89" fmla="*/ T88 w 1326"/>
                  <a:gd name="T90" fmla="+- 0 2 -327"/>
                  <a:gd name="T91" fmla="*/ 2 h 1619"/>
                  <a:gd name="T92" fmla="+- 0 9416 8599"/>
                  <a:gd name="T93" fmla="*/ T92 w 1326"/>
                  <a:gd name="T94" fmla="+- 0 -54 -327"/>
                  <a:gd name="T95" fmla="*/ -54 h 1619"/>
                  <a:gd name="T96" fmla="+- 0 9466 8599"/>
                  <a:gd name="T97" fmla="*/ T96 w 1326"/>
                  <a:gd name="T98" fmla="+- 0 -106 -327"/>
                  <a:gd name="T99" fmla="*/ -106 h 1619"/>
                  <a:gd name="T100" fmla="+- 0 9521 8599"/>
                  <a:gd name="T101" fmla="*/ T100 w 1326"/>
                  <a:gd name="T102" fmla="+- 0 -154 -327"/>
                  <a:gd name="T103" fmla="*/ -154 h 1619"/>
                  <a:gd name="T104" fmla="+- 0 9579 8599"/>
                  <a:gd name="T105" fmla="*/ T104 w 1326"/>
                  <a:gd name="T106" fmla="+- 0 -197 -327"/>
                  <a:gd name="T107" fmla="*/ -197 h 1619"/>
                  <a:gd name="T108" fmla="+- 0 9642 8599"/>
                  <a:gd name="T109" fmla="*/ T108 w 1326"/>
                  <a:gd name="T110" fmla="+- 0 -235 -327"/>
                  <a:gd name="T111" fmla="*/ -235 h 1619"/>
                  <a:gd name="T112" fmla="+- 0 9708 8599"/>
                  <a:gd name="T113" fmla="*/ T112 w 1326"/>
                  <a:gd name="T114" fmla="+- 0 -267 -327"/>
                  <a:gd name="T115" fmla="*/ -267 h 1619"/>
                  <a:gd name="T116" fmla="+- 0 9777 8599"/>
                  <a:gd name="T117" fmla="*/ T116 w 1326"/>
                  <a:gd name="T118" fmla="+- 0 -293 -327"/>
                  <a:gd name="T119" fmla="*/ -293 h 1619"/>
                  <a:gd name="T120" fmla="+- 0 9850 8599"/>
                  <a:gd name="T121" fmla="*/ T120 w 1326"/>
                  <a:gd name="T122" fmla="+- 0 -313 -327"/>
                  <a:gd name="T123" fmla="*/ -313 h 1619"/>
                  <a:gd name="T124" fmla="+- 0 9925 8599"/>
                  <a:gd name="T125" fmla="*/ T124 w 1326"/>
                  <a:gd name="T126" fmla="+- 0 -327 -327"/>
                  <a:gd name="T127" fmla="*/ -327 h 1619"/>
                  <a:gd name="T128" fmla="+- 0 8833 8599"/>
                  <a:gd name="T129" fmla="*/ T128 w 1326"/>
                  <a:gd name="T130" fmla="+- 0 301 -327"/>
                  <a:gd name="T131" fmla="*/ 301 h 1619"/>
                  <a:gd name="T132" fmla="+- 0 9229 8599"/>
                  <a:gd name="T133" fmla="*/ T132 w 1326"/>
                  <a:gd name="T134" fmla="+- 0 301 -327"/>
                  <a:gd name="T135" fmla="*/ 301 h 1619"/>
                  <a:gd name="T136" fmla="+- 0 8599 8599"/>
                  <a:gd name="T137" fmla="*/ T136 w 1326"/>
                  <a:gd name="T138" fmla="+- 0 301 -327"/>
                  <a:gd name="T139" fmla="*/ 301 h 1619"/>
                  <a:gd name="T140" fmla="+- 0 8807 8599"/>
                  <a:gd name="T141" fmla="*/ T140 w 1326"/>
                  <a:gd name="T142" fmla="+- 0 301 -327"/>
                  <a:gd name="T143" fmla="*/ 301 h 1619"/>
                  <a:gd name="T144" fmla="+- 0 8747 8599"/>
                  <a:gd name="T145" fmla="*/ T144 w 1326"/>
                  <a:gd name="T146" fmla="+- 0 253 -327"/>
                  <a:gd name="T147" fmla="*/ 253 h 1619"/>
                  <a:gd name="T148" fmla="+- 0 8822 8599"/>
                  <a:gd name="T149" fmla="*/ T148 w 1326"/>
                  <a:gd name="T150" fmla="+- 0 301 -327"/>
                  <a:gd name="T151" fmla="*/ 301 h 1619"/>
                  <a:gd name="T152" fmla="+- 0 8747 8599"/>
                  <a:gd name="T153" fmla="*/ T152 w 1326"/>
                  <a:gd name="T154" fmla="+- 0 350 -327"/>
                  <a:gd name="T155" fmla="*/ 350 h 161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  <a:cxn ang="0">
                    <a:pos x="T53" y="T55"/>
                  </a:cxn>
                  <a:cxn ang="0">
                    <a:pos x="T57" y="T59"/>
                  </a:cxn>
                  <a:cxn ang="0">
                    <a:pos x="T61" y="T63"/>
                  </a:cxn>
                  <a:cxn ang="0">
                    <a:pos x="T65" y="T67"/>
                  </a:cxn>
                  <a:cxn ang="0">
                    <a:pos x="T69" y="T71"/>
                  </a:cxn>
                  <a:cxn ang="0">
                    <a:pos x="T73" y="T75"/>
                  </a:cxn>
                  <a:cxn ang="0">
                    <a:pos x="T77" y="T79"/>
                  </a:cxn>
                  <a:cxn ang="0">
                    <a:pos x="T81" y="T83"/>
                  </a:cxn>
                  <a:cxn ang="0">
                    <a:pos x="T85" y="T87"/>
                  </a:cxn>
                  <a:cxn ang="0">
                    <a:pos x="T89" y="T91"/>
                  </a:cxn>
                  <a:cxn ang="0">
                    <a:pos x="T93" y="T95"/>
                  </a:cxn>
                  <a:cxn ang="0">
                    <a:pos x="T97" y="T99"/>
                  </a:cxn>
                  <a:cxn ang="0">
                    <a:pos x="T101" y="T103"/>
                  </a:cxn>
                  <a:cxn ang="0">
                    <a:pos x="T105" y="T107"/>
                  </a:cxn>
                  <a:cxn ang="0">
                    <a:pos x="T109" y="T111"/>
                  </a:cxn>
                  <a:cxn ang="0">
                    <a:pos x="T113" y="T115"/>
                  </a:cxn>
                  <a:cxn ang="0">
                    <a:pos x="T117" y="T119"/>
                  </a:cxn>
                  <a:cxn ang="0">
                    <a:pos x="T121" y="T123"/>
                  </a:cxn>
                  <a:cxn ang="0">
                    <a:pos x="T125" y="T127"/>
                  </a:cxn>
                  <a:cxn ang="0">
                    <a:pos x="T129" y="T131"/>
                  </a:cxn>
                  <a:cxn ang="0">
                    <a:pos x="T133" y="T135"/>
                  </a:cxn>
                  <a:cxn ang="0">
                    <a:pos x="T137" y="T139"/>
                  </a:cxn>
                  <a:cxn ang="0">
                    <a:pos x="T141" y="T143"/>
                  </a:cxn>
                  <a:cxn ang="0">
                    <a:pos x="T145" y="T147"/>
                  </a:cxn>
                  <a:cxn ang="0">
                    <a:pos x="T149" y="T151"/>
                  </a:cxn>
                  <a:cxn ang="0">
                    <a:pos x="T153" y="T155"/>
                  </a:cxn>
                </a:cxnLst>
                <a:rect l="0" t="0" r="r" b="b"/>
                <a:pathLst>
                  <a:path w="1326" h="1619">
                    <a:moveTo>
                      <a:pt x="1274" y="1618"/>
                    </a:moveTo>
                    <a:lnTo>
                      <a:pt x="1198" y="1599"/>
                    </a:lnTo>
                    <a:lnTo>
                      <a:pt x="1126" y="1574"/>
                    </a:lnTo>
                    <a:lnTo>
                      <a:pt x="1058" y="1542"/>
                    </a:lnTo>
                    <a:lnTo>
                      <a:pt x="993" y="1505"/>
                    </a:lnTo>
                    <a:lnTo>
                      <a:pt x="932" y="1462"/>
                    </a:lnTo>
                    <a:lnTo>
                      <a:pt x="876" y="1414"/>
                    </a:lnTo>
                    <a:lnTo>
                      <a:pt x="824" y="1362"/>
                    </a:lnTo>
                    <a:lnTo>
                      <a:pt x="777" y="1305"/>
                    </a:lnTo>
                    <a:lnTo>
                      <a:pt x="736" y="1243"/>
                    </a:lnTo>
                    <a:lnTo>
                      <a:pt x="700" y="1179"/>
                    </a:lnTo>
                    <a:lnTo>
                      <a:pt x="670" y="1111"/>
                    </a:lnTo>
                    <a:lnTo>
                      <a:pt x="646" y="1040"/>
                    </a:lnTo>
                    <a:lnTo>
                      <a:pt x="628" y="966"/>
                    </a:lnTo>
                    <a:lnTo>
                      <a:pt x="618" y="891"/>
                    </a:lnTo>
                    <a:lnTo>
                      <a:pt x="614" y="813"/>
                    </a:lnTo>
                    <a:lnTo>
                      <a:pt x="618" y="737"/>
                    </a:lnTo>
                    <a:lnTo>
                      <a:pt x="628" y="663"/>
                    </a:lnTo>
                    <a:lnTo>
                      <a:pt x="645" y="590"/>
                    </a:lnTo>
                    <a:lnTo>
                      <a:pt x="668" y="520"/>
                    </a:lnTo>
                    <a:lnTo>
                      <a:pt x="697" y="453"/>
                    </a:lnTo>
                    <a:lnTo>
                      <a:pt x="732" y="390"/>
                    </a:lnTo>
                    <a:lnTo>
                      <a:pt x="772" y="329"/>
                    </a:lnTo>
                    <a:lnTo>
                      <a:pt x="817" y="273"/>
                    </a:lnTo>
                    <a:lnTo>
                      <a:pt x="867" y="221"/>
                    </a:lnTo>
                    <a:lnTo>
                      <a:pt x="922" y="173"/>
                    </a:lnTo>
                    <a:lnTo>
                      <a:pt x="980" y="130"/>
                    </a:lnTo>
                    <a:lnTo>
                      <a:pt x="1043" y="92"/>
                    </a:lnTo>
                    <a:lnTo>
                      <a:pt x="1109" y="60"/>
                    </a:lnTo>
                    <a:lnTo>
                      <a:pt x="1178" y="34"/>
                    </a:lnTo>
                    <a:lnTo>
                      <a:pt x="1251" y="14"/>
                    </a:lnTo>
                    <a:lnTo>
                      <a:pt x="1326" y="0"/>
                    </a:lnTo>
                    <a:moveTo>
                      <a:pt x="234" y="628"/>
                    </a:moveTo>
                    <a:lnTo>
                      <a:pt x="630" y="628"/>
                    </a:lnTo>
                    <a:moveTo>
                      <a:pt x="0" y="628"/>
                    </a:moveTo>
                    <a:lnTo>
                      <a:pt x="208" y="628"/>
                    </a:lnTo>
                    <a:moveTo>
                      <a:pt x="148" y="580"/>
                    </a:moveTo>
                    <a:lnTo>
                      <a:pt x="223" y="628"/>
                    </a:lnTo>
                    <a:lnTo>
                      <a:pt x="148" y="677"/>
                    </a:lnTo>
                  </a:path>
                </a:pathLst>
              </a:custGeom>
              <a:noFill/>
              <a:ln w="12052">
                <a:solidFill>
                  <a:srgbClr val="231F2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pic>
            <p:nvPicPr>
              <p:cNvPr id="1124" name="Picture 100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99" y="428"/>
                <a:ext cx="415" cy="1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64" name="AutoShape 101"/>
              <p:cNvSpPr>
                <a:spLocks/>
              </p:cNvSpPr>
              <p:nvPr/>
            </p:nvSpPr>
            <p:spPr bwMode="auto">
              <a:xfrm>
                <a:off x="8595" y="620"/>
                <a:ext cx="633" cy="98"/>
              </a:xfrm>
              <a:custGeom>
                <a:avLst/>
                <a:gdLst>
                  <a:gd name="T0" fmla="+- 0 8787 8596"/>
                  <a:gd name="T1" fmla="*/ T0 w 633"/>
                  <a:gd name="T2" fmla="+- 0 669 620"/>
                  <a:gd name="T3" fmla="*/ 669 h 98"/>
                  <a:gd name="T4" fmla="+- 0 9229 8596"/>
                  <a:gd name="T5" fmla="*/ T4 w 633"/>
                  <a:gd name="T6" fmla="+- 0 669 620"/>
                  <a:gd name="T7" fmla="*/ 669 h 98"/>
                  <a:gd name="T8" fmla="+- 0 8596 8596"/>
                  <a:gd name="T9" fmla="*/ T8 w 633"/>
                  <a:gd name="T10" fmla="+- 0 669 620"/>
                  <a:gd name="T11" fmla="*/ 669 h 98"/>
                  <a:gd name="T12" fmla="+- 0 8761 8596"/>
                  <a:gd name="T13" fmla="*/ T12 w 633"/>
                  <a:gd name="T14" fmla="+- 0 669 620"/>
                  <a:gd name="T15" fmla="*/ 669 h 98"/>
                  <a:gd name="T16" fmla="+- 0 8701 8596"/>
                  <a:gd name="T17" fmla="*/ T16 w 633"/>
                  <a:gd name="T18" fmla="+- 0 620 620"/>
                  <a:gd name="T19" fmla="*/ 620 h 98"/>
                  <a:gd name="T20" fmla="+- 0 8776 8596"/>
                  <a:gd name="T21" fmla="*/ T20 w 633"/>
                  <a:gd name="T22" fmla="+- 0 669 620"/>
                  <a:gd name="T23" fmla="*/ 669 h 98"/>
                  <a:gd name="T24" fmla="+- 0 8701 8596"/>
                  <a:gd name="T25" fmla="*/ T24 w 633"/>
                  <a:gd name="T26" fmla="+- 0 717 620"/>
                  <a:gd name="T27" fmla="*/ 717 h 9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</a:cxnLst>
                <a:rect l="0" t="0" r="r" b="b"/>
                <a:pathLst>
                  <a:path w="633" h="98">
                    <a:moveTo>
                      <a:pt x="191" y="49"/>
                    </a:moveTo>
                    <a:lnTo>
                      <a:pt x="633" y="49"/>
                    </a:lnTo>
                    <a:moveTo>
                      <a:pt x="0" y="49"/>
                    </a:moveTo>
                    <a:lnTo>
                      <a:pt x="165" y="49"/>
                    </a:lnTo>
                    <a:moveTo>
                      <a:pt x="105" y="0"/>
                    </a:moveTo>
                    <a:lnTo>
                      <a:pt x="180" y="49"/>
                    </a:lnTo>
                    <a:lnTo>
                      <a:pt x="105" y="97"/>
                    </a:lnTo>
                  </a:path>
                </a:pathLst>
              </a:custGeom>
              <a:noFill/>
              <a:ln w="12052">
                <a:solidFill>
                  <a:srgbClr val="231F2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5" name="AutoShape 102"/>
              <p:cNvSpPr>
                <a:spLocks/>
              </p:cNvSpPr>
              <p:nvPr/>
            </p:nvSpPr>
            <p:spPr bwMode="auto">
              <a:xfrm>
                <a:off x="9239" y="-329"/>
                <a:ext cx="669" cy="1616"/>
              </a:xfrm>
              <a:custGeom>
                <a:avLst/>
                <a:gdLst>
                  <a:gd name="T0" fmla="+- 0 9890 9239"/>
                  <a:gd name="T1" fmla="*/ T0 w 669"/>
                  <a:gd name="T2" fmla="+- 0 -329 -329"/>
                  <a:gd name="T3" fmla="*/ -329 h 1616"/>
                  <a:gd name="T4" fmla="+- 0 9468 9239"/>
                  <a:gd name="T5" fmla="*/ T4 w 669"/>
                  <a:gd name="T6" fmla="+- 0 -118 -329"/>
                  <a:gd name="T7" fmla="*/ -118 h 1616"/>
                  <a:gd name="T8" fmla="+- 0 9660 9239"/>
                  <a:gd name="T9" fmla="*/ T8 w 669"/>
                  <a:gd name="T10" fmla="+- 0 -255 -329"/>
                  <a:gd name="T11" fmla="*/ -255 h 1616"/>
                  <a:gd name="T12" fmla="+- 0 9319 9239"/>
                  <a:gd name="T13" fmla="*/ T12 w 669"/>
                  <a:gd name="T14" fmla="+- 0 71 -329"/>
                  <a:gd name="T15" fmla="*/ 71 h 1616"/>
                  <a:gd name="T16" fmla="+- 0 9778 9239"/>
                  <a:gd name="T17" fmla="*/ T16 w 669"/>
                  <a:gd name="T18" fmla="+- 0 -302 -329"/>
                  <a:gd name="T19" fmla="*/ -302 h 1616"/>
                  <a:gd name="T20" fmla="+- 0 9390 9239"/>
                  <a:gd name="T21" fmla="*/ T20 w 669"/>
                  <a:gd name="T22" fmla="+- 0 -33 -329"/>
                  <a:gd name="T23" fmla="*/ -33 h 1616"/>
                  <a:gd name="T24" fmla="+- 0 9558 9239"/>
                  <a:gd name="T25" fmla="*/ T24 w 669"/>
                  <a:gd name="T26" fmla="+- 0 -192 -329"/>
                  <a:gd name="T27" fmla="*/ -192 h 1616"/>
                  <a:gd name="T28" fmla="+- 0 9269 9239"/>
                  <a:gd name="T29" fmla="*/ T28 w 669"/>
                  <a:gd name="T30" fmla="+- 0 180 -329"/>
                  <a:gd name="T31" fmla="*/ 180 h 1616"/>
                  <a:gd name="T32" fmla="+- 0 9854 9239"/>
                  <a:gd name="T33" fmla="*/ T32 w 669"/>
                  <a:gd name="T34" fmla="+- 0 -324 -329"/>
                  <a:gd name="T35" fmla="*/ -324 h 1616"/>
                  <a:gd name="T36" fmla="+- 0 9440 9239"/>
                  <a:gd name="T37" fmla="*/ T36 w 669"/>
                  <a:gd name="T38" fmla="+- 0 -94 -329"/>
                  <a:gd name="T39" fmla="*/ -94 h 1616"/>
                  <a:gd name="T40" fmla="+- 0 9622 9239"/>
                  <a:gd name="T41" fmla="*/ T40 w 669"/>
                  <a:gd name="T42" fmla="+- 0 -235 -329"/>
                  <a:gd name="T43" fmla="*/ -235 h 1616"/>
                  <a:gd name="T44" fmla="+- 0 9298 9239"/>
                  <a:gd name="T45" fmla="*/ T44 w 669"/>
                  <a:gd name="T46" fmla="+- 0 109 -329"/>
                  <a:gd name="T47" fmla="*/ 109 h 1616"/>
                  <a:gd name="T48" fmla="+- 0 9742 9239"/>
                  <a:gd name="T49" fmla="*/ T48 w 669"/>
                  <a:gd name="T50" fmla="+- 0 -291 -329"/>
                  <a:gd name="T51" fmla="*/ -291 h 1616"/>
                  <a:gd name="T52" fmla="+- 0 9366 9239"/>
                  <a:gd name="T53" fmla="*/ T52 w 669"/>
                  <a:gd name="T54" fmla="+- 0 -4 -329"/>
                  <a:gd name="T55" fmla="*/ -4 h 1616"/>
                  <a:gd name="T56" fmla="+- 0 9528 9239"/>
                  <a:gd name="T57" fmla="*/ T56 w 669"/>
                  <a:gd name="T58" fmla="+- 0 -170 -329"/>
                  <a:gd name="T59" fmla="*/ -170 h 1616"/>
                  <a:gd name="T60" fmla="+- 0 9256 9239"/>
                  <a:gd name="T61" fmla="*/ T60 w 669"/>
                  <a:gd name="T62" fmla="+- 0 216 -329"/>
                  <a:gd name="T63" fmla="*/ 216 h 1616"/>
                  <a:gd name="T64" fmla="+- 0 9818 9239"/>
                  <a:gd name="T65" fmla="*/ T64 w 669"/>
                  <a:gd name="T66" fmla="+- 0 -312 -329"/>
                  <a:gd name="T67" fmla="*/ -312 h 1616"/>
                  <a:gd name="T68" fmla="+- 0 9417 9239"/>
                  <a:gd name="T69" fmla="*/ T68 w 669"/>
                  <a:gd name="T70" fmla="+- 0 -64 -329"/>
                  <a:gd name="T71" fmla="*/ -64 h 1616"/>
                  <a:gd name="T72" fmla="+- 0 9592 9239"/>
                  <a:gd name="T73" fmla="*/ T72 w 669"/>
                  <a:gd name="T74" fmla="+- 0 -215 -329"/>
                  <a:gd name="T75" fmla="*/ -215 h 1616"/>
                  <a:gd name="T76" fmla="+- 0 9285 9239"/>
                  <a:gd name="T77" fmla="*/ T76 w 669"/>
                  <a:gd name="T78" fmla="+- 0 142 -329"/>
                  <a:gd name="T79" fmla="*/ 142 h 1616"/>
                  <a:gd name="T80" fmla="+- 0 9703 9239"/>
                  <a:gd name="T81" fmla="*/ T80 w 669"/>
                  <a:gd name="T82" fmla="+- 0 -276 -329"/>
                  <a:gd name="T83" fmla="*/ -276 h 1616"/>
                  <a:gd name="T84" fmla="+- 0 9342 9239"/>
                  <a:gd name="T85" fmla="*/ T84 w 669"/>
                  <a:gd name="T86" fmla="+- 0 30 -329"/>
                  <a:gd name="T87" fmla="*/ 30 h 1616"/>
                  <a:gd name="T88" fmla="+- 0 9496 9239"/>
                  <a:gd name="T89" fmla="*/ T88 w 669"/>
                  <a:gd name="T90" fmla="+- 0 -143 -329"/>
                  <a:gd name="T91" fmla="*/ -143 h 1616"/>
                  <a:gd name="T92" fmla="+- 0 9245 9239"/>
                  <a:gd name="T93" fmla="*/ T92 w 669"/>
                  <a:gd name="T94" fmla="+- 0 256 -329"/>
                  <a:gd name="T95" fmla="*/ 256 h 1616"/>
                  <a:gd name="T96" fmla="+- 0 9239 9239"/>
                  <a:gd name="T97" fmla="*/ T96 w 669"/>
                  <a:gd name="T98" fmla="+- 0 669 -329"/>
                  <a:gd name="T99" fmla="*/ 669 h 1616"/>
                  <a:gd name="T100" fmla="+- 0 9469 9239"/>
                  <a:gd name="T101" fmla="*/ T100 w 669"/>
                  <a:gd name="T102" fmla="+- 0 1081 -329"/>
                  <a:gd name="T103" fmla="*/ 1081 h 1616"/>
                  <a:gd name="T104" fmla="+- 0 9324 9239"/>
                  <a:gd name="T105" fmla="*/ T104 w 669"/>
                  <a:gd name="T106" fmla="+- 0 895 -329"/>
                  <a:gd name="T107" fmla="*/ 895 h 1616"/>
                  <a:gd name="T108" fmla="+- 0 9665 9239"/>
                  <a:gd name="T109" fmla="*/ T108 w 669"/>
                  <a:gd name="T110" fmla="+- 0 1221 -329"/>
                  <a:gd name="T111" fmla="*/ 1221 h 1616"/>
                  <a:gd name="T112" fmla="+- 0 9271 9239"/>
                  <a:gd name="T113" fmla="*/ T112 w 669"/>
                  <a:gd name="T114" fmla="+- 0 779 -329"/>
                  <a:gd name="T115" fmla="*/ 779 h 1616"/>
                  <a:gd name="T116" fmla="+- 0 9557 9239"/>
                  <a:gd name="T117" fmla="*/ T116 w 669"/>
                  <a:gd name="T118" fmla="+- 0 1155 -329"/>
                  <a:gd name="T119" fmla="*/ 1155 h 1616"/>
                  <a:gd name="T120" fmla="+- 0 9391 9239"/>
                  <a:gd name="T121" fmla="*/ T120 w 669"/>
                  <a:gd name="T122" fmla="+- 0 994 -329"/>
                  <a:gd name="T123" fmla="*/ 994 h 1616"/>
                  <a:gd name="T124" fmla="+- 0 9776 9239"/>
                  <a:gd name="T125" fmla="*/ T124 w 669"/>
                  <a:gd name="T126" fmla="+- 0 1266 -329"/>
                  <a:gd name="T127" fmla="*/ 1266 h 1616"/>
                  <a:gd name="T128" fmla="+- 0 9245 9239"/>
                  <a:gd name="T129" fmla="*/ T128 w 669"/>
                  <a:gd name="T130" fmla="+- 0 705 -329"/>
                  <a:gd name="T131" fmla="*/ 705 h 1616"/>
                  <a:gd name="T132" fmla="+- 0 9494 9239"/>
                  <a:gd name="T133" fmla="*/ T132 w 669"/>
                  <a:gd name="T134" fmla="+- 0 1107 -329"/>
                  <a:gd name="T135" fmla="*/ 1107 h 1616"/>
                  <a:gd name="T136" fmla="+- 0 9346 9239"/>
                  <a:gd name="T137" fmla="*/ T136 w 669"/>
                  <a:gd name="T138" fmla="+- 0 932 -329"/>
                  <a:gd name="T139" fmla="*/ 932 h 1616"/>
                  <a:gd name="T140" fmla="+- 0 9704 9239"/>
                  <a:gd name="T141" fmla="*/ T140 w 669"/>
                  <a:gd name="T142" fmla="+- 0 1240 -329"/>
                  <a:gd name="T143" fmla="*/ 1240 h 1616"/>
                  <a:gd name="T144" fmla="+- 0 9284 9239"/>
                  <a:gd name="T145" fmla="*/ T144 w 669"/>
                  <a:gd name="T146" fmla="+- 0 815 -329"/>
                  <a:gd name="T147" fmla="*/ 815 h 1616"/>
                  <a:gd name="T148" fmla="+- 0 9587 9239"/>
                  <a:gd name="T149" fmla="*/ T148 w 669"/>
                  <a:gd name="T150" fmla="+- 0 1177 -329"/>
                  <a:gd name="T151" fmla="*/ 1177 h 1616"/>
                  <a:gd name="T152" fmla="+- 0 9414 9239"/>
                  <a:gd name="T153" fmla="*/ T152 w 669"/>
                  <a:gd name="T154" fmla="+- 0 1023 -329"/>
                  <a:gd name="T155" fmla="*/ 1023 h 1616"/>
                  <a:gd name="T156" fmla="+- 0 9812 9239"/>
                  <a:gd name="T157" fmla="*/ T156 w 669"/>
                  <a:gd name="T158" fmla="+- 0 1277 -329"/>
                  <a:gd name="T159" fmla="*/ 1277 h 1616"/>
                  <a:gd name="T160" fmla="+- 0 9259 9239"/>
                  <a:gd name="T161" fmla="*/ T160 w 669"/>
                  <a:gd name="T162" fmla="+- 0 740 -329"/>
                  <a:gd name="T163" fmla="*/ 740 h 1616"/>
                  <a:gd name="T164" fmla="+- 0 9525 9239"/>
                  <a:gd name="T165" fmla="*/ T164 w 669"/>
                  <a:gd name="T166" fmla="+- 0 1129 -329"/>
                  <a:gd name="T167" fmla="*/ 1129 h 1616"/>
                  <a:gd name="T168" fmla="+- 0 9367 9239"/>
                  <a:gd name="T169" fmla="*/ T168 w 669"/>
                  <a:gd name="T170" fmla="+- 0 961 -329"/>
                  <a:gd name="T171" fmla="*/ 961 h 1616"/>
                  <a:gd name="T172" fmla="+- 0 9738 9239"/>
                  <a:gd name="T173" fmla="*/ T172 w 669"/>
                  <a:gd name="T174" fmla="+- 0 1252 -329"/>
                  <a:gd name="T175" fmla="*/ 1252 h 1616"/>
                  <a:gd name="T176" fmla="+- 0 9301 9239"/>
                  <a:gd name="T177" fmla="*/ T176 w 669"/>
                  <a:gd name="T178" fmla="+- 0 853 -329"/>
                  <a:gd name="T179" fmla="*/ 853 h 1616"/>
                  <a:gd name="T180" fmla="+- 0 9623 9239"/>
                  <a:gd name="T181" fmla="*/ T180 w 669"/>
                  <a:gd name="T182" fmla="+- 0 1199 -329"/>
                  <a:gd name="T183" fmla="*/ 1199 h 1616"/>
                  <a:gd name="T184" fmla="+- 0 9443 9239"/>
                  <a:gd name="T185" fmla="*/ T184 w 669"/>
                  <a:gd name="T186" fmla="+- 0 1054 -329"/>
                  <a:gd name="T187" fmla="*/ 1054 h 1616"/>
                  <a:gd name="T188" fmla="+- 0 9853 9239"/>
                  <a:gd name="T189" fmla="*/ T188 w 669"/>
                  <a:gd name="T190" fmla="+- 0 1286 -329"/>
                  <a:gd name="T191" fmla="*/ 1286 h 161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  <a:cxn ang="0">
                    <a:pos x="T53" y="T55"/>
                  </a:cxn>
                  <a:cxn ang="0">
                    <a:pos x="T57" y="T59"/>
                  </a:cxn>
                  <a:cxn ang="0">
                    <a:pos x="T61" y="T63"/>
                  </a:cxn>
                  <a:cxn ang="0">
                    <a:pos x="T65" y="T67"/>
                  </a:cxn>
                  <a:cxn ang="0">
                    <a:pos x="T69" y="T71"/>
                  </a:cxn>
                  <a:cxn ang="0">
                    <a:pos x="T73" y="T75"/>
                  </a:cxn>
                  <a:cxn ang="0">
                    <a:pos x="T77" y="T79"/>
                  </a:cxn>
                  <a:cxn ang="0">
                    <a:pos x="T81" y="T83"/>
                  </a:cxn>
                  <a:cxn ang="0">
                    <a:pos x="T85" y="T87"/>
                  </a:cxn>
                  <a:cxn ang="0">
                    <a:pos x="T89" y="T91"/>
                  </a:cxn>
                  <a:cxn ang="0">
                    <a:pos x="T93" y="T95"/>
                  </a:cxn>
                  <a:cxn ang="0">
                    <a:pos x="T97" y="T99"/>
                  </a:cxn>
                  <a:cxn ang="0">
                    <a:pos x="T101" y="T103"/>
                  </a:cxn>
                  <a:cxn ang="0">
                    <a:pos x="T105" y="T107"/>
                  </a:cxn>
                  <a:cxn ang="0">
                    <a:pos x="T109" y="T111"/>
                  </a:cxn>
                  <a:cxn ang="0">
                    <a:pos x="T113" y="T115"/>
                  </a:cxn>
                  <a:cxn ang="0">
                    <a:pos x="T117" y="T119"/>
                  </a:cxn>
                  <a:cxn ang="0">
                    <a:pos x="T121" y="T123"/>
                  </a:cxn>
                  <a:cxn ang="0">
                    <a:pos x="T125" y="T127"/>
                  </a:cxn>
                  <a:cxn ang="0">
                    <a:pos x="T129" y="T131"/>
                  </a:cxn>
                  <a:cxn ang="0">
                    <a:pos x="T133" y="T135"/>
                  </a:cxn>
                  <a:cxn ang="0">
                    <a:pos x="T137" y="T139"/>
                  </a:cxn>
                  <a:cxn ang="0">
                    <a:pos x="T141" y="T143"/>
                  </a:cxn>
                  <a:cxn ang="0">
                    <a:pos x="T145" y="T147"/>
                  </a:cxn>
                  <a:cxn ang="0">
                    <a:pos x="T149" y="T151"/>
                  </a:cxn>
                  <a:cxn ang="0">
                    <a:pos x="T153" y="T155"/>
                  </a:cxn>
                  <a:cxn ang="0">
                    <a:pos x="T157" y="T159"/>
                  </a:cxn>
                  <a:cxn ang="0">
                    <a:pos x="T161" y="T163"/>
                  </a:cxn>
                  <a:cxn ang="0">
                    <a:pos x="T165" y="T167"/>
                  </a:cxn>
                  <a:cxn ang="0">
                    <a:pos x="T169" y="T171"/>
                  </a:cxn>
                  <a:cxn ang="0">
                    <a:pos x="T173" y="T175"/>
                  </a:cxn>
                  <a:cxn ang="0">
                    <a:pos x="T177" y="T179"/>
                  </a:cxn>
                  <a:cxn ang="0">
                    <a:pos x="T181" y="T183"/>
                  </a:cxn>
                  <a:cxn ang="0">
                    <a:pos x="T185" y="T187"/>
                  </a:cxn>
                  <a:cxn ang="0">
                    <a:pos x="T189" y="T191"/>
                  </a:cxn>
                </a:cxnLst>
                <a:rect l="0" t="0" r="r" b="b"/>
                <a:pathLst>
                  <a:path w="669" h="1616">
                    <a:moveTo>
                      <a:pt x="668" y="65"/>
                    </a:moveTo>
                    <a:lnTo>
                      <a:pt x="651" y="0"/>
                    </a:lnTo>
                    <a:moveTo>
                      <a:pt x="279" y="255"/>
                    </a:moveTo>
                    <a:lnTo>
                      <a:pt x="229" y="211"/>
                    </a:lnTo>
                    <a:moveTo>
                      <a:pt x="453" y="134"/>
                    </a:moveTo>
                    <a:lnTo>
                      <a:pt x="421" y="74"/>
                    </a:lnTo>
                    <a:moveTo>
                      <a:pt x="139" y="432"/>
                    </a:moveTo>
                    <a:lnTo>
                      <a:pt x="80" y="400"/>
                    </a:lnTo>
                    <a:moveTo>
                      <a:pt x="561" y="91"/>
                    </a:moveTo>
                    <a:lnTo>
                      <a:pt x="539" y="27"/>
                    </a:lnTo>
                    <a:moveTo>
                      <a:pt x="205" y="336"/>
                    </a:moveTo>
                    <a:lnTo>
                      <a:pt x="151" y="296"/>
                    </a:lnTo>
                    <a:moveTo>
                      <a:pt x="361" y="190"/>
                    </a:moveTo>
                    <a:lnTo>
                      <a:pt x="319" y="137"/>
                    </a:lnTo>
                    <a:moveTo>
                      <a:pt x="94" y="530"/>
                    </a:moveTo>
                    <a:lnTo>
                      <a:pt x="30" y="509"/>
                    </a:lnTo>
                    <a:moveTo>
                      <a:pt x="632" y="70"/>
                    </a:moveTo>
                    <a:lnTo>
                      <a:pt x="615" y="5"/>
                    </a:lnTo>
                    <a:moveTo>
                      <a:pt x="252" y="279"/>
                    </a:moveTo>
                    <a:lnTo>
                      <a:pt x="201" y="235"/>
                    </a:lnTo>
                    <a:moveTo>
                      <a:pt x="421" y="150"/>
                    </a:moveTo>
                    <a:lnTo>
                      <a:pt x="383" y="94"/>
                    </a:lnTo>
                    <a:moveTo>
                      <a:pt x="122" y="463"/>
                    </a:moveTo>
                    <a:lnTo>
                      <a:pt x="59" y="438"/>
                    </a:lnTo>
                    <a:moveTo>
                      <a:pt x="525" y="102"/>
                    </a:moveTo>
                    <a:lnTo>
                      <a:pt x="503" y="38"/>
                    </a:lnTo>
                    <a:moveTo>
                      <a:pt x="181" y="365"/>
                    </a:moveTo>
                    <a:lnTo>
                      <a:pt x="127" y="325"/>
                    </a:lnTo>
                    <a:moveTo>
                      <a:pt x="331" y="212"/>
                    </a:moveTo>
                    <a:lnTo>
                      <a:pt x="289" y="159"/>
                    </a:lnTo>
                    <a:moveTo>
                      <a:pt x="81" y="565"/>
                    </a:moveTo>
                    <a:lnTo>
                      <a:pt x="17" y="545"/>
                    </a:lnTo>
                    <a:moveTo>
                      <a:pt x="596" y="82"/>
                    </a:moveTo>
                    <a:lnTo>
                      <a:pt x="579" y="17"/>
                    </a:lnTo>
                    <a:moveTo>
                      <a:pt x="229" y="309"/>
                    </a:moveTo>
                    <a:lnTo>
                      <a:pt x="178" y="265"/>
                    </a:lnTo>
                    <a:moveTo>
                      <a:pt x="391" y="170"/>
                    </a:moveTo>
                    <a:lnTo>
                      <a:pt x="353" y="114"/>
                    </a:lnTo>
                    <a:moveTo>
                      <a:pt x="108" y="496"/>
                    </a:moveTo>
                    <a:lnTo>
                      <a:pt x="46" y="471"/>
                    </a:lnTo>
                    <a:moveTo>
                      <a:pt x="486" y="117"/>
                    </a:moveTo>
                    <a:lnTo>
                      <a:pt x="464" y="53"/>
                    </a:lnTo>
                    <a:moveTo>
                      <a:pt x="157" y="400"/>
                    </a:moveTo>
                    <a:lnTo>
                      <a:pt x="103" y="359"/>
                    </a:lnTo>
                    <a:moveTo>
                      <a:pt x="299" y="239"/>
                    </a:moveTo>
                    <a:lnTo>
                      <a:pt x="257" y="186"/>
                    </a:lnTo>
                    <a:moveTo>
                      <a:pt x="70" y="605"/>
                    </a:moveTo>
                    <a:lnTo>
                      <a:pt x="6" y="585"/>
                    </a:lnTo>
                    <a:moveTo>
                      <a:pt x="64" y="977"/>
                    </a:moveTo>
                    <a:lnTo>
                      <a:pt x="0" y="998"/>
                    </a:lnTo>
                    <a:moveTo>
                      <a:pt x="272" y="1357"/>
                    </a:moveTo>
                    <a:lnTo>
                      <a:pt x="230" y="1410"/>
                    </a:lnTo>
                    <a:moveTo>
                      <a:pt x="143" y="1190"/>
                    </a:moveTo>
                    <a:lnTo>
                      <a:pt x="85" y="1224"/>
                    </a:lnTo>
                    <a:moveTo>
                      <a:pt x="455" y="1490"/>
                    </a:moveTo>
                    <a:lnTo>
                      <a:pt x="426" y="1550"/>
                    </a:lnTo>
                    <a:moveTo>
                      <a:pt x="95" y="1084"/>
                    </a:moveTo>
                    <a:lnTo>
                      <a:pt x="32" y="1108"/>
                    </a:lnTo>
                    <a:moveTo>
                      <a:pt x="356" y="1428"/>
                    </a:moveTo>
                    <a:lnTo>
                      <a:pt x="318" y="1484"/>
                    </a:lnTo>
                    <a:moveTo>
                      <a:pt x="203" y="1279"/>
                    </a:moveTo>
                    <a:lnTo>
                      <a:pt x="152" y="1323"/>
                    </a:lnTo>
                    <a:moveTo>
                      <a:pt x="555" y="1530"/>
                    </a:moveTo>
                    <a:lnTo>
                      <a:pt x="537" y="1595"/>
                    </a:lnTo>
                    <a:moveTo>
                      <a:pt x="70" y="1013"/>
                    </a:moveTo>
                    <a:lnTo>
                      <a:pt x="6" y="1034"/>
                    </a:lnTo>
                    <a:moveTo>
                      <a:pt x="297" y="1384"/>
                    </a:moveTo>
                    <a:lnTo>
                      <a:pt x="255" y="1436"/>
                    </a:lnTo>
                    <a:moveTo>
                      <a:pt x="160" y="1220"/>
                    </a:moveTo>
                    <a:lnTo>
                      <a:pt x="107" y="1261"/>
                    </a:lnTo>
                    <a:moveTo>
                      <a:pt x="487" y="1505"/>
                    </a:moveTo>
                    <a:lnTo>
                      <a:pt x="465" y="1569"/>
                    </a:lnTo>
                    <a:moveTo>
                      <a:pt x="107" y="1119"/>
                    </a:moveTo>
                    <a:lnTo>
                      <a:pt x="45" y="1144"/>
                    </a:lnTo>
                    <a:moveTo>
                      <a:pt x="386" y="1450"/>
                    </a:moveTo>
                    <a:lnTo>
                      <a:pt x="348" y="1506"/>
                    </a:lnTo>
                    <a:moveTo>
                      <a:pt x="226" y="1308"/>
                    </a:moveTo>
                    <a:lnTo>
                      <a:pt x="175" y="1352"/>
                    </a:lnTo>
                    <a:moveTo>
                      <a:pt x="591" y="1541"/>
                    </a:moveTo>
                    <a:lnTo>
                      <a:pt x="573" y="1606"/>
                    </a:lnTo>
                    <a:moveTo>
                      <a:pt x="84" y="1049"/>
                    </a:moveTo>
                    <a:lnTo>
                      <a:pt x="20" y="1069"/>
                    </a:lnTo>
                    <a:moveTo>
                      <a:pt x="328" y="1405"/>
                    </a:moveTo>
                    <a:lnTo>
                      <a:pt x="286" y="1458"/>
                    </a:lnTo>
                    <a:moveTo>
                      <a:pt x="181" y="1249"/>
                    </a:moveTo>
                    <a:lnTo>
                      <a:pt x="128" y="1290"/>
                    </a:lnTo>
                    <a:moveTo>
                      <a:pt x="521" y="1517"/>
                    </a:moveTo>
                    <a:lnTo>
                      <a:pt x="499" y="1581"/>
                    </a:lnTo>
                    <a:moveTo>
                      <a:pt x="124" y="1157"/>
                    </a:moveTo>
                    <a:lnTo>
                      <a:pt x="62" y="1182"/>
                    </a:lnTo>
                    <a:moveTo>
                      <a:pt x="422" y="1473"/>
                    </a:moveTo>
                    <a:lnTo>
                      <a:pt x="384" y="1528"/>
                    </a:lnTo>
                    <a:moveTo>
                      <a:pt x="255" y="1339"/>
                    </a:moveTo>
                    <a:lnTo>
                      <a:pt x="204" y="1383"/>
                    </a:lnTo>
                    <a:moveTo>
                      <a:pt x="631" y="1550"/>
                    </a:moveTo>
                    <a:lnTo>
                      <a:pt x="614" y="1615"/>
                    </a:lnTo>
                  </a:path>
                </a:pathLst>
              </a:custGeom>
              <a:noFill/>
              <a:ln w="12052">
                <a:solidFill>
                  <a:srgbClr val="231F2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6" name="Rectangle 103"/>
              <p:cNvSpPr>
                <a:spLocks noChangeArrowheads="1"/>
              </p:cNvSpPr>
              <p:nvPr/>
            </p:nvSpPr>
            <p:spPr bwMode="auto">
              <a:xfrm>
                <a:off x="9215" y="294"/>
                <a:ext cx="86" cy="28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7" name="Line 104"/>
              <p:cNvSpPr>
                <a:spLocks noChangeShapeType="1"/>
              </p:cNvSpPr>
              <p:nvPr/>
            </p:nvSpPr>
            <p:spPr bwMode="auto">
              <a:xfrm>
                <a:off x="9199" y="542"/>
                <a:ext cx="86" cy="0"/>
              </a:xfrm>
              <a:prstGeom prst="line">
                <a:avLst/>
              </a:prstGeom>
              <a:noFill/>
              <a:ln w="16332">
                <a:solidFill>
                  <a:srgbClr val="231F2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8" name="Line 105"/>
              <p:cNvSpPr>
                <a:spLocks noChangeShapeType="1"/>
              </p:cNvSpPr>
              <p:nvPr/>
            </p:nvSpPr>
            <p:spPr bwMode="auto">
              <a:xfrm>
                <a:off x="9199" y="420"/>
                <a:ext cx="86" cy="0"/>
              </a:xfrm>
              <a:prstGeom prst="line">
                <a:avLst/>
              </a:prstGeom>
              <a:noFill/>
              <a:ln w="14224">
                <a:solidFill>
                  <a:srgbClr val="231F2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9" name="Rectangle 106"/>
              <p:cNvSpPr>
                <a:spLocks noChangeArrowheads="1"/>
              </p:cNvSpPr>
              <p:nvPr/>
            </p:nvSpPr>
            <p:spPr bwMode="auto">
              <a:xfrm>
                <a:off x="9206" y="330"/>
                <a:ext cx="86" cy="28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0" name="Line 107"/>
              <p:cNvSpPr>
                <a:spLocks noChangeShapeType="1"/>
              </p:cNvSpPr>
              <p:nvPr/>
            </p:nvSpPr>
            <p:spPr bwMode="auto">
              <a:xfrm>
                <a:off x="9278" y="573"/>
                <a:ext cx="0" cy="15"/>
              </a:xfrm>
              <a:prstGeom prst="line">
                <a:avLst/>
              </a:prstGeom>
              <a:noFill/>
              <a:ln w="12052">
                <a:solidFill>
                  <a:srgbClr val="231F2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1" name="Line 108"/>
              <p:cNvSpPr>
                <a:spLocks noChangeShapeType="1"/>
              </p:cNvSpPr>
              <p:nvPr/>
            </p:nvSpPr>
            <p:spPr bwMode="auto">
              <a:xfrm>
                <a:off x="9196" y="457"/>
                <a:ext cx="86" cy="0"/>
              </a:xfrm>
              <a:prstGeom prst="line">
                <a:avLst/>
              </a:prstGeom>
              <a:noFill/>
              <a:ln w="14224">
                <a:solidFill>
                  <a:srgbClr val="231F2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2" name="Line 109"/>
              <p:cNvSpPr>
                <a:spLocks noChangeShapeType="1"/>
              </p:cNvSpPr>
              <p:nvPr/>
            </p:nvSpPr>
            <p:spPr bwMode="auto">
              <a:xfrm>
                <a:off x="9204" y="382"/>
                <a:ext cx="86" cy="0"/>
              </a:xfrm>
              <a:prstGeom prst="line">
                <a:avLst/>
              </a:prstGeom>
              <a:noFill/>
              <a:ln w="17170">
                <a:solidFill>
                  <a:srgbClr val="231F2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3" name="AutoShape 110"/>
              <p:cNvSpPr>
                <a:spLocks/>
              </p:cNvSpPr>
              <p:nvPr/>
            </p:nvSpPr>
            <p:spPr bwMode="auto">
              <a:xfrm>
                <a:off x="8879" y="608"/>
                <a:ext cx="407" cy="160"/>
              </a:xfrm>
              <a:custGeom>
                <a:avLst/>
                <a:gdLst>
                  <a:gd name="T0" fmla="+- 0 9286 8879"/>
                  <a:gd name="T1" fmla="*/ T0 w 407"/>
                  <a:gd name="T2" fmla="+- 0 609 609"/>
                  <a:gd name="T3" fmla="*/ 609 h 160"/>
                  <a:gd name="T4" fmla="+- 0 9220 8879"/>
                  <a:gd name="T5" fmla="*/ T4 w 407"/>
                  <a:gd name="T6" fmla="+- 0 623 609"/>
                  <a:gd name="T7" fmla="*/ 623 h 160"/>
                  <a:gd name="T8" fmla="+- 0 9238 8879"/>
                  <a:gd name="T9" fmla="*/ T8 w 407"/>
                  <a:gd name="T10" fmla="+- 0 677 609"/>
                  <a:gd name="T11" fmla="*/ 677 h 160"/>
                  <a:gd name="T12" fmla="+- 0 8879 8879"/>
                  <a:gd name="T13" fmla="*/ T12 w 407"/>
                  <a:gd name="T14" fmla="+- 0 768 609"/>
                  <a:gd name="T15" fmla="*/ 768 h 160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407" h="160">
                    <a:moveTo>
                      <a:pt x="407" y="0"/>
                    </a:moveTo>
                    <a:lnTo>
                      <a:pt x="341" y="14"/>
                    </a:lnTo>
                    <a:moveTo>
                      <a:pt x="359" y="68"/>
                    </a:moveTo>
                    <a:lnTo>
                      <a:pt x="0" y="159"/>
                    </a:lnTo>
                  </a:path>
                </a:pathLst>
              </a:custGeom>
              <a:noFill/>
              <a:ln w="12052">
                <a:solidFill>
                  <a:srgbClr val="231F2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4" name="Freeform 111"/>
              <p:cNvSpPr>
                <a:spLocks/>
              </p:cNvSpPr>
              <p:nvPr/>
            </p:nvSpPr>
            <p:spPr bwMode="auto">
              <a:xfrm>
                <a:off x="8865" y="706"/>
                <a:ext cx="85" cy="95"/>
              </a:xfrm>
              <a:custGeom>
                <a:avLst/>
                <a:gdLst>
                  <a:gd name="T0" fmla="+- 0 8950 8865"/>
                  <a:gd name="T1" fmla="*/ T0 w 85"/>
                  <a:gd name="T2" fmla="+- 0 800 706"/>
                  <a:gd name="T3" fmla="*/ 800 h 95"/>
                  <a:gd name="T4" fmla="+- 0 8865 8865"/>
                  <a:gd name="T5" fmla="*/ T4 w 85"/>
                  <a:gd name="T6" fmla="+- 0 771 706"/>
                  <a:gd name="T7" fmla="*/ 771 h 95"/>
                  <a:gd name="T8" fmla="+- 0 8926 8865"/>
                  <a:gd name="T9" fmla="*/ T8 w 85"/>
                  <a:gd name="T10" fmla="+- 0 706 706"/>
                  <a:gd name="T11" fmla="*/ 706 h 95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</a:cxnLst>
                <a:rect l="0" t="0" r="r" b="b"/>
                <a:pathLst>
                  <a:path w="85" h="95">
                    <a:moveTo>
                      <a:pt x="85" y="94"/>
                    </a:moveTo>
                    <a:lnTo>
                      <a:pt x="0" y="65"/>
                    </a:lnTo>
                    <a:lnTo>
                      <a:pt x="61" y="0"/>
                    </a:lnTo>
                  </a:path>
                </a:pathLst>
              </a:custGeom>
              <a:noFill/>
              <a:ln w="12040">
                <a:solidFill>
                  <a:srgbClr val="231F2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5" name="Line 112"/>
              <p:cNvSpPr>
                <a:spLocks noChangeShapeType="1"/>
              </p:cNvSpPr>
              <p:nvPr/>
            </p:nvSpPr>
            <p:spPr bwMode="auto">
              <a:xfrm>
                <a:off x="9996" y="486"/>
                <a:ext cx="0" cy="191"/>
              </a:xfrm>
              <a:prstGeom prst="line">
                <a:avLst/>
              </a:prstGeom>
              <a:noFill/>
              <a:ln w="12052">
                <a:solidFill>
                  <a:srgbClr val="231F2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6" name="Line 113"/>
              <p:cNvSpPr>
                <a:spLocks noChangeShapeType="1"/>
              </p:cNvSpPr>
              <p:nvPr/>
            </p:nvSpPr>
            <p:spPr bwMode="auto">
              <a:xfrm>
                <a:off x="9237" y="304"/>
                <a:ext cx="0" cy="0"/>
              </a:xfrm>
              <a:prstGeom prst="line">
                <a:avLst/>
              </a:prstGeom>
              <a:noFill/>
              <a:ln w="12052">
                <a:solidFill>
                  <a:srgbClr val="231F2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7" name="Freeform 114"/>
              <p:cNvSpPr>
                <a:spLocks/>
              </p:cNvSpPr>
              <p:nvPr/>
            </p:nvSpPr>
            <p:spPr bwMode="auto">
              <a:xfrm>
                <a:off x="8887" y="190"/>
                <a:ext cx="84" cy="95"/>
              </a:xfrm>
              <a:custGeom>
                <a:avLst/>
                <a:gdLst>
                  <a:gd name="T0" fmla="+- 0 8949 8888"/>
                  <a:gd name="T1" fmla="*/ T0 w 84"/>
                  <a:gd name="T2" fmla="+- 0 284 190"/>
                  <a:gd name="T3" fmla="*/ 284 h 95"/>
                  <a:gd name="T4" fmla="+- 0 8888 8888"/>
                  <a:gd name="T5" fmla="*/ T4 w 84"/>
                  <a:gd name="T6" fmla="+- 0 220 190"/>
                  <a:gd name="T7" fmla="*/ 220 h 95"/>
                  <a:gd name="T8" fmla="+- 0 8972 8888"/>
                  <a:gd name="T9" fmla="*/ T8 w 84"/>
                  <a:gd name="T10" fmla="+- 0 190 190"/>
                  <a:gd name="T11" fmla="*/ 190 h 95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</a:cxnLst>
                <a:rect l="0" t="0" r="r" b="b"/>
                <a:pathLst>
                  <a:path w="84" h="95">
                    <a:moveTo>
                      <a:pt x="61" y="94"/>
                    </a:moveTo>
                    <a:lnTo>
                      <a:pt x="0" y="30"/>
                    </a:lnTo>
                    <a:lnTo>
                      <a:pt x="84" y="0"/>
                    </a:lnTo>
                  </a:path>
                </a:pathLst>
              </a:custGeom>
              <a:noFill/>
              <a:ln w="12002">
                <a:solidFill>
                  <a:srgbClr val="231F2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8" name="Line 115"/>
              <p:cNvSpPr>
                <a:spLocks noChangeShapeType="1"/>
              </p:cNvSpPr>
              <p:nvPr/>
            </p:nvSpPr>
            <p:spPr bwMode="auto">
              <a:xfrm>
                <a:off x="9982" y="483"/>
                <a:ext cx="0" cy="0"/>
              </a:xfrm>
              <a:prstGeom prst="line">
                <a:avLst/>
              </a:prstGeom>
              <a:noFill/>
              <a:ln w="12052">
                <a:solidFill>
                  <a:srgbClr val="231F2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9" name="Freeform 116"/>
              <p:cNvSpPr>
                <a:spLocks/>
              </p:cNvSpPr>
              <p:nvPr/>
            </p:nvSpPr>
            <p:spPr bwMode="auto">
              <a:xfrm>
                <a:off x="9248" y="277"/>
                <a:ext cx="84" cy="95"/>
              </a:xfrm>
              <a:custGeom>
                <a:avLst/>
                <a:gdLst>
                  <a:gd name="T0" fmla="+- 0 9309 9248"/>
                  <a:gd name="T1" fmla="*/ T0 w 84"/>
                  <a:gd name="T2" fmla="+- 0 371 277"/>
                  <a:gd name="T3" fmla="*/ 371 h 95"/>
                  <a:gd name="T4" fmla="+- 0 9248 9248"/>
                  <a:gd name="T5" fmla="*/ T4 w 84"/>
                  <a:gd name="T6" fmla="+- 0 307 277"/>
                  <a:gd name="T7" fmla="*/ 307 h 95"/>
                  <a:gd name="T8" fmla="+- 0 9332 9248"/>
                  <a:gd name="T9" fmla="*/ T8 w 84"/>
                  <a:gd name="T10" fmla="+- 0 277 277"/>
                  <a:gd name="T11" fmla="*/ 277 h 95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</a:cxnLst>
                <a:rect l="0" t="0" r="r" b="b"/>
                <a:pathLst>
                  <a:path w="84" h="95">
                    <a:moveTo>
                      <a:pt x="61" y="94"/>
                    </a:moveTo>
                    <a:lnTo>
                      <a:pt x="0" y="30"/>
                    </a:lnTo>
                    <a:lnTo>
                      <a:pt x="84" y="0"/>
                    </a:lnTo>
                  </a:path>
                </a:pathLst>
              </a:custGeom>
              <a:noFill/>
              <a:ln w="12002">
                <a:solidFill>
                  <a:srgbClr val="231F2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80" name="AutoShape 117"/>
              <p:cNvSpPr>
                <a:spLocks/>
              </p:cNvSpPr>
              <p:nvPr/>
            </p:nvSpPr>
            <p:spPr bwMode="auto">
              <a:xfrm>
                <a:off x="8420" y="-242"/>
                <a:ext cx="1156" cy="1452"/>
              </a:xfrm>
              <a:custGeom>
                <a:avLst/>
                <a:gdLst>
                  <a:gd name="T0" fmla="+- 0 9013 8421"/>
                  <a:gd name="T1" fmla="*/ T0 w 1156"/>
                  <a:gd name="T2" fmla="+- 0 -193 -241"/>
                  <a:gd name="T3" fmla="*/ -193 h 1452"/>
                  <a:gd name="T4" fmla="+- 0 9555 8421"/>
                  <a:gd name="T5" fmla="*/ T4 w 1156"/>
                  <a:gd name="T6" fmla="+- 0 -193 -241"/>
                  <a:gd name="T7" fmla="*/ -193 h 1452"/>
                  <a:gd name="T8" fmla="+- 0 8431 8421"/>
                  <a:gd name="T9" fmla="*/ T8 w 1156"/>
                  <a:gd name="T10" fmla="+- 0 -193 -241"/>
                  <a:gd name="T11" fmla="*/ -193 h 1452"/>
                  <a:gd name="T12" fmla="+- 0 8987 8421"/>
                  <a:gd name="T13" fmla="*/ T12 w 1156"/>
                  <a:gd name="T14" fmla="+- 0 -193 -241"/>
                  <a:gd name="T15" fmla="*/ -193 h 1452"/>
                  <a:gd name="T16" fmla="+- 0 8927 8421"/>
                  <a:gd name="T17" fmla="*/ T16 w 1156"/>
                  <a:gd name="T18" fmla="+- 0 -241 -241"/>
                  <a:gd name="T19" fmla="*/ -241 h 1452"/>
                  <a:gd name="T20" fmla="+- 0 9002 8421"/>
                  <a:gd name="T21" fmla="*/ T20 w 1156"/>
                  <a:gd name="T22" fmla="+- 0 -193 -241"/>
                  <a:gd name="T23" fmla="*/ -193 h 1452"/>
                  <a:gd name="T24" fmla="+- 0 8927 8421"/>
                  <a:gd name="T25" fmla="*/ T24 w 1156"/>
                  <a:gd name="T26" fmla="+- 0 -144 -241"/>
                  <a:gd name="T27" fmla="*/ -144 h 1452"/>
                  <a:gd name="T28" fmla="+- 0 9009 8421"/>
                  <a:gd name="T29" fmla="*/ T28 w 1156"/>
                  <a:gd name="T30" fmla="+- 0 1161 -241"/>
                  <a:gd name="T31" fmla="*/ 1161 h 1452"/>
                  <a:gd name="T32" fmla="+- 0 9577 8421"/>
                  <a:gd name="T33" fmla="*/ T32 w 1156"/>
                  <a:gd name="T34" fmla="+- 0 1161 -241"/>
                  <a:gd name="T35" fmla="*/ 1161 h 1452"/>
                  <a:gd name="T36" fmla="+- 0 8421 8421"/>
                  <a:gd name="T37" fmla="*/ T36 w 1156"/>
                  <a:gd name="T38" fmla="+- 0 1161 -241"/>
                  <a:gd name="T39" fmla="*/ 1161 h 1452"/>
                  <a:gd name="T40" fmla="+- 0 8983 8421"/>
                  <a:gd name="T41" fmla="*/ T40 w 1156"/>
                  <a:gd name="T42" fmla="+- 0 1161 -241"/>
                  <a:gd name="T43" fmla="*/ 1161 h 1452"/>
                  <a:gd name="T44" fmla="+- 0 8922 8421"/>
                  <a:gd name="T45" fmla="*/ T44 w 1156"/>
                  <a:gd name="T46" fmla="+- 0 1113 -241"/>
                  <a:gd name="T47" fmla="*/ 1113 h 1452"/>
                  <a:gd name="T48" fmla="+- 0 8997 8421"/>
                  <a:gd name="T49" fmla="*/ T48 w 1156"/>
                  <a:gd name="T50" fmla="+- 0 1161 -241"/>
                  <a:gd name="T51" fmla="*/ 1161 h 1452"/>
                  <a:gd name="T52" fmla="+- 0 8922 8421"/>
                  <a:gd name="T53" fmla="*/ T52 w 1156"/>
                  <a:gd name="T54" fmla="+- 0 1210 -241"/>
                  <a:gd name="T55" fmla="*/ 1210 h 1452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  <a:cxn ang="0">
                    <a:pos x="T53" y="T55"/>
                  </a:cxn>
                </a:cxnLst>
                <a:rect l="0" t="0" r="r" b="b"/>
                <a:pathLst>
                  <a:path w="1156" h="1452">
                    <a:moveTo>
                      <a:pt x="592" y="48"/>
                    </a:moveTo>
                    <a:lnTo>
                      <a:pt x="1134" y="48"/>
                    </a:lnTo>
                    <a:moveTo>
                      <a:pt x="10" y="48"/>
                    </a:moveTo>
                    <a:lnTo>
                      <a:pt x="566" y="48"/>
                    </a:lnTo>
                    <a:moveTo>
                      <a:pt x="506" y="0"/>
                    </a:moveTo>
                    <a:lnTo>
                      <a:pt x="581" y="48"/>
                    </a:lnTo>
                    <a:lnTo>
                      <a:pt x="506" y="97"/>
                    </a:lnTo>
                    <a:moveTo>
                      <a:pt x="588" y="1402"/>
                    </a:moveTo>
                    <a:lnTo>
                      <a:pt x="1156" y="1402"/>
                    </a:lnTo>
                    <a:moveTo>
                      <a:pt x="0" y="1402"/>
                    </a:moveTo>
                    <a:lnTo>
                      <a:pt x="562" y="1402"/>
                    </a:lnTo>
                    <a:moveTo>
                      <a:pt x="501" y="1354"/>
                    </a:moveTo>
                    <a:lnTo>
                      <a:pt x="576" y="1402"/>
                    </a:lnTo>
                    <a:lnTo>
                      <a:pt x="501" y="1451"/>
                    </a:lnTo>
                  </a:path>
                </a:pathLst>
              </a:custGeom>
              <a:noFill/>
              <a:ln w="12052">
                <a:solidFill>
                  <a:srgbClr val="231F2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81" name="Line 118"/>
              <p:cNvSpPr>
                <a:spLocks noChangeShapeType="1"/>
              </p:cNvSpPr>
              <p:nvPr/>
            </p:nvSpPr>
            <p:spPr bwMode="auto">
              <a:xfrm>
                <a:off x="9217" y="486"/>
                <a:ext cx="1337" cy="0"/>
              </a:xfrm>
              <a:prstGeom prst="line">
                <a:avLst/>
              </a:prstGeom>
              <a:noFill/>
              <a:ln w="12052">
                <a:solidFill>
                  <a:srgbClr val="231F2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82" name="AutoShape 119"/>
              <p:cNvSpPr>
                <a:spLocks/>
              </p:cNvSpPr>
              <p:nvPr/>
            </p:nvSpPr>
            <p:spPr bwMode="auto">
              <a:xfrm>
                <a:off x="8677" y="166"/>
                <a:ext cx="199" cy="655"/>
              </a:xfrm>
              <a:custGeom>
                <a:avLst/>
                <a:gdLst>
                  <a:gd name="T0" fmla="+- 0 8877 8678"/>
                  <a:gd name="T1" fmla="*/ T0 w 199"/>
                  <a:gd name="T2" fmla="+- 0 217 167"/>
                  <a:gd name="T3" fmla="*/ 217 h 655"/>
                  <a:gd name="T4" fmla="+- 0 8688 8678"/>
                  <a:gd name="T5" fmla="*/ T4 w 199"/>
                  <a:gd name="T6" fmla="+- 0 167 167"/>
                  <a:gd name="T7" fmla="*/ 167 h 655"/>
                  <a:gd name="T8" fmla="+- 0 8854 8678"/>
                  <a:gd name="T9" fmla="*/ T8 w 199"/>
                  <a:gd name="T10" fmla="+- 0 774 167"/>
                  <a:gd name="T11" fmla="*/ 774 h 655"/>
                  <a:gd name="T12" fmla="+- 0 8678 8678"/>
                  <a:gd name="T13" fmla="*/ T12 w 199"/>
                  <a:gd name="T14" fmla="+- 0 821 167"/>
                  <a:gd name="T15" fmla="*/ 821 h 655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9" h="655">
                    <a:moveTo>
                      <a:pt x="199" y="50"/>
                    </a:moveTo>
                    <a:lnTo>
                      <a:pt x="10" y="0"/>
                    </a:lnTo>
                    <a:moveTo>
                      <a:pt x="176" y="607"/>
                    </a:moveTo>
                    <a:lnTo>
                      <a:pt x="0" y="654"/>
                    </a:lnTo>
                  </a:path>
                </a:pathLst>
              </a:custGeom>
              <a:noFill/>
              <a:ln w="12052">
                <a:solidFill>
                  <a:srgbClr val="231F2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83" name="AutoShape 120"/>
              <p:cNvSpPr>
                <a:spLocks/>
              </p:cNvSpPr>
              <p:nvPr/>
            </p:nvSpPr>
            <p:spPr bwMode="auto">
              <a:xfrm>
                <a:off x="9558" y="-190"/>
                <a:ext cx="256" cy="1356"/>
              </a:xfrm>
              <a:custGeom>
                <a:avLst/>
                <a:gdLst>
                  <a:gd name="T0" fmla="+- 0 9814 9558"/>
                  <a:gd name="T1" fmla="*/ T0 w 256"/>
                  <a:gd name="T2" fmla="+- 0 486 -189"/>
                  <a:gd name="T3" fmla="*/ 486 h 1356"/>
                  <a:gd name="T4" fmla="+- 0 9558 9558"/>
                  <a:gd name="T5" fmla="*/ T4 w 256"/>
                  <a:gd name="T6" fmla="+- 0 -189 -189"/>
                  <a:gd name="T7" fmla="*/ -189 h 1356"/>
                  <a:gd name="T8" fmla="+- 0 9814 9558"/>
                  <a:gd name="T9" fmla="*/ T8 w 256"/>
                  <a:gd name="T10" fmla="+- 0 486 -189"/>
                  <a:gd name="T11" fmla="*/ 486 h 1356"/>
                  <a:gd name="T12" fmla="+- 0 9572 9558"/>
                  <a:gd name="T13" fmla="*/ T12 w 256"/>
                  <a:gd name="T14" fmla="+- 0 1166 -189"/>
                  <a:gd name="T15" fmla="*/ 1166 h 13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56" h="1356">
                    <a:moveTo>
                      <a:pt x="256" y="675"/>
                    </a:moveTo>
                    <a:lnTo>
                      <a:pt x="0" y="0"/>
                    </a:lnTo>
                    <a:moveTo>
                      <a:pt x="256" y="675"/>
                    </a:moveTo>
                    <a:lnTo>
                      <a:pt x="14" y="1355"/>
                    </a:lnTo>
                  </a:path>
                </a:pathLst>
              </a:custGeom>
              <a:noFill/>
              <a:ln w="12052">
                <a:solidFill>
                  <a:srgbClr val="231F2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84" name="Line 121"/>
              <p:cNvSpPr>
                <a:spLocks noChangeShapeType="1"/>
              </p:cNvSpPr>
              <p:nvPr/>
            </p:nvSpPr>
            <p:spPr bwMode="auto">
              <a:xfrm>
                <a:off x="9560" y="-195"/>
                <a:ext cx="0" cy="0"/>
              </a:xfrm>
              <a:prstGeom prst="line">
                <a:avLst/>
              </a:prstGeom>
              <a:noFill/>
              <a:ln w="11392">
                <a:solidFill>
                  <a:srgbClr val="231F2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85" name="Freeform 122"/>
              <p:cNvSpPr>
                <a:spLocks/>
              </p:cNvSpPr>
              <p:nvPr/>
            </p:nvSpPr>
            <p:spPr bwMode="auto">
              <a:xfrm>
                <a:off x="9362" y="-693"/>
                <a:ext cx="87" cy="82"/>
              </a:xfrm>
              <a:custGeom>
                <a:avLst/>
                <a:gdLst>
                  <a:gd name="T0" fmla="+- 0 9362 9362"/>
                  <a:gd name="T1" fmla="*/ T0 w 87"/>
                  <a:gd name="T2" fmla="+- 0 -610 -692"/>
                  <a:gd name="T3" fmla="*/ -610 h 82"/>
                  <a:gd name="T4" fmla="+- 0 9382 9362"/>
                  <a:gd name="T5" fmla="*/ T4 w 87"/>
                  <a:gd name="T6" fmla="+- 0 -692 -692"/>
                  <a:gd name="T7" fmla="*/ -692 h 82"/>
                  <a:gd name="T8" fmla="+- 0 9448 9362"/>
                  <a:gd name="T9" fmla="*/ T8 w 87"/>
                  <a:gd name="T10" fmla="+- 0 -641 -692"/>
                  <a:gd name="T11" fmla="*/ -641 h 82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</a:cxnLst>
                <a:rect l="0" t="0" r="r" b="b"/>
                <a:pathLst>
                  <a:path w="87" h="82">
                    <a:moveTo>
                      <a:pt x="0" y="82"/>
                    </a:moveTo>
                    <a:lnTo>
                      <a:pt x="20" y="0"/>
                    </a:lnTo>
                    <a:lnTo>
                      <a:pt x="86" y="51"/>
                    </a:lnTo>
                  </a:path>
                </a:pathLst>
              </a:custGeom>
              <a:noFill/>
              <a:ln w="11341">
                <a:solidFill>
                  <a:srgbClr val="231F2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86" name="Line 123"/>
              <p:cNvSpPr>
                <a:spLocks noChangeShapeType="1"/>
              </p:cNvSpPr>
              <p:nvPr/>
            </p:nvSpPr>
            <p:spPr bwMode="auto">
              <a:xfrm>
                <a:off x="9571" y="1166"/>
                <a:ext cx="0" cy="513"/>
              </a:xfrm>
              <a:prstGeom prst="line">
                <a:avLst/>
              </a:prstGeom>
              <a:noFill/>
              <a:ln w="11392">
                <a:solidFill>
                  <a:srgbClr val="231F2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87" name="Freeform 124"/>
              <p:cNvSpPr>
                <a:spLocks/>
              </p:cNvSpPr>
              <p:nvPr/>
            </p:nvSpPr>
            <p:spPr bwMode="auto">
              <a:xfrm>
                <a:off x="9363" y="1610"/>
                <a:ext cx="87" cy="83"/>
              </a:xfrm>
              <a:custGeom>
                <a:avLst/>
                <a:gdLst>
                  <a:gd name="T0" fmla="+- 0 9450 9364"/>
                  <a:gd name="T1" fmla="*/ T0 w 87"/>
                  <a:gd name="T2" fmla="+- 0 1641 1610"/>
                  <a:gd name="T3" fmla="*/ 1641 h 83"/>
                  <a:gd name="T4" fmla="+- 0 9383 9364"/>
                  <a:gd name="T5" fmla="*/ T4 w 87"/>
                  <a:gd name="T6" fmla="+- 0 1692 1610"/>
                  <a:gd name="T7" fmla="*/ 1692 h 83"/>
                  <a:gd name="T8" fmla="+- 0 9364 9364"/>
                  <a:gd name="T9" fmla="*/ T8 w 87"/>
                  <a:gd name="T10" fmla="+- 0 1610 1610"/>
                  <a:gd name="T11" fmla="*/ 1610 h 8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</a:cxnLst>
                <a:rect l="0" t="0" r="r" b="b"/>
                <a:pathLst>
                  <a:path w="87" h="83">
                    <a:moveTo>
                      <a:pt x="86" y="31"/>
                    </a:moveTo>
                    <a:lnTo>
                      <a:pt x="19" y="82"/>
                    </a:lnTo>
                    <a:lnTo>
                      <a:pt x="0" y="0"/>
                    </a:lnTo>
                  </a:path>
                </a:pathLst>
              </a:custGeom>
              <a:noFill/>
              <a:ln w="11379">
                <a:solidFill>
                  <a:srgbClr val="231F2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88" name="AutoShape 125"/>
              <p:cNvSpPr>
                <a:spLocks/>
              </p:cNvSpPr>
              <p:nvPr/>
            </p:nvSpPr>
            <p:spPr bwMode="auto">
              <a:xfrm>
                <a:off x="9572" y="315"/>
                <a:ext cx="539" cy="347"/>
              </a:xfrm>
              <a:custGeom>
                <a:avLst/>
                <a:gdLst>
                  <a:gd name="T0" fmla="+- 0 9578 9572"/>
                  <a:gd name="T1" fmla="*/ T0 w 539"/>
                  <a:gd name="T2" fmla="+- 0 414 316"/>
                  <a:gd name="T3" fmla="*/ 414 h 347"/>
                  <a:gd name="T4" fmla="+- 0 9572 9572"/>
                  <a:gd name="T5" fmla="*/ T4 w 539"/>
                  <a:gd name="T6" fmla="+- 0 455 316"/>
                  <a:gd name="T7" fmla="*/ 455 h 347"/>
                  <a:gd name="T8" fmla="+- 0 9585 9572"/>
                  <a:gd name="T9" fmla="*/ T8 w 539"/>
                  <a:gd name="T10" fmla="+- 0 452 316"/>
                  <a:gd name="T11" fmla="*/ 452 h 347"/>
                  <a:gd name="T12" fmla="+- 0 9600 9572"/>
                  <a:gd name="T13" fmla="*/ T12 w 539"/>
                  <a:gd name="T14" fmla="+- 0 440 316"/>
                  <a:gd name="T15" fmla="*/ 440 h 347"/>
                  <a:gd name="T16" fmla="+- 0 9595 9572"/>
                  <a:gd name="T17" fmla="*/ T16 w 539"/>
                  <a:gd name="T18" fmla="+- 0 431 316"/>
                  <a:gd name="T19" fmla="*/ 431 h 347"/>
                  <a:gd name="T20" fmla="+- 0 9605 9572"/>
                  <a:gd name="T21" fmla="*/ T20 w 539"/>
                  <a:gd name="T22" fmla="+- 0 421 316"/>
                  <a:gd name="T23" fmla="*/ 421 h 347"/>
                  <a:gd name="T24" fmla="+- 0 9657 9572"/>
                  <a:gd name="T25" fmla="*/ T24 w 539"/>
                  <a:gd name="T26" fmla="+- 0 434 316"/>
                  <a:gd name="T27" fmla="*/ 434 h 347"/>
                  <a:gd name="T28" fmla="+- 0 9646 9572"/>
                  <a:gd name="T29" fmla="*/ T28 w 539"/>
                  <a:gd name="T30" fmla="+- 0 425 316"/>
                  <a:gd name="T31" fmla="*/ 425 h 347"/>
                  <a:gd name="T32" fmla="+- 0 9633 9572"/>
                  <a:gd name="T33" fmla="*/ T32 w 539"/>
                  <a:gd name="T34" fmla="+- 0 425 316"/>
                  <a:gd name="T35" fmla="*/ 425 h 347"/>
                  <a:gd name="T36" fmla="+- 0 9609 9572"/>
                  <a:gd name="T37" fmla="*/ T36 w 539"/>
                  <a:gd name="T38" fmla="+- 0 429 316"/>
                  <a:gd name="T39" fmla="*/ 429 h 347"/>
                  <a:gd name="T40" fmla="+- 0 9610 9572"/>
                  <a:gd name="T41" fmla="*/ T40 w 539"/>
                  <a:gd name="T42" fmla="+- 0 455 316"/>
                  <a:gd name="T43" fmla="*/ 455 h 347"/>
                  <a:gd name="T44" fmla="+- 0 9620 9572"/>
                  <a:gd name="T45" fmla="*/ T44 w 539"/>
                  <a:gd name="T46" fmla="+- 0 453 316"/>
                  <a:gd name="T47" fmla="*/ 453 h 347"/>
                  <a:gd name="T48" fmla="+- 0 9633 9572"/>
                  <a:gd name="T49" fmla="*/ T48 w 539"/>
                  <a:gd name="T50" fmla="+- 0 432 316"/>
                  <a:gd name="T51" fmla="*/ 432 h 347"/>
                  <a:gd name="T52" fmla="+- 0 9628 9572"/>
                  <a:gd name="T53" fmla="*/ T52 w 539"/>
                  <a:gd name="T54" fmla="+- 0 456 316"/>
                  <a:gd name="T55" fmla="*/ 456 h 347"/>
                  <a:gd name="T56" fmla="+- 0 9639 9572"/>
                  <a:gd name="T57" fmla="*/ T56 w 539"/>
                  <a:gd name="T58" fmla="+- 0 433 316"/>
                  <a:gd name="T59" fmla="*/ 433 h 347"/>
                  <a:gd name="T60" fmla="+- 0 9652 9572"/>
                  <a:gd name="T61" fmla="*/ T60 w 539"/>
                  <a:gd name="T62" fmla="+- 0 434 316"/>
                  <a:gd name="T63" fmla="*/ 434 h 347"/>
                  <a:gd name="T64" fmla="+- 0 9662 9572"/>
                  <a:gd name="T65" fmla="*/ T64 w 539"/>
                  <a:gd name="T66" fmla="+- 0 456 316"/>
                  <a:gd name="T67" fmla="*/ 456 h 347"/>
                  <a:gd name="T68" fmla="+- 0 9882 9572"/>
                  <a:gd name="T69" fmla="*/ T68 w 539"/>
                  <a:gd name="T70" fmla="+- 0 613 316"/>
                  <a:gd name="T71" fmla="*/ 613 h 347"/>
                  <a:gd name="T72" fmla="+- 0 9862 9572"/>
                  <a:gd name="T73" fmla="*/ T72 w 539"/>
                  <a:gd name="T74" fmla="+- 0 657 316"/>
                  <a:gd name="T75" fmla="*/ 657 h 347"/>
                  <a:gd name="T76" fmla="+- 0 9839 9572"/>
                  <a:gd name="T77" fmla="*/ T76 w 539"/>
                  <a:gd name="T78" fmla="+- 0 613 316"/>
                  <a:gd name="T79" fmla="*/ 613 h 347"/>
                  <a:gd name="T80" fmla="+- 0 9879 9572"/>
                  <a:gd name="T81" fmla="*/ T80 w 539"/>
                  <a:gd name="T82" fmla="+- 0 629 316"/>
                  <a:gd name="T83" fmla="*/ 629 h 347"/>
                  <a:gd name="T84" fmla="+- 0 9885 9572"/>
                  <a:gd name="T85" fmla="*/ T84 w 539"/>
                  <a:gd name="T86" fmla="+- 0 606 316"/>
                  <a:gd name="T87" fmla="*/ 606 h 347"/>
                  <a:gd name="T88" fmla="+- 0 9880 9572"/>
                  <a:gd name="T89" fmla="*/ T88 w 539"/>
                  <a:gd name="T90" fmla="+- 0 567 316"/>
                  <a:gd name="T91" fmla="*/ 567 h 347"/>
                  <a:gd name="T92" fmla="+- 0 9872 9572"/>
                  <a:gd name="T93" fmla="*/ T92 w 539"/>
                  <a:gd name="T94" fmla="+- 0 602 316"/>
                  <a:gd name="T95" fmla="*/ 602 h 347"/>
                  <a:gd name="T96" fmla="+- 0 9836 9572"/>
                  <a:gd name="T97" fmla="*/ T96 w 539"/>
                  <a:gd name="T98" fmla="+- 0 607 316"/>
                  <a:gd name="T99" fmla="*/ 607 h 347"/>
                  <a:gd name="T100" fmla="+- 0 9875 9572"/>
                  <a:gd name="T101" fmla="*/ T100 w 539"/>
                  <a:gd name="T102" fmla="+- 0 577 316"/>
                  <a:gd name="T103" fmla="*/ 577 h 347"/>
                  <a:gd name="T104" fmla="+- 0 9807 9572"/>
                  <a:gd name="T105" fmla="*/ T104 w 539"/>
                  <a:gd name="T106" fmla="+- 0 565 316"/>
                  <a:gd name="T107" fmla="*/ 565 h 347"/>
                  <a:gd name="T108" fmla="+- 0 9821 9572"/>
                  <a:gd name="T109" fmla="*/ T108 w 539"/>
                  <a:gd name="T110" fmla="+- 0 654 316"/>
                  <a:gd name="T111" fmla="*/ 654 h 347"/>
                  <a:gd name="T112" fmla="+- 0 9866 9572"/>
                  <a:gd name="T113" fmla="*/ T112 w 539"/>
                  <a:gd name="T114" fmla="+- 0 662 316"/>
                  <a:gd name="T115" fmla="*/ 662 h 347"/>
                  <a:gd name="T116" fmla="+- 0 9897 9572"/>
                  <a:gd name="T117" fmla="*/ T116 w 539"/>
                  <a:gd name="T118" fmla="+- 0 640 316"/>
                  <a:gd name="T119" fmla="*/ 640 h 347"/>
                  <a:gd name="T120" fmla="+- 0 9920 9572"/>
                  <a:gd name="T121" fmla="*/ T120 w 539"/>
                  <a:gd name="T122" fmla="+- 0 414 316"/>
                  <a:gd name="T123" fmla="*/ 414 h 347"/>
                  <a:gd name="T124" fmla="+- 0 9888 9572"/>
                  <a:gd name="T125" fmla="*/ T124 w 539"/>
                  <a:gd name="T126" fmla="+- 0 344 316"/>
                  <a:gd name="T127" fmla="*/ 344 h 347"/>
                  <a:gd name="T128" fmla="+- 0 9886 9572"/>
                  <a:gd name="T129" fmla="*/ T128 w 539"/>
                  <a:gd name="T130" fmla="+- 0 339 316"/>
                  <a:gd name="T131" fmla="*/ 339 h 347"/>
                  <a:gd name="T132" fmla="+- 0 9828 9572"/>
                  <a:gd name="T133" fmla="*/ T132 w 539"/>
                  <a:gd name="T134" fmla="+- 0 414 316"/>
                  <a:gd name="T135" fmla="*/ 414 h 347"/>
                  <a:gd name="T136" fmla="+- 0 9851 9572"/>
                  <a:gd name="T137" fmla="*/ T136 w 539"/>
                  <a:gd name="T138" fmla="+- 0 416 316"/>
                  <a:gd name="T139" fmla="*/ 416 h 347"/>
                  <a:gd name="T140" fmla="+- 0 9842 9572"/>
                  <a:gd name="T141" fmla="*/ T140 w 539"/>
                  <a:gd name="T142" fmla="+- 0 411 316"/>
                  <a:gd name="T143" fmla="*/ 411 h 347"/>
                  <a:gd name="T144" fmla="+- 0 9896 9572"/>
                  <a:gd name="T145" fmla="*/ T144 w 539"/>
                  <a:gd name="T146" fmla="+- 0 399 316"/>
                  <a:gd name="T147" fmla="*/ 399 h 347"/>
                  <a:gd name="T148" fmla="+- 0 9895 9572"/>
                  <a:gd name="T149" fmla="*/ T148 w 539"/>
                  <a:gd name="T150" fmla="+- 0 415 316"/>
                  <a:gd name="T151" fmla="*/ 415 h 347"/>
                  <a:gd name="T152" fmla="+- 0 9928 9572"/>
                  <a:gd name="T153" fmla="*/ T152 w 539"/>
                  <a:gd name="T154" fmla="+- 0 416 316"/>
                  <a:gd name="T155" fmla="*/ 416 h 347"/>
                  <a:gd name="T156" fmla="+- 0 9952 9572"/>
                  <a:gd name="T157" fmla="*/ T156 w 539"/>
                  <a:gd name="T158" fmla="+- 0 502 316"/>
                  <a:gd name="T159" fmla="*/ 502 h 347"/>
                  <a:gd name="T160" fmla="+- 0 9958 9572"/>
                  <a:gd name="T161" fmla="*/ T160 w 539"/>
                  <a:gd name="T162" fmla="+- 0 322 316"/>
                  <a:gd name="T163" fmla="*/ 322 h 347"/>
                  <a:gd name="T164" fmla="+- 0 9972 9572"/>
                  <a:gd name="T165" fmla="*/ T164 w 539"/>
                  <a:gd name="T166" fmla="+- 0 331 316"/>
                  <a:gd name="T167" fmla="*/ 331 h 347"/>
                  <a:gd name="T168" fmla="+- 0 9958 9572"/>
                  <a:gd name="T169" fmla="*/ T168 w 539"/>
                  <a:gd name="T170" fmla="+- 0 419 316"/>
                  <a:gd name="T171" fmla="*/ 419 h 347"/>
                  <a:gd name="T172" fmla="+- 0 9989 9572"/>
                  <a:gd name="T173" fmla="*/ T172 w 539"/>
                  <a:gd name="T174" fmla="+- 0 417 316"/>
                  <a:gd name="T175" fmla="*/ 417 h 347"/>
                  <a:gd name="T176" fmla="+- 0 10011 9572"/>
                  <a:gd name="T177" fmla="*/ T176 w 539"/>
                  <a:gd name="T178" fmla="+- 0 373 316"/>
                  <a:gd name="T179" fmla="*/ 373 h 347"/>
                  <a:gd name="T180" fmla="+- 0 10021 9572"/>
                  <a:gd name="T181" fmla="*/ T180 w 539"/>
                  <a:gd name="T182" fmla="+- 0 387 316"/>
                  <a:gd name="T183" fmla="*/ 387 h 347"/>
                  <a:gd name="T184" fmla="+- 0 10009 9572"/>
                  <a:gd name="T185" fmla="*/ T184 w 539"/>
                  <a:gd name="T186" fmla="+- 0 367 316"/>
                  <a:gd name="T187" fmla="*/ 367 h 347"/>
                  <a:gd name="T188" fmla="+- 0 10025 9572"/>
                  <a:gd name="T189" fmla="*/ T188 w 539"/>
                  <a:gd name="T190" fmla="+- 0 331 316"/>
                  <a:gd name="T191" fmla="*/ 331 h 347"/>
                  <a:gd name="T192" fmla="+- 0 10108 9572"/>
                  <a:gd name="T193" fmla="*/ T192 w 539"/>
                  <a:gd name="T194" fmla="+- 0 367 316"/>
                  <a:gd name="T195" fmla="*/ 367 h 347"/>
                  <a:gd name="T196" fmla="+- 0 10098 9572"/>
                  <a:gd name="T197" fmla="*/ T196 w 539"/>
                  <a:gd name="T198" fmla="+- 0 402 316"/>
                  <a:gd name="T199" fmla="*/ 402 h 347"/>
                  <a:gd name="T200" fmla="+- 0 10072 9572"/>
                  <a:gd name="T201" fmla="*/ T200 w 539"/>
                  <a:gd name="T202" fmla="+- 0 419 316"/>
                  <a:gd name="T203" fmla="*/ 419 h 347"/>
                  <a:gd name="T204" fmla="+- 0 10064 9572"/>
                  <a:gd name="T205" fmla="*/ T204 w 539"/>
                  <a:gd name="T206" fmla="+- 0 373 316"/>
                  <a:gd name="T207" fmla="*/ 373 h 347"/>
                  <a:gd name="T208" fmla="+- 0 10088 9572"/>
                  <a:gd name="T209" fmla="*/ T208 w 539"/>
                  <a:gd name="T210" fmla="+- 0 365 316"/>
                  <a:gd name="T211" fmla="*/ 365 h 347"/>
                  <a:gd name="T212" fmla="+- 0 10078 9572"/>
                  <a:gd name="T213" fmla="*/ T212 w 539"/>
                  <a:gd name="T214" fmla="+- 0 354 316"/>
                  <a:gd name="T215" fmla="*/ 354 h 347"/>
                  <a:gd name="T216" fmla="+- 0 10061 9572"/>
                  <a:gd name="T217" fmla="*/ T216 w 539"/>
                  <a:gd name="T218" fmla="+- 0 353 316"/>
                  <a:gd name="T219" fmla="*/ 353 h 347"/>
                  <a:gd name="T220" fmla="+- 0 10048 9572"/>
                  <a:gd name="T221" fmla="*/ T220 w 539"/>
                  <a:gd name="T222" fmla="+- 0 363 316"/>
                  <a:gd name="T223" fmla="*/ 363 h 347"/>
                  <a:gd name="T224" fmla="+- 0 10050 9572"/>
                  <a:gd name="T225" fmla="*/ T224 w 539"/>
                  <a:gd name="T226" fmla="+- 0 449 316"/>
                  <a:gd name="T227" fmla="*/ 449 h 347"/>
                  <a:gd name="T228" fmla="+- 0 10040 9572"/>
                  <a:gd name="T229" fmla="*/ T228 w 539"/>
                  <a:gd name="T230" fmla="+- 0 455 316"/>
                  <a:gd name="T231" fmla="*/ 455 h 347"/>
                  <a:gd name="T232" fmla="+- 0 10065 9572"/>
                  <a:gd name="T233" fmla="*/ T232 w 539"/>
                  <a:gd name="T234" fmla="+- 0 449 316"/>
                  <a:gd name="T235" fmla="*/ 449 h 347"/>
                  <a:gd name="T236" fmla="+- 0 10073 9572"/>
                  <a:gd name="T237" fmla="*/ T236 w 539"/>
                  <a:gd name="T238" fmla="+- 0 424 316"/>
                  <a:gd name="T239" fmla="*/ 424 h 347"/>
                  <a:gd name="T240" fmla="+- 0 10107 9572"/>
                  <a:gd name="T241" fmla="*/ T240 w 539"/>
                  <a:gd name="T242" fmla="+- 0 407 316"/>
                  <a:gd name="T243" fmla="*/ 407 h 34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  <a:cxn ang="0">
                    <a:pos x="T53" y="T55"/>
                  </a:cxn>
                  <a:cxn ang="0">
                    <a:pos x="T57" y="T59"/>
                  </a:cxn>
                  <a:cxn ang="0">
                    <a:pos x="T61" y="T63"/>
                  </a:cxn>
                  <a:cxn ang="0">
                    <a:pos x="T65" y="T67"/>
                  </a:cxn>
                  <a:cxn ang="0">
                    <a:pos x="T69" y="T71"/>
                  </a:cxn>
                  <a:cxn ang="0">
                    <a:pos x="T73" y="T75"/>
                  </a:cxn>
                  <a:cxn ang="0">
                    <a:pos x="T77" y="T79"/>
                  </a:cxn>
                  <a:cxn ang="0">
                    <a:pos x="T81" y="T83"/>
                  </a:cxn>
                  <a:cxn ang="0">
                    <a:pos x="T85" y="T87"/>
                  </a:cxn>
                  <a:cxn ang="0">
                    <a:pos x="T89" y="T91"/>
                  </a:cxn>
                  <a:cxn ang="0">
                    <a:pos x="T93" y="T95"/>
                  </a:cxn>
                  <a:cxn ang="0">
                    <a:pos x="T97" y="T99"/>
                  </a:cxn>
                  <a:cxn ang="0">
                    <a:pos x="T101" y="T103"/>
                  </a:cxn>
                  <a:cxn ang="0">
                    <a:pos x="T105" y="T107"/>
                  </a:cxn>
                  <a:cxn ang="0">
                    <a:pos x="T109" y="T111"/>
                  </a:cxn>
                  <a:cxn ang="0">
                    <a:pos x="T113" y="T115"/>
                  </a:cxn>
                  <a:cxn ang="0">
                    <a:pos x="T117" y="T119"/>
                  </a:cxn>
                  <a:cxn ang="0">
                    <a:pos x="T121" y="T123"/>
                  </a:cxn>
                  <a:cxn ang="0">
                    <a:pos x="T125" y="T127"/>
                  </a:cxn>
                  <a:cxn ang="0">
                    <a:pos x="T129" y="T131"/>
                  </a:cxn>
                  <a:cxn ang="0">
                    <a:pos x="T133" y="T135"/>
                  </a:cxn>
                  <a:cxn ang="0">
                    <a:pos x="T137" y="T139"/>
                  </a:cxn>
                  <a:cxn ang="0">
                    <a:pos x="T141" y="T143"/>
                  </a:cxn>
                  <a:cxn ang="0">
                    <a:pos x="T145" y="T147"/>
                  </a:cxn>
                  <a:cxn ang="0">
                    <a:pos x="T149" y="T151"/>
                  </a:cxn>
                  <a:cxn ang="0">
                    <a:pos x="T153" y="T155"/>
                  </a:cxn>
                  <a:cxn ang="0">
                    <a:pos x="T157" y="T159"/>
                  </a:cxn>
                  <a:cxn ang="0">
                    <a:pos x="T161" y="T163"/>
                  </a:cxn>
                  <a:cxn ang="0">
                    <a:pos x="T165" y="T167"/>
                  </a:cxn>
                  <a:cxn ang="0">
                    <a:pos x="T169" y="T171"/>
                  </a:cxn>
                  <a:cxn ang="0">
                    <a:pos x="T173" y="T175"/>
                  </a:cxn>
                  <a:cxn ang="0">
                    <a:pos x="T177" y="T179"/>
                  </a:cxn>
                  <a:cxn ang="0">
                    <a:pos x="T181" y="T183"/>
                  </a:cxn>
                  <a:cxn ang="0">
                    <a:pos x="T185" y="T187"/>
                  </a:cxn>
                  <a:cxn ang="0">
                    <a:pos x="T189" y="T191"/>
                  </a:cxn>
                  <a:cxn ang="0">
                    <a:pos x="T193" y="T195"/>
                  </a:cxn>
                  <a:cxn ang="0">
                    <a:pos x="T197" y="T199"/>
                  </a:cxn>
                  <a:cxn ang="0">
                    <a:pos x="T201" y="T203"/>
                  </a:cxn>
                  <a:cxn ang="0">
                    <a:pos x="T205" y="T207"/>
                  </a:cxn>
                  <a:cxn ang="0">
                    <a:pos x="T209" y="T211"/>
                  </a:cxn>
                  <a:cxn ang="0">
                    <a:pos x="T213" y="T215"/>
                  </a:cxn>
                  <a:cxn ang="0">
                    <a:pos x="T217" y="T219"/>
                  </a:cxn>
                  <a:cxn ang="0">
                    <a:pos x="T221" y="T223"/>
                  </a:cxn>
                  <a:cxn ang="0">
                    <a:pos x="T225" y="T227"/>
                  </a:cxn>
                  <a:cxn ang="0">
                    <a:pos x="T229" y="T231"/>
                  </a:cxn>
                  <a:cxn ang="0">
                    <a:pos x="T233" y="T235"/>
                  </a:cxn>
                  <a:cxn ang="0">
                    <a:pos x="T237" y="T239"/>
                  </a:cxn>
                  <a:cxn ang="0">
                    <a:pos x="T241" y="T243"/>
                  </a:cxn>
                </a:cxnLst>
                <a:rect l="0" t="0" r="r" b="b"/>
                <a:pathLst>
                  <a:path w="539" h="347">
                    <a:moveTo>
                      <a:pt x="34" y="105"/>
                    </a:moveTo>
                    <a:lnTo>
                      <a:pt x="34" y="95"/>
                    </a:lnTo>
                    <a:lnTo>
                      <a:pt x="0" y="95"/>
                    </a:lnTo>
                    <a:lnTo>
                      <a:pt x="0" y="96"/>
                    </a:lnTo>
                    <a:lnTo>
                      <a:pt x="3" y="96"/>
                    </a:lnTo>
                    <a:lnTo>
                      <a:pt x="6" y="98"/>
                    </a:lnTo>
                    <a:lnTo>
                      <a:pt x="7" y="99"/>
                    </a:lnTo>
                    <a:lnTo>
                      <a:pt x="7" y="132"/>
                    </a:lnTo>
                    <a:lnTo>
                      <a:pt x="6" y="137"/>
                    </a:lnTo>
                    <a:lnTo>
                      <a:pt x="5" y="139"/>
                    </a:lnTo>
                    <a:lnTo>
                      <a:pt x="4" y="139"/>
                    </a:lnTo>
                    <a:lnTo>
                      <a:pt x="0" y="139"/>
                    </a:lnTo>
                    <a:lnTo>
                      <a:pt x="0" y="140"/>
                    </a:lnTo>
                    <a:lnTo>
                      <a:pt x="20" y="140"/>
                    </a:lnTo>
                    <a:lnTo>
                      <a:pt x="20" y="139"/>
                    </a:lnTo>
                    <a:lnTo>
                      <a:pt x="17" y="139"/>
                    </a:lnTo>
                    <a:lnTo>
                      <a:pt x="14" y="138"/>
                    </a:lnTo>
                    <a:lnTo>
                      <a:pt x="13" y="136"/>
                    </a:lnTo>
                    <a:lnTo>
                      <a:pt x="13" y="118"/>
                    </a:lnTo>
                    <a:lnTo>
                      <a:pt x="24" y="118"/>
                    </a:lnTo>
                    <a:lnTo>
                      <a:pt x="25" y="119"/>
                    </a:lnTo>
                    <a:lnTo>
                      <a:pt x="27" y="122"/>
                    </a:lnTo>
                    <a:lnTo>
                      <a:pt x="27" y="124"/>
                    </a:lnTo>
                    <a:lnTo>
                      <a:pt x="28" y="124"/>
                    </a:lnTo>
                    <a:lnTo>
                      <a:pt x="28" y="109"/>
                    </a:lnTo>
                    <a:lnTo>
                      <a:pt x="27" y="109"/>
                    </a:lnTo>
                    <a:lnTo>
                      <a:pt x="27" y="112"/>
                    </a:lnTo>
                    <a:lnTo>
                      <a:pt x="26" y="113"/>
                    </a:lnTo>
                    <a:lnTo>
                      <a:pt x="24" y="115"/>
                    </a:lnTo>
                    <a:lnTo>
                      <a:pt x="23" y="115"/>
                    </a:lnTo>
                    <a:lnTo>
                      <a:pt x="13" y="115"/>
                    </a:lnTo>
                    <a:lnTo>
                      <a:pt x="13" y="98"/>
                    </a:lnTo>
                    <a:lnTo>
                      <a:pt x="27" y="98"/>
                    </a:lnTo>
                    <a:lnTo>
                      <a:pt x="30" y="100"/>
                    </a:lnTo>
                    <a:lnTo>
                      <a:pt x="32" y="102"/>
                    </a:lnTo>
                    <a:lnTo>
                      <a:pt x="33" y="105"/>
                    </a:lnTo>
                    <a:lnTo>
                      <a:pt x="34" y="105"/>
                    </a:lnTo>
                    <a:close/>
                    <a:moveTo>
                      <a:pt x="90" y="139"/>
                    </a:moveTo>
                    <a:lnTo>
                      <a:pt x="87" y="139"/>
                    </a:lnTo>
                    <a:lnTo>
                      <a:pt x="86" y="138"/>
                    </a:lnTo>
                    <a:lnTo>
                      <a:pt x="85" y="137"/>
                    </a:lnTo>
                    <a:lnTo>
                      <a:pt x="85" y="118"/>
                    </a:lnTo>
                    <a:lnTo>
                      <a:pt x="84" y="112"/>
                    </a:lnTo>
                    <a:lnTo>
                      <a:pt x="83" y="111"/>
                    </a:lnTo>
                    <a:lnTo>
                      <a:pt x="80" y="109"/>
                    </a:lnTo>
                    <a:lnTo>
                      <a:pt x="79" y="109"/>
                    </a:lnTo>
                    <a:lnTo>
                      <a:pt x="75" y="109"/>
                    </a:lnTo>
                    <a:lnTo>
                      <a:pt x="74" y="109"/>
                    </a:lnTo>
                    <a:lnTo>
                      <a:pt x="71" y="111"/>
                    </a:lnTo>
                    <a:lnTo>
                      <a:pt x="66" y="115"/>
                    </a:lnTo>
                    <a:lnTo>
                      <a:pt x="66" y="113"/>
                    </a:lnTo>
                    <a:lnTo>
                      <a:pt x="65" y="112"/>
                    </a:lnTo>
                    <a:lnTo>
                      <a:pt x="62" y="110"/>
                    </a:lnTo>
                    <a:lnTo>
                      <a:pt x="61" y="109"/>
                    </a:lnTo>
                    <a:lnTo>
                      <a:pt x="56" y="109"/>
                    </a:lnTo>
                    <a:lnTo>
                      <a:pt x="53" y="111"/>
                    </a:lnTo>
                    <a:lnTo>
                      <a:pt x="48" y="115"/>
                    </a:lnTo>
                    <a:lnTo>
                      <a:pt x="48" y="109"/>
                    </a:lnTo>
                    <a:lnTo>
                      <a:pt x="47" y="109"/>
                    </a:lnTo>
                    <a:lnTo>
                      <a:pt x="37" y="113"/>
                    </a:lnTo>
                    <a:lnTo>
                      <a:pt x="38" y="114"/>
                    </a:lnTo>
                    <a:lnTo>
                      <a:pt x="41" y="113"/>
                    </a:lnTo>
                    <a:lnTo>
                      <a:pt x="42" y="115"/>
                    </a:lnTo>
                    <a:lnTo>
                      <a:pt x="42" y="136"/>
                    </a:lnTo>
                    <a:lnTo>
                      <a:pt x="41" y="138"/>
                    </a:lnTo>
                    <a:lnTo>
                      <a:pt x="38" y="139"/>
                    </a:lnTo>
                    <a:lnTo>
                      <a:pt x="38" y="140"/>
                    </a:lnTo>
                    <a:lnTo>
                      <a:pt x="53" y="140"/>
                    </a:lnTo>
                    <a:lnTo>
                      <a:pt x="53" y="139"/>
                    </a:lnTo>
                    <a:lnTo>
                      <a:pt x="50" y="139"/>
                    </a:lnTo>
                    <a:lnTo>
                      <a:pt x="49" y="138"/>
                    </a:lnTo>
                    <a:lnTo>
                      <a:pt x="48" y="137"/>
                    </a:lnTo>
                    <a:lnTo>
                      <a:pt x="48" y="117"/>
                    </a:lnTo>
                    <a:lnTo>
                      <a:pt x="49" y="116"/>
                    </a:lnTo>
                    <a:lnTo>
                      <a:pt x="53" y="113"/>
                    </a:lnTo>
                    <a:lnTo>
                      <a:pt x="58" y="113"/>
                    </a:lnTo>
                    <a:lnTo>
                      <a:pt x="59" y="114"/>
                    </a:lnTo>
                    <a:lnTo>
                      <a:pt x="61" y="116"/>
                    </a:lnTo>
                    <a:lnTo>
                      <a:pt x="61" y="118"/>
                    </a:lnTo>
                    <a:lnTo>
                      <a:pt x="61" y="133"/>
                    </a:lnTo>
                    <a:lnTo>
                      <a:pt x="61" y="137"/>
                    </a:lnTo>
                    <a:lnTo>
                      <a:pt x="59" y="139"/>
                    </a:lnTo>
                    <a:lnTo>
                      <a:pt x="56" y="139"/>
                    </a:lnTo>
                    <a:lnTo>
                      <a:pt x="56" y="140"/>
                    </a:lnTo>
                    <a:lnTo>
                      <a:pt x="72" y="140"/>
                    </a:lnTo>
                    <a:lnTo>
                      <a:pt x="72" y="139"/>
                    </a:lnTo>
                    <a:lnTo>
                      <a:pt x="69" y="139"/>
                    </a:lnTo>
                    <a:lnTo>
                      <a:pt x="68" y="138"/>
                    </a:lnTo>
                    <a:lnTo>
                      <a:pt x="67" y="137"/>
                    </a:lnTo>
                    <a:lnTo>
                      <a:pt x="67" y="117"/>
                    </a:lnTo>
                    <a:lnTo>
                      <a:pt x="70" y="114"/>
                    </a:lnTo>
                    <a:lnTo>
                      <a:pt x="73" y="113"/>
                    </a:lnTo>
                    <a:lnTo>
                      <a:pt x="76" y="113"/>
                    </a:lnTo>
                    <a:lnTo>
                      <a:pt x="78" y="114"/>
                    </a:lnTo>
                    <a:lnTo>
                      <a:pt x="79" y="116"/>
                    </a:lnTo>
                    <a:lnTo>
                      <a:pt x="80" y="118"/>
                    </a:lnTo>
                    <a:lnTo>
                      <a:pt x="80" y="133"/>
                    </a:lnTo>
                    <a:lnTo>
                      <a:pt x="79" y="137"/>
                    </a:lnTo>
                    <a:lnTo>
                      <a:pt x="78" y="139"/>
                    </a:lnTo>
                    <a:lnTo>
                      <a:pt x="75" y="139"/>
                    </a:lnTo>
                    <a:lnTo>
                      <a:pt x="75" y="140"/>
                    </a:lnTo>
                    <a:lnTo>
                      <a:pt x="90" y="140"/>
                    </a:lnTo>
                    <a:lnTo>
                      <a:pt x="90" y="139"/>
                    </a:lnTo>
                    <a:close/>
                    <a:moveTo>
                      <a:pt x="325" y="312"/>
                    </a:moveTo>
                    <a:lnTo>
                      <a:pt x="323" y="307"/>
                    </a:lnTo>
                    <a:lnTo>
                      <a:pt x="315" y="299"/>
                    </a:lnTo>
                    <a:lnTo>
                      <a:pt x="311" y="297"/>
                    </a:lnTo>
                    <a:lnTo>
                      <a:pt x="310" y="297"/>
                    </a:lnTo>
                    <a:lnTo>
                      <a:pt x="308" y="296"/>
                    </a:lnTo>
                    <a:lnTo>
                      <a:pt x="308" y="316"/>
                    </a:lnTo>
                    <a:lnTo>
                      <a:pt x="308" y="326"/>
                    </a:lnTo>
                    <a:lnTo>
                      <a:pt x="306" y="331"/>
                    </a:lnTo>
                    <a:lnTo>
                      <a:pt x="297" y="339"/>
                    </a:lnTo>
                    <a:lnTo>
                      <a:pt x="290" y="341"/>
                    </a:lnTo>
                    <a:lnTo>
                      <a:pt x="275" y="341"/>
                    </a:lnTo>
                    <a:lnTo>
                      <a:pt x="270" y="340"/>
                    </a:lnTo>
                    <a:lnTo>
                      <a:pt x="264" y="339"/>
                    </a:lnTo>
                    <a:lnTo>
                      <a:pt x="264" y="298"/>
                    </a:lnTo>
                    <a:lnTo>
                      <a:pt x="265" y="298"/>
                    </a:lnTo>
                    <a:lnTo>
                      <a:pt x="267" y="297"/>
                    </a:lnTo>
                    <a:lnTo>
                      <a:pt x="268" y="297"/>
                    </a:lnTo>
                    <a:lnTo>
                      <a:pt x="284" y="297"/>
                    </a:lnTo>
                    <a:lnTo>
                      <a:pt x="290" y="298"/>
                    </a:lnTo>
                    <a:lnTo>
                      <a:pt x="300" y="303"/>
                    </a:lnTo>
                    <a:lnTo>
                      <a:pt x="303" y="305"/>
                    </a:lnTo>
                    <a:lnTo>
                      <a:pt x="307" y="313"/>
                    </a:lnTo>
                    <a:lnTo>
                      <a:pt x="308" y="316"/>
                    </a:lnTo>
                    <a:lnTo>
                      <a:pt x="308" y="296"/>
                    </a:lnTo>
                    <a:lnTo>
                      <a:pt x="303" y="295"/>
                    </a:lnTo>
                    <a:lnTo>
                      <a:pt x="309" y="293"/>
                    </a:lnTo>
                    <a:lnTo>
                      <a:pt x="310" y="292"/>
                    </a:lnTo>
                    <a:lnTo>
                      <a:pt x="313" y="290"/>
                    </a:lnTo>
                    <a:lnTo>
                      <a:pt x="319" y="282"/>
                    </a:lnTo>
                    <a:lnTo>
                      <a:pt x="321" y="278"/>
                    </a:lnTo>
                    <a:lnTo>
                      <a:pt x="321" y="266"/>
                    </a:lnTo>
                    <a:lnTo>
                      <a:pt x="319" y="262"/>
                    </a:lnTo>
                    <a:lnTo>
                      <a:pt x="311" y="253"/>
                    </a:lnTo>
                    <a:lnTo>
                      <a:pt x="308" y="251"/>
                    </a:lnTo>
                    <a:lnTo>
                      <a:pt x="305" y="249"/>
                    </a:lnTo>
                    <a:lnTo>
                      <a:pt x="305" y="266"/>
                    </a:lnTo>
                    <a:lnTo>
                      <a:pt x="305" y="276"/>
                    </a:lnTo>
                    <a:lnTo>
                      <a:pt x="304" y="279"/>
                    </a:lnTo>
                    <a:lnTo>
                      <a:pt x="300" y="286"/>
                    </a:lnTo>
                    <a:lnTo>
                      <a:pt x="298" y="288"/>
                    </a:lnTo>
                    <a:lnTo>
                      <a:pt x="290" y="291"/>
                    </a:lnTo>
                    <a:lnTo>
                      <a:pt x="285" y="292"/>
                    </a:lnTo>
                    <a:lnTo>
                      <a:pt x="278" y="292"/>
                    </a:lnTo>
                    <a:lnTo>
                      <a:pt x="270" y="292"/>
                    </a:lnTo>
                    <a:lnTo>
                      <a:pt x="264" y="291"/>
                    </a:lnTo>
                    <a:lnTo>
                      <a:pt x="264" y="253"/>
                    </a:lnTo>
                    <a:lnTo>
                      <a:pt x="268" y="251"/>
                    </a:lnTo>
                    <a:lnTo>
                      <a:pt x="272" y="251"/>
                    </a:lnTo>
                    <a:lnTo>
                      <a:pt x="286" y="251"/>
                    </a:lnTo>
                    <a:lnTo>
                      <a:pt x="293" y="253"/>
                    </a:lnTo>
                    <a:lnTo>
                      <a:pt x="303" y="261"/>
                    </a:lnTo>
                    <a:lnTo>
                      <a:pt x="305" y="266"/>
                    </a:lnTo>
                    <a:lnTo>
                      <a:pt x="305" y="249"/>
                    </a:lnTo>
                    <a:lnTo>
                      <a:pt x="293" y="246"/>
                    </a:lnTo>
                    <a:lnTo>
                      <a:pt x="286" y="246"/>
                    </a:lnTo>
                    <a:lnTo>
                      <a:pt x="235" y="246"/>
                    </a:lnTo>
                    <a:lnTo>
                      <a:pt x="235" y="249"/>
                    </a:lnTo>
                    <a:lnTo>
                      <a:pt x="243" y="249"/>
                    </a:lnTo>
                    <a:lnTo>
                      <a:pt x="245" y="250"/>
                    </a:lnTo>
                    <a:lnTo>
                      <a:pt x="249" y="253"/>
                    </a:lnTo>
                    <a:lnTo>
                      <a:pt x="250" y="257"/>
                    </a:lnTo>
                    <a:lnTo>
                      <a:pt x="250" y="334"/>
                    </a:lnTo>
                    <a:lnTo>
                      <a:pt x="249" y="338"/>
                    </a:lnTo>
                    <a:lnTo>
                      <a:pt x="248" y="340"/>
                    </a:lnTo>
                    <a:lnTo>
                      <a:pt x="246" y="342"/>
                    </a:lnTo>
                    <a:lnTo>
                      <a:pt x="243" y="344"/>
                    </a:lnTo>
                    <a:lnTo>
                      <a:pt x="235" y="344"/>
                    </a:lnTo>
                    <a:lnTo>
                      <a:pt x="235" y="346"/>
                    </a:lnTo>
                    <a:lnTo>
                      <a:pt x="294" y="346"/>
                    </a:lnTo>
                    <a:lnTo>
                      <a:pt x="302" y="345"/>
                    </a:lnTo>
                    <a:lnTo>
                      <a:pt x="313" y="341"/>
                    </a:lnTo>
                    <a:lnTo>
                      <a:pt x="318" y="338"/>
                    </a:lnTo>
                    <a:lnTo>
                      <a:pt x="324" y="329"/>
                    </a:lnTo>
                    <a:lnTo>
                      <a:pt x="325" y="324"/>
                    </a:lnTo>
                    <a:lnTo>
                      <a:pt x="325" y="312"/>
                    </a:lnTo>
                    <a:close/>
                    <a:moveTo>
                      <a:pt x="356" y="100"/>
                    </a:moveTo>
                    <a:lnTo>
                      <a:pt x="354" y="100"/>
                    </a:lnTo>
                    <a:lnTo>
                      <a:pt x="353" y="100"/>
                    </a:lnTo>
                    <a:lnTo>
                      <a:pt x="349" y="98"/>
                    </a:lnTo>
                    <a:lnTo>
                      <a:pt x="348" y="98"/>
                    </a:lnTo>
                    <a:lnTo>
                      <a:pt x="347" y="97"/>
                    </a:lnTo>
                    <a:lnTo>
                      <a:pt x="344" y="95"/>
                    </a:lnTo>
                    <a:lnTo>
                      <a:pt x="342" y="90"/>
                    </a:lnTo>
                    <a:lnTo>
                      <a:pt x="333" y="69"/>
                    </a:lnTo>
                    <a:lnTo>
                      <a:pt x="331" y="64"/>
                    </a:lnTo>
                    <a:lnTo>
                      <a:pt x="316" y="28"/>
                    </a:lnTo>
                    <a:lnTo>
                      <a:pt x="316" y="64"/>
                    </a:lnTo>
                    <a:lnTo>
                      <a:pt x="281" y="64"/>
                    </a:lnTo>
                    <a:lnTo>
                      <a:pt x="299" y="23"/>
                    </a:lnTo>
                    <a:lnTo>
                      <a:pt x="316" y="64"/>
                    </a:lnTo>
                    <a:lnTo>
                      <a:pt x="316" y="28"/>
                    </a:lnTo>
                    <a:lnTo>
                      <a:pt x="314" y="23"/>
                    </a:lnTo>
                    <a:lnTo>
                      <a:pt x="304" y="0"/>
                    </a:lnTo>
                    <a:lnTo>
                      <a:pt x="302" y="0"/>
                    </a:lnTo>
                    <a:lnTo>
                      <a:pt x="263" y="90"/>
                    </a:lnTo>
                    <a:lnTo>
                      <a:pt x="260" y="95"/>
                    </a:lnTo>
                    <a:lnTo>
                      <a:pt x="258" y="97"/>
                    </a:lnTo>
                    <a:lnTo>
                      <a:pt x="256" y="98"/>
                    </a:lnTo>
                    <a:lnTo>
                      <a:pt x="254" y="99"/>
                    </a:lnTo>
                    <a:lnTo>
                      <a:pt x="250" y="100"/>
                    </a:lnTo>
                    <a:lnTo>
                      <a:pt x="250" y="103"/>
                    </a:lnTo>
                    <a:lnTo>
                      <a:pt x="281" y="103"/>
                    </a:lnTo>
                    <a:lnTo>
                      <a:pt x="281" y="100"/>
                    </a:lnTo>
                    <a:lnTo>
                      <a:pt x="279" y="100"/>
                    </a:lnTo>
                    <a:lnTo>
                      <a:pt x="277" y="100"/>
                    </a:lnTo>
                    <a:lnTo>
                      <a:pt x="275" y="99"/>
                    </a:lnTo>
                    <a:lnTo>
                      <a:pt x="274" y="99"/>
                    </a:lnTo>
                    <a:lnTo>
                      <a:pt x="273" y="98"/>
                    </a:lnTo>
                    <a:lnTo>
                      <a:pt x="270" y="97"/>
                    </a:lnTo>
                    <a:lnTo>
                      <a:pt x="270" y="95"/>
                    </a:lnTo>
                    <a:lnTo>
                      <a:pt x="270" y="92"/>
                    </a:lnTo>
                    <a:lnTo>
                      <a:pt x="270" y="89"/>
                    </a:lnTo>
                    <a:lnTo>
                      <a:pt x="272" y="85"/>
                    </a:lnTo>
                    <a:lnTo>
                      <a:pt x="279" y="69"/>
                    </a:lnTo>
                    <a:lnTo>
                      <a:pt x="318" y="69"/>
                    </a:lnTo>
                    <a:lnTo>
                      <a:pt x="324" y="83"/>
                    </a:lnTo>
                    <a:lnTo>
                      <a:pt x="326" y="88"/>
                    </a:lnTo>
                    <a:lnTo>
                      <a:pt x="327" y="92"/>
                    </a:lnTo>
                    <a:lnTo>
                      <a:pt x="327" y="95"/>
                    </a:lnTo>
                    <a:lnTo>
                      <a:pt x="326" y="97"/>
                    </a:lnTo>
                    <a:lnTo>
                      <a:pt x="324" y="99"/>
                    </a:lnTo>
                    <a:lnTo>
                      <a:pt x="323" y="99"/>
                    </a:lnTo>
                    <a:lnTo>
                      <a:pt x="320" y="100"/>
                    </a:lnTo>
                    <a:lnTo>
                      <a:pt x="319" y="100"/>
                    </a:lnTo>
                    <a:lnTo>
                      <a:pt x="317" y="100"/>
                    </a:lnTo>
                    <a:lnTo>
                      <a:pt x="317" y="103"/>
                    </a:lnTo>
                    <a:lnTo>
                      <a:pt x="356" y="103"/>
                    </a:lnTo>
                    <a:lnTo>
                      <a:pt x="356" y="100"/>
                    </a:lnTo>
                    <a:close/>
                    <a:moveTo>
                      <a:pt x="404" y="162"/>
                    </a:moveTo>
                    <a:lnTo>
                      <a:pt x="397" y="155"/>
                    </a:lnTo>
                    <a:lnTo>
                      <a:pt x="380" y="155"/>
                    </a:lnTo>
                    <a:lnTo>
                      <a:pt x="373" y="162"/>
                    </a:lnTo>
                    <a:lnTo>
                      <a:pt x="373" y="179"/>
                    </a:lnTo>
                    <a:lnTo>
                      <a:pt x="380" y="186"/>
                    </a:lnTo>
                    <a:lnTo>
                      <a:pt x="397" y="186"/>
                    </a:lnTo>
                    <a:lnTo>
                      <a:pt x="404" y="179"/>
                    </a:lnTo>
                    <a:lnTo>
                      <a:pt x="404" y="162"/>
                    </a:lnTo>
                    <a:close/>
                    <a:moveTo>
                      <a:pt x="462" y="28"/>
                    </a:moveTo>
                    <a:lnTo>
                      <a:pt x="461" y="6"/>
                    </a:lnTo>
                    <a:lnTo>
                      <a:pt x="386" y="6"/>
                    </a:lnTo>
                    <a:lnTo>
                      <a:pt x="386" y="8"/>
                    </a:lnTo>
                    <a:lnTo>
                      <a:pt x="392" y="8"/>
                    </a:lnTo>
                    <a:lnTo>
                      <a:pt x="394" y="9"/>
                    </a:lnTo>
                    <a:lnTo>
                      <a:pt x="398" y="11"/>
                    </a:lnTo>
                    <a:lnTo>
                      <a:pt x="399" y="12"/>
                    </a:lnTo>
                    <a:lnTo>
                      <a:pt x="400" y="15"/>
                    </a:lnTo>
                    <a:lnTo>
                      <a:pt x="400" y="18"/>
                    </a:lnTo>
                    <a:lnTo>
                      <a:pt x="400" y="94"/>
                    </a:lnTo>
                    <a:lnTo>
                      <a:pt x="400" y="98"/>
                    </a:lnTo>
                    <a:lnTo>
                      <a:pt x="397" y="102"/>
                    </a:lnTo>
                    <a:lnTo>
                      <a:pt x="394" y="103"/>
                    </a:lnTo>
                    <a:lnTo>
                      <a:pt x="386" y="103"/>
                    </a:lnTo>
                    <a:lnTo>
                      <a:pt x="386" y="106"/>
                    </a:lnTo>
                    <a:lnTo>
                      <a:pt x="429" y="106"/>
                    </a:lnTo>
                    <a:lnTo>
                      <a:pt x="429" y="103"/>
                    </a:lnTo>
                    <a:lnTo>
                      <a:pt x="423" y="103"/>
                    </a:lnTo>
                    <a:lnTo>
                      <a:pt x="421" y="103"/>
                    </a:lnTo>
                    <a:lnTo>
                      <a:pt x="417" y="101"/>
                    </a:lnTo>
                    <a:lnTo>
                      <a:pt x="416" y="100"/>
                    </a:lnTo>
                    <a:lnTo>
                      <a:pt x="415" y="97"/>
                    </a:lnTo>
                    <a:lnTo>
                      <a:pt x="415" y="94"/>
                    </a:lnTo>
                    <a:lnTo>
                      <a:pt x="415" y="57"/>
                    </a:lnTo>
                    <a:lnTo>
                      <a:pt x="436" y="57"/>
                    </a:lnTo>
                    <a:lnTo>
                      <a:pt x="439" y="57"/>
                    </a:lnTo>
                    <a:lnTo>
                      <a:pt x="442" y="59"/>
                    </a:lnTo>
                    <a:lnTo>
                      <a:pt x="444" y="61"/>
                    </a:lnTo>
                    <a:lnTo>
                      <a:pt x="446" y="64"/>
                    </a:lnTo>
                    <a:lnTo>
                      <a:pt x="446" y="67"/>
                    </a:lnTo>
                    <a:lnTo>
                      <a:pt x="446" y="71"/>
                    </a:lnTo>
                    <a:lnTo>
                      <a:pt x="449" y="71"/>
                    </a:lnTo>
                    <a:lnTo>
                      <a:pt x="449" y="37"/>
                    </a:lnTo>
                    <a:lnTo>
                      <a:pt x="446" y="37"/>
                    </a:lnTo>
                    <a:lnTo>
                      <a:pt x="445" y="42"/>
                    </a:lnTo>
                    <a:lnTo>
                      <a:pt x="444" y="46"/>
                    </a:lnTo>
                    <a:lnTo>
                      <a:pt x="440" y="50"/>
                    </a:lnTo>
                    <a:lnTo>
                      <a:pt x="437" y="51"/>
                    </a:lnTo>
                    <a:lnTo>
                      <a:pt x="415" y="51"/>
                    </a:lnTo>
                    <a:lnTo>
                      <a:pt x="415" y="11"/>
                    </a:lnTo>
                    <a:lnTo>
                      <a:pt x="442" y="11"/>
                    </a:lnTo>
                    <a:lnTo>
                      <a:pt x="446" y="12"/>
                    </a:lnTo>
                    <a:lnTo>
                      <a:pt x="451" y="14"/>
                    </a:lnTo>
                    <a:lnTo>
                      <a:pt x="453" y="15"/>
                    </a:lnTo>
                    <a:lnTo>
                      <a:pt x="456" y="20"/>
                    </a:lnTo>
                    <a:lnTo>
                      <a:pt x="458" y="23"/>
                    </a:lnTo>
                    <a:lnTo>
                      <a:pt x="459" y="28"/>
                    </a:lnTo>
                    <a:lnTo>
                      <a:pt x="462" y="28"/>
                    </a:lnTo>
                    <a:close/>
                    <a:moveTo>
                      <a:pt x="539" y="59"/>
                    </a:moveTo>
                    <a:lnTo>
                      <a:pt x="536" y="51"/>
                    </a:lnTo>
                    <a:lnTo>
                      <a:pt x="533" y="47"/>
                    </a:lnTo>
                    <a:lnTo>
                      <a:pt x="530" y="44"/>
                    </a:lnTo>
                    <a:lnTo>
                      <a:pt x="526" y="39"/>
                    </a:lnTo>
                    <a:lnTo>
                      <a:pt x="526" y="67"/>
                    </a:lnTo>
                    <a:lnTo>
                      <a:pt x="526" y="86"/>
                    </a:lnTo>
                    <a:lnTo>
                      <a:pt x="524" y="93"/>
                    </a:lnTo>
                    <a:lnTo>
                      <a:pt x="520" y="98"/>
                    </a:lnTo>
                    <a:lnTo>
                      <a:pt x="516" y="102"/>
                    </a:lnTo>
                    <a:lnTo>
                      <a:pt x="513" y="104"/>
                    </a:lnTo>
                    <a:lnTo>
                      <a:pt x="504" y="104"/>
                    </a:lnTo>
                    <a:lnTo>
                      <a:pt x="500" y="103"/>
                    </a:lnTo>
                    <a:lnTo>
                      <a:pt x="499" y="102"/>
                    </a:lnTo>
                    <a:lnTo>
                      <a:pt x="495" y="98"/>
                    </a:lnTo>
                    <a:lnTo>
                      <a:pt x="493" y="96"/>
                    </a:lnTo>
                    <a:lnTo>
                      <a:pt x="492" y="91"/>
                    </a:lnTo>
                    <a:lnTo>
                      <a:pt x="492" y="88"/>
                    </a:lnTo>
                    <a:lnTo>
                      <a:pt x="492" y="57"/>
                    </a:lnTo>
                    <a:lnTo>
                      <a:pt x="496" y="52"/>
                    </a:lnTo>
                    <a:lnTo>
                      <a:pt x="499" y="50"/>
                    </a:lnTo>
                    <a:lnTo>
                      <a:pt x="503" y="48"/>
                    </a:lnTo>
                    <a:lnTo>
                      <a:pt x="505" y="47"/>
                    </a:lnTo>
                    <a:lnTo>
                      <a:pt x="512" y="47"/>
                    </a:lnTo>
                    <a:lnTo>
                      <a:pt x="516" y="49"/>
                    </a:lnTo>
                    <a:lnTo>
                      <a:pt x="523" y="59"/>
                    </a:lnTo>
                    <a:lnTo>
                      <a:pt x="526" y="67"/>
                    </a:lnTo>
                    <a:lnTo>
                      <a:pt x="526" y="39"/>
                    </a:lnTo>
                    <a:lnTo>
                      <a:pt x="520" y="36"/>
                    </a:lnTo>
                    <a:lnTo>
                      <a:pt x="510" y="36"/>
                    </a:lnTo>
                    <a:lnTo>
                      <a:pt x="506" y="38"/>
                    </a:lnTo>
                    <a:lnTo>
                      <a:pt x="499" y="42"/>
                    </a:lnTo>
                    <a:lnTo>
                      <a:pt x="495" y="47"/>
                    </a:lnTo>
                    <a:lnTo>
                      <a:pt x="492" y="52"/>
                    </a:lnTo>
                    <a:lnTo>
                      <a:pt x="492" y="46"/>
                    </a:lnTo>
                    <a:lnTo>
                      <a:pt x="492" y="37"/>
                    </a:lnTo>
                    <a:lnTo>
                      <a:pt x="489" y="37"/>
                    </a:lnTo>
                    <a:lnTo>
                      <a:pt x="468" y="45"/>
                    </a:lnTo>
                    <a:lnTo>
                      <a:pt x="469" y="47"/>
                    </a:lnTo>
                    <a:lnTo>
                      <a:pt x="471" y="47"/>
                    </a:lnTo>
                    <a:lnTo>
                      <a:pt x="472" y="46"/>
                    </a:lnTo>
                    <a:lnTo>
                      <a:pt x="475" y="46"/>
                    </a:lnTo>
                    <a:lnTo>
                      <a:pt x="476" y="47"/>
                    </a:lnTo>
                    <a:lnTo>
                      <a:pt x="478" y="48"/>
                    </a:lnTo>
                    <a:lnTo>
                      <a:pt x="478" y="49"/>
                    </a:lnTo>
                    <a:lnTo>
                      <a:pt x="479" y="51"/>
                    </a:lnTo>
                    <a:lnTo>
                      <a:pt x="479" y="128"/>
                    </a:lnTo>
                    <a:lnTo>
                      <a:pt x="479" y="131"/>
                    </a:lnTo>
                    <a:lnTo>
                      <a:pt x="478" y="133"/>
                    </a:lnTo>
                    <a:lnTo>
                      <a:pt x="477" y="134"/>
                    </a:lnTo>
                    <a:lnTo>
                      <a:pt x="476" y="134"/>
                    </a:lnTo>
                    <a:lnTo>
                      <a:pt x="474" y="135"/>
                    </a:lnTo>
                    <a:lnTo>
                      <a:pt x="472" y="136"/>
                    </a:lnTo>
                    <a:lnTo>
                      <a:pt x="468" y="136"/>
                    </a:lnTo>
                    <a:lnTo>
                      <a:pt x="468" y="139"/>
                    </a:lnTo>
                    <a:lnTo>
                      <a:pt x="503" y="139"/>
                    </a:lnTo>
                    <a:lnTo>
                      <a:pt x="503" y="136"/>
                    </a:lnTo>
                    <a:lnTo>
                      <a:pt x="500" y="136"/>
                    </a:lnTo>
                    <a:lnTo>
                      <a:pt x="497" y="136"/>
                    </a:lnTo>
                    <a:lnTo>
                      <a:pt x="494" y="134"/>
                    </a:lnTo>
                    <a:lnTo>
                      <a:pt x="493" y="133"/>
                    </a:lnTo>
                    <a:lnTo>
                      <a:pt x="492" y="131"/>
                    </a:lnTo>
                    <a:lnTo>
                      <a:pt x="492" y="128"/>
                    </a:lnTo>
                    <a:lnTo>
                      <a:pt x="492" y="102"/>
                    </a:lnTo>
                    <a:lnTo>
                      <a:pt x="494" y="105"/>
                    </a:lnTo>
                    <a:lnTo>
                      <a:pt x="496" y="106"/>
                    </a:lnTo>
                    <a:lnTo>
                      <a:pt x="501" y="108"/>
                    </a:lnTo>
                    <a:lnTo>
                      <a:pt x="504" y="108"/>
                    </a:lnTo>
                    <a:lnTo>
                      <a:pt x="516" y="108"/>
                    </a:lnTo>
                    <a:lnTo>
                      <a:pt x="523" y="105"/>
                    </a:lnTo>
                    <a:lnTo>
                      <a:pt x="524" y="104"/>
                    </a:lnTo>
                    <a:lnTo>
                      <a:pt x="529" y="99"/>
                    </a:lnTo>
                    <a:lnTo>
                      <a:pt x="535" y="91"/>
                    </a:lnTo>
                    <a:lnTo>
                      <a:pt x="539" y="82"/>
                    </a:lnTo>
                    <a:lnTo>
                      <a:pt x="539" y="59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89" name="Freeform 126"/>
              <p:cNvSpPr>
                <a:spLocks/>
              </p:cNvSpPr>
              <p:nvPr/>
            </p:nvSpPr>
            <p:spPr bwMode="auto">
              <a:xfrm>
                <a:off x="9944" y="470"/>
                <a:ext cx="32" cy="32"/>
              </a:xfrm>
              <a:custGeom>
                <a:avLst/>
                <a:gdLst>
                  <a:gd name="T0" fmla="+- 0 9961 9945"/>
                  <a:gd name="T1" fmla="*/ T0 w 32"/>
                  <a:gd name="T2" fmla="+- 0 471 471"/>
                  <a:gd name="T3" fmla="*/ 471 h 32"/>
                  <a:gd name="T4" fmla="+- 0 9969 9945"/>
                  <a:gd name="T5" fmla="*/ T4 w 32"/>
                  <a:gd name="T6" fmla="+- 0 471 471"/>
                  <a:gd name="T7" fmla="*/ 471 h 32"/>
                  <a:gd name="T8" fmla="+- 0 9976 9945"/>
                  <a:gd name="T9" fmla="*/ T8 w 32"/>
                  <a:gd name="T10" fmla="+- 0 478 471"/>
                  <a:gd name="T11" fmla="*/ 478 h 32"/>
                  <a:gd name="T12" fmla="+- 0 9976 9945"/>
                  <a:gd name="T13" fmla="*/ T12 w 32"/>
                  <a:gd name="T14" fmla="+- 0 486 471"/>
                  <a:gd name="T15" fmla="*/ 486 h 32"/>
                  <a:gd name="T16" fmla="+- 0 9976 9945"/>
                  <a:gd name="T17" fmla="*/ T16 w 32"/>
                  <a:gd name="T18" fmla="+- 0 495 471"/>
                  <a:gd name="T19" fmla="*/ 495 h 32"/>
                  <a:gd name="T20" fmla="+- 0 9969 9945"/>
                  <a:gd name="T21" fmla="*/ T20 w 32"/>
                  <a:gd name="T22" fmla="+- 0 502 471"/>
                  <a:gd name="T23" fmla="*/ 502 h 32"/>
                  <a:gd name="T24" fmla="+- 0 9961 9945"/>
                  <a:gd name="T25" fmla="*/ T24 w 32"/>
                  <a:gd name="T26" fmla="+- 0 502 471"/>
                  <a:gd name="T27" fmla="*/ 502 h 32"/>
                  <a:gd name="T28" fmla="+- 0 9952 9945"/>
                  <a:gd name="T29" fmla="*/ T28 w 32"/>
                  <a:gd name="T30" fmla="+- 0 502 471"/>
                  <a:gd name="T31" fmla="*/ 502 h 32"/>
                  <a:gd name="T32" fmla="+- 0 9945 9945"/>
                  <a:gd name="T33" fmla="*/ T32 w 32"/>
                  <a:gd name="T34" fmla="+- 0 495 471"/>
                  <a:gd name="T35" fmla="*/ 495 h 32"/>
                  <a:gd name="T36" fmla="+- 0 9945 9945"/>
                  <a:gd name="T37" fmla="*/ T36 w 32"/>
                  <a:gd name="T38" fmla="+- 0 486 471"/>
                  <a:gd name="T39" fmla="*/ 486 h 32"/>
                  <a:gd name="T40" fmla="+- 0 9945 9945"/>
                  <a:gd name="T41" fmla="*/ T40 w 32"/>
                  <a:gd name="T42" fmla="+- 0 478 471"/>
                  <a:gd name="T43" fmla="*/ 478 h 32"/>
                  <a:gd name="T44" fmla="+- 0 9952 9945"/>
                  <a:gd name="T45" fmla="*/ T44 w 32"/>
                  <a:gd name="T46" fmla="+- 0 471 471"/>
                  <a:gd name="T47" fmla="*/ 471 h 32"/>
                  <a:gd name="T48" fmla="+- 0 9961 9945"/>
                  <a:gd name="T49" fmla="*/ T48 w 32"/>
                  <a:gd name="T50" fmla="+- 0 471 471"/>
                  <a:gd name="T51" fmla="*/ 471 h 32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</a:cxnLst>
                <a:rect l="0" t="0" r="r" b="b"/>
                <a:pathLst>
                  <a:path w="32" h="32">
                    <a:moveTo>
                      <a:pt x="16" y="0"/>
                    </a:moveTo>
                    <a:lnTo>
                      <a:pt x="24" y="0"/>
                    </a:lnTo>
                    <a:lnTo>
                      <a:pt x="31" y="7"/>
                    </a:lnTo>
                    <a:lnTo>
                      <a:pt x="31" y="15"/>
                    </a:lnTo>
                    <a:lnTo>
                      <a:pt x="31" y="24"/>
                    </a:lnTo>
                    <a:lnTo>
                      <a:pt x="24" y="31"/>
                    </a:lnTo>
                    <a:lnTo>
                      <a:pt x="16" y="31"/>
                    </a:lnTo>
                    <a:lnTo>
                      <a:pt x="7" y="31"/>
                    </a:lnTo>
                    <a:lnTo>
                      <a:pt x="0" y="24"/>
                    </a:lnTo>
                    <a:lnTo>
                      <a:pt x="0" y="15"/>
                    </a:lnTo>
                    <a:lnTo>
                      <a:pt x="0" y="7"/>
                    </a:lnTo>
                    <a:lnTo>
                      <a:pt x="7" y="0"/>
                    </a:lnTo>
                    <a:lnTo>
                      <a:pt x="16" y="0"/>
                    </a:lnTo>
                    <a:close/>
                  </a:path>
                </a:pathLst>
              </a:custGeom>
              <a:noFill/>
              <a:ln w="11392">
                <a:solidFill>
                  <a:srgbClr val="231F2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90" name="Freeform 127"/>
              <p:cNvSpPr>
                <a:spLocks/>
              </p:cNvSpPr>
              <p:nvPr/>
            </p:nvSpPr>
            <p:spPr bwMode="auto">
              <a:xfrm>
                <a:off x="9800" y="476"/>
                <a:ext cx="20" cy="21"/>
              </a:xfrm>
              <a:custGeom>
                <a:avLst/>
                <a:gdLst>
                  <a:gd name="T0" fmla="+- 0 9816 9800"/>
                  <a:gd name="T1" fmla="*/ T0 w 20"/>
                  <a:gd name="T2" fmla="+- 0 476 476"/>
                  <a:gd name="T3" fmla="*/ 476 h 21"/>
                  <a:gd name="T4" fmla="+- 0 9805 9800"/>
                  <a:gd name="T5" fmla="*/ T4 w 20"/>
                  <a:gd name="T6" fmla="+- 0 476 476"/>
                  <a:gd name="T7" fmla="*/ 476 h 21"/>
                  <a:gd name="T8" fmla="+- 0 9800 9800"/>
                  <a:gd name="T9" fmla="*/ T8 w 20"/>
                  <a:gd name="T10" fmla="+- 0 481 476"/>
                  <a:gd name="T11" fmla="*/ 481 h 21"/>
                  <a:gd name="T12" fmla="+- 0 9800 9800"/>
                  <a:gd name="T13" fmla="*/ T12 w 20"/>
                  <a:gd name="T14" fmla="+- 0 492 476"/>
                  <a:gd name="T15" fmla="*/ 492 h 21"/>
                  <a:gd name="T16" fmla="+- 0 9805 9800"/>
                  <a:gd name="T17" fmla="*/ T16 w 20"/>
                  <a:gd name="T18" fmla="+- 0 496 476"/>
                  <a:gd name="T19" fmla="*/ 496 h 21"/>
                  <a:gd name="T20" fmla="+- 0 9816 9800"/>
                  <a:gd name="T21" fmla="*/ T20 w 20"/>
                  <a:gd name="T22" fmla="+- 0 496 476"/>
                  <a:gd name="T23" fmla="*/ 496 h 21"/>
                  <a:gd name="T24" fmla="+- 0 9820 9800"/>
                  <a:gd name="T25" fmla="*/ T24 w 20"/>
                  <a:gd name="T26" fmla="+- 0 492 476"/>
                  <a:gd name="T27" fmla="*/ 492 h 21"/>
                  <a:gd name="T28" fmla="+- 0 9820 9800"/>
                  <a:gd name="T29" fmla="*/ T28 w 20"/>
                  <a:gd name="T30" fmla="+- 0 481 476"/>
                  <a:gd name="T31" fmla="*/ 481 h 2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</a:cxnLst>
                <a:rect l="0" t="0" r="r" b="b"/>
                <a:pathLst>
                  <a:path w="20" h="21">
                    <a:moveTo>
                      <a:pt x="16" y="0"/>
                    </a:moveTo>
                    <a:lnTo>
                      <a:pt x="5" y="0"/>
                    </a:lnTo>
                    <a:lnTo>
                      <a:pt x="0" y="5"/>
                    </a:lnTo>
                    <a:lnTo>
                      <a:pt x="0" y="16"/>
                    </a:lnTo>
                    <a:lnTo>
                      <a:pt x="5" y="20"/>
                    </a:lnTo>
                    <a:lnTo>
                      <a:pt x="16" y="20"/>
                    </a:lnTo>
                    <a:lnTo>
                      <a:pt x="20" y="16"/>
                    </a:lnTo>
                    <a:lnTo>
                      <a:pt x="20" y="5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91" name="Freeform 128"/>
              <p:cNvSpPr>
                <a:spLocks/>
              </p:cNvSpPr>
              <p:nvPr/>
            </p:nvSpPr>
            <p:spPr bwMode="auto">
              <a:xfrm>
                <a:off x="9800" y="476"/>
                <a:ext cx="20" cy="21"/>
              </a:xfrm>
              <a:custGeom>
                <a:avLst/>
                <a:gdLst>
                  <a:gd name="T0" fmla="+- 0 9810 9800"/>
                  <a:gd name="T1" fmla="*/ T0 w 20"/>
                  <a:gd name="T2" fmla="+- 0 476 476"/>
                  <a:gd name="T3" fmla="*/ 476 h 21"/>
                  <a:gd name="T4" fmla="+- 0 9816 9800"/>
                  <a:gd name="T5" fmla="*/ T4 w 20"/>
                  <a:gd name="T6" fmla="+- 0 476 476"/>
                  <a:gd name="T7" fmla="*/ 476 h 21"/>
                  <a:gd name="T8" fmla="+- 0 9820 9800"/>
                  <a:gd name="T9" fmla="*/ T8 w 20"/>
                  <a:gd name="T10" fmla="+- 0 481 476"/>
                  <a:gd name="T11" fmla="*/ 481 h 21"/>
                  <a:gd name="T12" fmla="+- 0 9820 9800"/>
                  <a:gd name="T13" fmla="*/ T12 w 20"/>
                  <a:gd name="T14" fmla="+- 0 486 476"/>
                  <a:gd name="T15" fmla="*/ 486 h 21"/>
                  <a:gd name="T16" fmla="+- 0 9820 9800"/>
                  <a:gd name="T17" fmla="*/ T16 w 20"/>
                  <a:gd name="T18" fmla="+- 0 492 476"/>
                  <a:gd name="T19" fmla="*/ 492 h 21"/>
                  <a:gd name="T20" fmla="+- 0 9816 9800"/>
                  <a:gd name="T21" fmla="*/ T20 w 20"/>
                  <a:gd name="T22" fmla="+- 0 496 476"/>
                  <a:gd name="T23" fmla="*/ 496 h 21"/>
                  <a:gd name="T24" fmla="+- 0 9810 9800"/>
                  <a:gd name="T25" fmla="*/ T24 w 20"/>
                  <a:gd name="T26" fmla="+- 0 496 476"/>
                  <a:gd name="T27" fmla="*/ 496 h 21"/>
                  <a:gd name="T28" fmla="+- 0 9805 9800"/>
                  <a:gd name="T29" fmla="*/ T28 w 20"/>
                  <a:gd name="T30" fmla="+- 0 496 476"/>
                  <a:gd name="T31" fmla="*/ 496 h 21"/>
                  <a:gd name="T32" fmla="+- 0 9800 9800"/>
                  <a:gd name="T33" fmla="*/ T32 w 20"/>
                  <a:gd name="T34" fmla="+- 0 492 476"/>
                  <a:gd name="T35" fmla="*/ 492 h 21"/>
                  <a:gd name="T36" fmla="+- 0 9800 9800"/>
                  <a:gd name="T37" fmla="*/ T36 w 20"/>
                  <a:gd name="T38" fmla="+- 0 486 476"/>
                  <a:gd name="T39" fmla="*/ 486 h 21"/>
                  <a:gd name="T40" fmla="+- 0 9800 9800"/>
                  <a:gd name="T41" fmla="*/ T40 w 20"/>
                  <a:gd name="T42" fmla="+- 0 481 476"/>
                  <a:gd name="T43" fmla="*/ 481 h 21"/>
                  <a:gd name="T44" fmla="+- 0 9805 9800"/>
                  <a:gd name="T45" fmla="*/ T44 w 20"/>
                  <a:gd name="T46" fmla="+- 0 476 476"/>
                  <a:gd name="T47" fmla="*/ 476 h 21"/>
                  <a:gd name="T48" fmla="+- 0 9810 9800"/>
                  <a:gd name="T49" fmla="*/ T48 w 20"/>
                  <a:gd name="T50" fmla="+- 0 476 476"/>
                  <a:gd name="T51" fmla="*/ 476 h 2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</a:cxnLst>
                <a:rect l="0" t="0" r="r" b="b"/>
                <a:pathLst>
                  <a:path w="20" h="21">
                    <a:moveTo>
                      <a:pt x="10" y="0"/>
                    </a:moveTo>
                    <a:lnTo>
                      <a:pt x="16" y="0"/>
                    </a:lnTo>
                    <a:lnTo>
                      <a:pt x="20" y="5"/>
                    </a:lnTo>
                    <a:lnTo>
                      <a:pt x="20" y="10"/>
                    </a:lnTo>
                    <a:lnTo>
                      <a:pt x="20" y="16"/>
                    </a:lnTo>
                    <a:lnTo>
                      <a:pt x="16" y="20"/>
                    </a:lnTo>
                    <a:lnTo>
                      <a:pt x="10" y="20"/>
                    </a:lnTo>
                    <a:lnTo>
                      <a:pt x="5" y="20"/>
                    </a:lnTo>
                    <a:lnTo>
                      <a:pt x="0" y="16"/>
                    </a:lnTo>
                    <a:lnTo>
                      <a:pt x="0" y="10"/>
                    </a:lnTo>
                    <a:lnTo>
                      <a:pt x="0" y="5"/>
                    </a:lnTo>
                    <a:lnTo>
                      <a:pt x="5" y="0"/>
                    </a:lnTo>
                    <a:lnTo>
                      <a:pt x="10" y="0"/>
                    </a:lnTo>
                    <a:close/>
                  </a:path>
                </a:pathLst>
              </a:custGeom>
              <a:noFill/>
              <a:ln w="11392">
                <a:solidFill>
                  <a:srgbClr val="231F2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93" name="Text Box 129"/>
              <p:cNvSpPr txBox="1">
                <a:spLocks noChangeArrowheads="1"/>
              </p:cNvSpPr>
              <p:nvPr/>
            </p:nvSpPr>
            <p:spPr bwMode="auto">
              <a:xfrm>
                <a:off x="9015" y="319"/>
                <a:ext cx="286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94000"/>
                  </a:lnSpc>
                  <a:spcBef>
                    <a:spcPct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IN" altLang="en-US" sz="1200" b="0" i="0" u="sng" strike="noStrike" cap="none" normalizeH="0" baseline="0" smtClean="0">
                    <a:ln>
                      <a:noFill/>
                    </a:ln>
                    <a:solidFill>
                      <a:srgbClr val="231F20"/>
                    </a:solidFill>
                    <a:effectLst/>
                    <a:latin typeface="Calibri" panose="020F0502020204030204" pitchFamily="34" charset="0"/>
                  </a:rPr>
                  <a:t> 	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cxnSp>
          <p:nvCxnSpPr>
            <p:cNvPr id="1096" name="Straight Connector 1095"/>
            <p:cNvCxnSpPr/>
            <p:nvPr/>
          </p:nvCxnSpPr>
          <p:spPr>
            <a:xfrm flipH="1" flipV="1">
              <a:off x="975360" y="4110446"/>
              <a:ext cx="480585" cy="1892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9" name="Straight Connector 1098"/>
            <p:cNvCxnSpPr>
              <a:endCxn id="1075" idx="0"/>
            </p:cNvCxnSpPr>
            <p:nvPr/>
          </p:nvCxnSpPr>
          <p:spPr>
            <a:xfrm flipV="1">
              <a:off x="1004770" y="4282568"/>
              <a:ext cx="467357" cy="2129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408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1"/>
            <a:ext cx="10353761" cy="635726"/>
          </a:xfrm>
        </p:spPr>
        <p:txBody>
          <a:bodyPr/>
          <a:lstStyle/>
          <a:p>
            <a:r>
              <a:rPr lang="en-US" cap="small" dirty="0">
                <a:effectLst/>
              </a:rPr>
              <a:t>Refraction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00297" y="1245327"/>
                <a:ext cx="11826240" cy="5408022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 smtClean="0">
                    <a:effectLst/>
                  </a:rPr>
                  <a:t>If  </a:t>
                </a:r>
                <a:r>
                  <a:rPr lang="en-US" cap="small" dirty="0">
                    <a:effectLst/>
                  </a:rPr>
                  <a:t>a</a:t>
                </a:r>
                <a:r>
                  <a:rPr lang="en-US" dirty="0">
                    <a:effectLst/>
                  </a:rPr>
                  <a:t>  </a:t>
                </a:r>
                <a:r>
                  <a:rPr lang="en-US" cap="small" dirty="0">
                    <a:effectLst/>
                  </a:rPr>
                  <a:t>ray</a:t>
                </a:r>
                <a:r>
                  <a:rPr lang="en-US" dirty="0">
                    <a:effectLst/>
                  </a:rPr>
                  <a:t>  of  light  comes  to  </a:t>
                </a:r>
                <a:r>
                  <a:rPr lang="en-US" cap="small" dirty="0">
                    <a:effectLst/>
                  </a:rPr>
                  <a:t>an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interface</a:t>
                </a:r>
                <a:r>
                  <a:rPr lang="en-US" dirty="0">
                    <a:effectLst/>
                  </a:rPr>
                  <a:t>  between  two  </a:t>
                </a:r>
                <a:r>
                  <a:rPr lang="en-US" cap="small" dirty="0">
                    <a:effectLst/>
                  </a:rPr>
                  <a:t>media</a:t>
                </a:r>
                <a:r>
                  <a:rPr lang="en-US" dirty="0">
                    <a:effectLst/>
                  </a:rPr>
                  <a:t>  </a:t>
                </a:r>
                <a:r>
                  <a:rPr lang="en-US" cap="small" dirty="0">
                    <a:effectLst/>
                  </a:rPr>
                  <a:t>and</a:t>
                </a:r>
                <a:r>
                  <a:rPr lang="en-US" dirty="0">
                    <a:effectLst/>
                  </a:rPr>
                  <a:t>  enters  into </a:t>
                </a:r>
                <a:r>
                  <a:rPr lang="en-US" cap="small" dirty="0">
                    <a:effectLst/>
                  </a:rPr>
                  <a:t>another</a:t>
                </a:r>
                <a:r>
                  <a:rPr lang="en-US" dirty="0">
                    <a:effectLst/>
                  </a:rPr>
                  <a:t>  medium  of  different  </a:t>
                </a:r>
                <a:r>
                  <a:rPr lang="en-US" cap="small" dirty="0">
                    <a:effectLst/>
                  </a:rPr>
                  <a:t>refractive</a:t>
                </a:r>
                <a:r>
                  <a:rPr lang="en-US" dirty="0">
                    <a:effectLst/>
                  </a:rPr>
                  <a:t>  index, it </a:t>
                </a:r>
                <a:r>
                  <a:rPr lang="en-US" cap="small" dirty="0">
                    <a:effectLst/>
                  </a:rPr>
                  <a:t>changes</a:t>
                </a:r>
                <a:r>
                  <a:rPr lang="en-US" dirty="0">
                    <a:effectLst/>
                  </a:rPr>
                  <a:t> itself </a:t>
                </a:r>
                <a:r>
                  <a:rPr lang="en-US" cap="small" dirty="0">
                    <a:effectLst/>
                  </a:rPr>
                  <a:t>suitable</a:t>
                </a:r>
                <a:r>
                  <a:rPr lang="en-US" dirty="0">
                    <a:effectLst/>
                  </a:rPr>
                  <a:t> to </a:t>
                </a:r>
                <a:r>
                  <a:rPr lang="en-US" cap="small" dirty="0">
                    <a:effectLst/>
                  </a:rPr>
                  <a:t>that</a:t>
                </a:r>
                <a:r>
                  <a:rPr lang="en-US" dirty="0">
                    <a:effectLst/>
                  </a:rPr>
                  <a:t> medium</a:t>
                </a:r>
                <a:r>
                  <a:rPr lang="en-US" dirty="0" smtClean="0">
                    <a:effectLst/>
                  </a:rPr>
                  <a:t>.</a:t>
                </a:r>
              </a:p>
              <a:p>
                <a:r>
                  <a:rPr lang="en-US" dirty="0">
                    <a:effectLst/>
                  </a:rPr>
                  <a:t>This phenomenon  is  defined  </a:t>
                </a:r>
                <a:r>
                  <a:rPr lang="en-US" cap="small" dirty="0">
                    <a:effectLst/>
                  </a:rPr>
                  <a:t>as</a:t>
                </a:r>
                <a:r>
                  <a:rPr lang="en-US" dirty="0">
                    <a:effectLst/>
                  </a:rPr>
                  <a:t>  </a:t>
                </a:r>
                <a:r>
                  <a:rPr lang="en-US" cap="small" dirty="0">
                    <a:effectLst/>
                  </a:rPr>
                  <a:t>refraction</a:t>
                </a:r>
                <a:r>
                  <a:rPr lang="en-US" dirty="0">
                    <a:effectLst/>
                  </a:rPr>
                  <a:t>  of  </a:t>
                </a:r>
                <a:r>
                  <a:rPr lang="en-US" dirty="0" smtClean="0">
                    <a:effectLst/>
                  </a:rPr>
                  <a:t>light</a:t>
                </a:r>
              </a:p>
              <a:p>
                <a:r>
                  <a:rPr lang="en-US" dirty="0">
                    <a:effectLst/>
                  </a:rPr>
                  <a:t>The extent to which these properties </a:t>
                </a:r>
                <a:r>
                  <a:rPr lang="en-US" cap="small" dirty="0">
                    <a:effectLst/>
                  </a:rPr>
                  <a:t>change</a:t>
                </a:r>
                <a:r>
                  <a:rPr lang="en-US" dirty="0">
                    <a:effectLst/>
                  </a:rPr>
                  <a:t> is decided by the index of </a:t>
                </a:r>
                <a:r>
                  <a:rPr lang="en-US" cap="small" dirty="0">
                    <a:effectLst/>
                  </a:rPr>
                  <a:t>refraction,</a:t>
                </a:r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'</a:t>
                </a:r>
                <a14:m>
                  <m:oMath xmlns:m="http://schemas.openxmlformats.org/officeDocument/2006/math">
                    <m:r>
                      <a:rPr lang="en-US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 smtClean="0">
                    <a:effectLst/>
                  </a:rPr>
                  <a:t>’</a:t>
                </a:r>
                <a:endParaRPr lang="en-IN" dirty="0">
                  <a:effectLst/>
                </a:endParaRPr>
              </a:p>
              <a:p>
                <a:pPr marL="0" indent="0">
                  <a:buNone/>
                </a:pPr>
                <a:r>
                  <a:rPr lang="en-US" dirty="0">
                    <a:effectLst/>
                  </a:rPr>
                  <a:t>Absolute r</a:t>
                </a:r>
                <a:r>
                  <a:rPr lang="en-US" cap="small" dirty="0">
                    <a:effectLst/>
                  </a:rPr>
                  <a:t>efractive</a:t>
                </a:r>
                <a:r>
                  <a:rPr lang="en-US" dirty="0">
                    <a:effectLst/>
                  </a:rPr>
                  <a:t> index</a:t>
                </a:r>
                <a:r>
                  <a:rPr lang="en-US" dirty="0" smtClean="0">
                    <a:effectLst/>
                  </a:rPr>
                  <a:t>:</a:t>
                </a:r>
              </a:p>
              <a:p>
                <a:r>
                  <a:rPr lang="en-US" dirty="0">
                    <a:effectLst/>
                  </a:rPr>
                  <a:t>Absolute </a:t>
                </a:r>
                <a:r>
                  <a:rPr lang="en-US" cap="small" dirty="0">
                    <a:effectLst/>
                  </a:rPr>
                  <a:t>refractive</a:t>
                </a:r>
                <a:r>
                  <a:rPr lang="en-US" dirty="0">
                    <a:effectLst/>
                  </a:rPr>
                  <a:t> index of </a:t>
                </a:r>
                <a:r>
                  <a:rPr lang="en-US" cap="small" dirty="0">
                    <a:effectLst/>
                  </a:rPr>
                  <a:t>a</a:t>
                </a:r>
                <a:r>
                  <a:rPr lang="en-US" dirty="0">
                    <a:effectLst/>
                  </a:rPr>
                  <a:t> medium is defined </a:t>
                </a:r>
                <a:r>
                  <a:rPr lang="en-US" cap="small" dirty="0">
                    <a:effectLst/>
                  </a:rPr>
                  <a:t>as</a:t>
                </a:r>
                <a:r>
                  <a:rPr lang="en-US" dirty="0">
                    <a:effectLst/>
                  </a:rPr>
                  <a:t> the </a:t>
                </a:r>
                <a:r>
                  <a:rPr lang="en-US" cap="small" dirty="0">
                    <a:effectLst/>
                  </a:rPr>
                  <a:t>ratio</a:t>
                </a:r>
                <a:r>
                  <a:rPr lang="en-US" dirty="0">
                    <a:effectLst/>
                  </a:rPr>
                  <a:t> of speed of light in </a:t>
                </a:r>
                <a:r>
                  <a:rPr lang="en-US" cap="small" dirty="0">
                    <a:effectLst/>
                  </a:rPr>
                  <a:t>vacuum</a:t>
                </a:r>
                <a:r>
                  <a:rPr lang="en-US" dirty="0">
                    <a:effectLst/>
                  </a:rPr>
                  <a:t> to </a:t>
                </a:r>
                <a:r>
                  <a:rPr lang="en-US" cap="small" dirty="0">
                    <a:effectLst/>
                  </a:rPr>
                  <a:t>that</a:t>
                </a:r>
                <a:r>
                  <a:rPr lang="en-US" dirty="0">
                    <a:effectLst/>
                  </a:rPr>
                  <a:t> in the given </a:t>
                </a:r>
                <a:r>
                  <a:rPr lang="en-US" dirty="0" smtClean="0">
                    <a:effectLst/>
                  </a:rPr>
                  <a:t>medium i.e.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IN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dirty="0" smtClean="0"/>
              </a:p>
              <a:p>
                <a:r>
                  <a:rPr lang="en-US" dirty="0">
                    <a:effectLst/>
                  </a:rPr>
                  <a:t>As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 smtClean="0">
                    <a:effectLst/>
                  </a:rPr>
                  <a:t> </a:t>
                </a:r>
                <a:r>
                  <a:rPr lang="en-US" i="1" dirty="0" smtClean="0">
                    <a:effectLst/>
                  </a:rPr>
                  <a:t> </a:t>
                </a:r>
                <a:r>
                  <a:rPr lang="en-US" dirty="0">
                    <a:effectLst/>
                  </a:rPr>
                  <a:t>is the </a:t>
                </a:r>
                <a:r>
                  <a:rPr lang="en-US" cap="small" dirty="0">
                    <a:effectLst/>
                  </a:rPr>
                  <a:t>ratio</a:t>
                </a:r>
                <a:r>
                  <a:rPr lang="en-US" dirty="0">
                    <a:effectLst/>
                  </a:rPr>
                  <a:t> of </a:t>
                </a:r>
                <a:r>
                  <a:rPr lang="en-US" cap="small" dirty="0">
                    <a:effectLst/>
                  </a:rPr>
                  <a:t>same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physical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quantities,</a:t>
                </a:r>
                <a:r>
                  <a:rPr lang="en-US" dirty="0">
                    <a:effectLst/>
                  </a:rPr>
                  <a:t> it is </a:t>
                </a:r>
                <a:r>
                  <a:rPr lang="en-US" cap="small" dirty="0">
                    <a:effectLst/>
                  </a:rPr>
                  <a:t>a</a:t>
                </a:r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unit less </a:t>
                </a:r>
                <a:r>
                  <a:rPr lang="en-US" cap="small" dirty="0">
                    <a:effectLst/>
                  </a:rPr>
                  <a:t>and</a:t>
                </a:r>
                <a:r>
                  <a:rPr lang="en-US" dirty="0">
                    <a:effectLst/>
                  </a:rPr>
                  <a:t> dimensionless </a:t>
                </a:r>
                <a:r>
                  <a:rPr lang="en-US" cap="small" dirty="0">
                    <a:effectLst/>
                  </a:rPr>
                  <a:t>physical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 smtClean="0">
                    <a:effectLst/>
                  </a:rPr>
                  <a:t>quantity</a:t>
                </a:r>
              </a:p>
              <a:p>
                <a:r>
                  <a:rPr lang="en-US" dirty="0">
                    <a:effectLst/>
                  </a:rPr>
                  <a:t>For   </a:t>
                </a:r>
                <a:r>
                  <a:rPr lang="en-US" cap="small" dirty="0">
                    <a:effectLst/>
                  </a:rPr>
                  <a:t>any</a:t>
                </a:r>
                <a:r>
                  <a:rPr lang="en-US" dirty="0">
                    <a:effectLst/>
                  </a:rPr>
                  <a:t>   </a:t>
                </a:r>
                <a:r>
                  <a:rPr lang="en-US" cap="small" dirty="0">
                    <a:effectLst/>
                  </a:rPr>
                  <a:t>material</a:t>
                </a:r>
                <a:r>
                  <a:rPr lang="en-US" dirty="0">
                    <a:effectLst/>
                  </a:rPr>
                  <a:t>   medium   (including </a:t>
                </a:r>
                <a:r>
                  <a:rPr lang="en-US" cap="small" dirty="0">
                    <a:effectLst/>
                  </a:rPr>
                  <a:t>air)</a:t>
                </a:r>
                <a:r>
                  <a:rPr lang="en-US" dirty="0">
                    <a:effectLst/>
                  </a:rPr>
                  <a:t>  </a:t>
                </a:r>
                <a:r>
                  <a:rPr lang="en-US" i="1" dirty="0">
                    <a:effectLst/>
                  </a:rPr>
                  <a:t>n </a:t>
                </a:r>
                <a:r>
                  <a:rPr lang="en-US" dirty="0">
                    <a:effectLst/>
                  </a:rPr>
                  <a:t>&gt; </a:t>
                </a:r>
                <a:r>
                  <a:rPr lang="en-US" dirty="0" smtClean="0">
                    <a:effectLst/>
                  </a:rPr>
                  <a:t>1, </a:t>
                </a:r>
                <a:r>
                  <a:rPr lang="en-US" dirty="0">
                    <a:effectLst/>
                  </a:rPr>
                  <a:t>i.e., light </a:t>
                </a:r>
                <a:r>
                  <a:rPr lang="en-US" cap="small" dirty="0">
                    <a:effectLst/>
                  </a:rPr>
                  <a:t>travels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fastest</a:t>
                </a:r>
                <a:r>
                  <a:rPr lang="en-US" dirty="0">
                    <a:effectLst/>
                  </a:rPr>
                  <a:t> in </a:t>
                </a:r>
                <a:r>
                  <a:rPr lang="en-US" cap="small" dirty="0">
                    <a:effectLst/>
                  </a:rPr>
                  <a:t>vacuum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than</a:t>
                </a:r>
                <a:r>
                  <a:rPr lang="en-US" dirty="0">
                    <a:effectLst/>
                  </a:rPr>
                  <a:t> in </a:t>
                </a:r>
                <a:r>
                  <a:rPr lang="en-US" cap="small" dirty="0">
                    <a:effectLst/>
                  </a:rPr>
                  <a:t>any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material</a:t>
                </a:r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medium</a:t>
                </a:r>
              </a:p>
              <a:p>
                <a:r>
                  <a:rPr lang="en-US" dirty="0">
                    <a:effectLst/>
                  </a:rPr>
                  <a:t>Medium </a:t>
                </a:r>
                <a:r>
                  <a:rPr lang="en-US" cap="small" dirty="0">
                    <a:effectLst/>
                  </a:rPr>
                  <a:t>having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greater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value</a:t>
                </a:r>
                <a:r>
                  <a:rPr lang="en-US" dirty="0">
                    <a:effectLst/>
                  </a:rPr>
                  <a:t> of </a:t>
                </a:r>
                <a:r>
                  <a:rPr lang="en-US" i="1" dirty="0">
                    <a:effectLst/>
                  </a:rPr>
                  <a:t>n </a:t>
                </a:r>
                <a:r>
                  <a:rPr lang="en-US" dirty="0">
                    <a:effectLst/>
                  </a:rPr>
                  <a:t>is </a:t>
                </a:r>
                <a:r>
                  <a:rPr lang="en-US" cap="small" dirty="0">
                    <a:effectLst/>
                  </a:rPr>
                  <a:t>called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optically</a:t>
                </a:r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denser</a:t>
                </a:r>
              </a:p>
              <a:p>
                <a:pPr marL="0" indent="0">
                  <a:buNone/>
                </a:pPr>
                <a:r>
                  <a:rPr lang="en-US" cap="small" dirty="0">
                    <a:effectLst/>
                  </a:rPr>
                  <a:t>Relative</a:t>
                </a:r>
                <a:r>
                  <a:rPr lang="en-US" dirty="0">
                    <a:effectLst/>
                  </a:rPr>
                  <a:t> r</a:t>
                </a:r>
                <a:r>
                  <a:rPr lang="en-US" cap="small" dirty="0">
                    <a:effectLst/>
                  </a:rPr>
                  <a:t>efractive</a:t>
                </a:r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index:</a:t>
                </a:r>
              </a:p>
              <a:p>
                <a:r>
                  <a:rPr lang="en-US" cap="small" dirty="0">
                    <a:effectLst/>
                  </a:rPr>
                  <a:t>Refractive</a:t>
                </a:r>
                <a:r>
                  <a:rPr lang="en-US" dirty="0">
                    <a:effectLst/>
                  </a:rPr>
                  <a:t> index of medium 2 with respect to medium 1 is defined </a:t>
                </a:r>
                <a:r>
                  <a:rPr lang="en-US" cap="small" dirty="0">
                    <a:effectLst/>
                  </a:rPr>
                  <a:t>as</a:t>
                </a:r>
                <a:r>
                  <a:rPr lang="en-US" dirty="0">
                    <a:effectLst/>
                  </a:rPr>
                  <a:t> the </a:t>
                </a:r>
                <a:r>
                  <a:rPr lang="en-US" cap="small" dirty="0">
                    <a:effectLst/>
                  </a:rPr>
                  <a:t>ratio</a:t>
                </a:r>
                <a:r>
                  <a:rPr lang="en-US" dirty="0">
                    <a:effectLst/>
                  </a:rPr>
                  <a:t> of speed of light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>
                    <a:effectLst/>
                  </a:rPr>
                  <a:t>  </a:t>
                </a:r>
                <a:r>
                  <a:rPr lang="en-US" dirty="0">
                    <a:effectLst/>
                  </a:rPr>
                  <a:t>in medium 1 to its speed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>
                    <a:effectLst/>
                  </a:rPr>
                  <a:t>  </a:t>
                </a:r>
                <a:r>
                  <a:rPr lang="en-US" dirty="0">
                    <a:effectLst/>
                  </a:rPr>
                  <a:t>in </a:t>
                </a:r>
                <a:r>
                  <a:rPr lang="en-US" dirty="0" smtClean="0">
                    <a:effectLst/>
                  </a:rPr>
                  <a:t>medium 2, i.e.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IN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IN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N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0297" y="1245327"/>
                <a:ext cx="11826240" cy="5408022"/>
              </a:xfrm>
              <a:blipFill>
                <a:blip r:embed="rId2"/>
                <a:stretch>
                  <a:fillRect l="-361" t="-3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823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669" y="1341120"/>
            <a:ext cx="3021874" cy="2377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313509"/>
            <a:ext cx="10353761" cy="809898"/>
          </a:xfrm>
        </p:spPr>
        <p:txBody>
          <a:bodyPr>
            <a:normAutofit/>
          </a:bodyPr>
          <a:lstStyle/>
          <a:p>
            <a:r>
              <a:rPr lang="en-US" cap="small" dirty="0">
                <a:effectLst/>
              </a:rPr>
              <a:t>Illustrations</a:t>
            </a:r>
            <a:r>
              <a:rPr lang="en-US" dirty="0">
                <a:effectLst/>
              </a:rPr>
              <a:t> of r</a:t>
            </a:r>
            <a:r>
              <a:rPr lang="en-US" cap="small" dirty="0">
                <a:effectLst/>
              </a:rPr>
              <a:t>efraction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152503" y="1227909"/>
                <a:ext cx="8804365" cy="5381897"/>
              </a:xfrm>
            </p:spPr>
            <p:txBody>
              <a:bodyPr>
                <a:normAutofit fontScale="85000" lnSpcReduction="20000"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dirty="0" smtClean="0">
                    <a:effectLst/>
                  </a:rPr>
                  <a:t>When seen from outside, the bottom of </a:t>
                </a:r>
                <a:r>
                  <a:rPr lang="en-US" cap="small" dirty="0">
                    <a:effectLst/>
                  </a:rPr>
                  <a:t>a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water</a:t>
                </a:r>
                <a:r>
                  <a:rPr lang="en-US" dirty="0">
                    <a:effectLst/>
                  </a:rPr>
                  <a:t> body </a:t>
                </a:r>
                <a:r>
                  <a:rPr lang="en-US" cap="small" dirty="0">
                    <a:effectLst/>
                  </a:rPr>
                  <a:t>appears</a:t>
                </a:r>
                <a:r>
                  <a:rPr lang="en-US" dirty="0">
                    <a:effectLst/>
                  </a:rPr>
                  <a:t> to be </a:t>
                </a:r>
                <a:r>
                  <a:rPr lang="en-US" cap="small" dirty="0">
                    <a:effectLst/>
                  </a:rPr>
                  <a:t>raised.</a:t>
                </a:r>
                <a:r>
                  <a:rPr lang="en-US" dirty="0">
                    <a:effectLst/>
                  </a:rPr>
                  <a:t> This is due to </a:t>
                </a:r>
                <a:r>
                  <a:rPr lang="en-US" cap="small" dirty="0">
                    <a:effectLst/>
                  </a:rPr>
                  <a:t>refraction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at</a:t>
                </a:r>
                <a:r>
                  <a:rPr lang="en-US" dirty="0">
                    <a:effectLst/>
                  </a:rPr>
                  <a:t> the </a:t>
                </a:r>
                <a:r>
                  <a:rPr lang="en-US" cap="small" dirty="0">
                    <a:effectLst/>
                  </a:rPr>
                  <a:t>plane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surface</a:t>
                </a:r>
                <a:r>
                  <a:rPr lang="en-US" dirty="0">
                    <a:effectLst/>
                  </a:rPr>
                  <a:t> of </a:t>
                </a:r>
                <a:r>
                  <a:rPr lang="en-US" cap="small" dirty="0" smtClean="0">
                    <a:effectLst/>
                  </a:rPr>
                  <a:t>water</a:t>
                </a:r>
              </a:p>
              <a:p>
                <a:r>
                  <a:rPr lang="en-US" cap="small" dirty="0" smtClean="0">
                    <a:effectLst/>
                  </a:rPr>
                  <a:t>In this case,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cap="small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cap="small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IN" b="0" i="1" cap="small" smtClean="0">
                            <a:effectLst/>
                            <a:latin typeface="Cambria Math" panose="02040503050406030204" pitchFamily="18" charset="0"/>
                          </a:rPr>
                          <m:t>𝑤𝑎𝑡𝑒𝑟</m:t>
                        </m:r>
                      </m:sub>
                    </m:sSub>
                    <m:r>
                      <a:rPr lang="en-IN" b="0" i="1" cap="small" smtClean="0">
                        <a:effectLst/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IN" b="0" i="1" cap="small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i="1">
                            <a:effectLst/>
                          </a:rPr>
                          <m:t>Real</m:t>
                        </m:r>
                        <m:r>
                          <m:rPr>
                            <m:nor/>
                          </m:rPr>
                          <a:rPr lang="en-US" i="1">
                            <a:effectLst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i="1">
                            <a:effectLst/>
                          </a:rPr>
                          <m:t>depth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b="0" i="1" cap="small" smtClean="0">
                            <a:effectLst/>
                            <a:latin typeface="Cambria Math" panose="02040503050406030204" pitchFamily="18" charset="0"/>
                          </a:rPr>
                          <m:t>apperant</m:t>
                        </m:r>
                        <m:r>
                          <m:rPr>
                            <m:nor/>
                          </m:rPr>
                          <a:rPr lang="en-IN" b="0" i="1" cap="small" smtClean="0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i="1">
                            <a:effectLst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i="1">
                            <a:effectLst/>
                          </a:rPr>
                          <m:t>depth</m:t>
                        </m:r>
                      </m:den>
                    </m:f>
                  </m:oMath>
                </a14:m>
                <a:endParaRPr lang="en-IN" dirty="0" smtClean="0"/>
              </a:p>
              <a:p>
                <a:r>
                  <a:rPr lang="en-US" dirty="0">
                    <a:effectLst/>
                  </a:rPr>
                  <a:t>This   </a:t>
                </a:r>
                <a:r>
                  <a:rPr lang="en-US" cap="small" dirty="0">
                    <a:effectLst/>
                  </a:rPr>
                  <a:t>relation</a:t>
                </a:r>
                <a:r>
                  <a:rPr lang="en-US" dirty="0">
                    <a:effectLst/>
                  </a:rPr>
                  <a:t>   holds   good   for   </a:t>
                </a:r>
                <a:r>
                  <a:rPr lang="en-US" cap="small" dirty="0">
                    <a:effectLst/>
                  </a:rPr>
                  <a:t>a</a:t>
                </a:r>
                <a:r>
                  <a:rPr lang="en-US" dirty="0">
                    <a:effectLst/>
                  </a:rPr>
                  <a:t>   </a:t>
                </a:r>
                <a:r>
                  <a:rPr lang="en-US" cap="small" dirty="0">
                    <a:effectLst/>
                  </a:rPr>
                  <a:t>plane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parallel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transparent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slab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also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as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shown</a:t>
                </a:r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in fig. </a:t>
                </a:r>
              </a:p>
              <a:p>
                <a:r>
                  <a:rPr lang="en-US" cap="small" dirty="0">
                    <a:effectLst/>
                  </a:rPr>
                  <a:t>a</a:t>
                </a:r>
                <a:r>
                  <a:rPr lang="en-US" dirty="0">
                    <a:effectLst/>
                  </a:rPr>
                  <a:t>  </a:t>
                </a:r>
                <a:r>
                  <a:rPr lang="en-US" cap="small" dirty="0">
                    <a:effectLst/>
                  </a:rPr>
                  <a:t>plane</a:t>
                </a:r>
                <a:r>
                  <a:rPr lang="en-US" dirty="0">
                    <a:effectLst/>
                  </a:rPr>
                  <a:t>  </a:t>
                </a:r>
                <a:r>
                  <a:rPr lang="en-US" cap="small" dirty="0">
                    <a:effectLst/>
                  </a:rPr>
                  <a:t>parallel</a:t>
                </a:r>
                <a:r>
                  <a:rPr lang="en-US" dirty="0">
                    <a:effectLst/>
                  </a:rPr>
                  <a:t>  </a:t>
                </a:r>
                <a:r>
                  <a:rPr lang="en-US" cap="small" dirty="0">
                    <a:effectLst/>
                  </a:rPr>
                  <a:t>slab</a:t>
                </a:r>
                <a:r>
                  <a:rPr lang="en-US" dirty="0">
                    <a:effectLst/>
                  </a:rPr>
                  <a:t>  of  </a:t>
                </a:r>
                <a:r>
                  <a:rPr lang="en-US" cap="small" dirty="0">
                    <a:effectLst/>
                  </a:rPr>
                  <a:t>a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transparent</a:t>
                </a:r>
                <a:r>
                  <a:rPr lang="en-US" dirty="0">
                    <a:effectLst/>
                  </a:rPr>
                  <a:t>  medium  of  </a:t>
                </a:r>
                <a:r>
                  <a:rPr lang="en-US" cap="small" dirty="0">
                    <a:effectLst/>
                  </a:rPr>
                  <a:t>refractive</a:t>
                </a:r>
                <a:r>
                  <a:rPr lang="en-US" dirty="0">
                    <a:effectLst/>
                  </a:rPr>
                  <a:t>  index  </a:t>
                </a:r>
                <a:r>
                  <a:rPr lang="en-US" i="1" dirty="0">
                    <a:effectLst/>
                  </a:rPr>
                  <a:t>n</a:t>
                </a:r>
                <a:r>
                  <a:rPr lang="en-US" dirty="0" smtClean="0">
                    <a:effectLst/>
                  </a:rPr>
                  <a:t>.</a:t>
                </a:r>
              </a:p>
              <a:p>
                <a:r>
                  <a:rPr lang="en-US" dirty="0">
                    <a:effectLst/>
                  </a:rPr>
                  <a:t>A point object O </a:t>
                </a:r>
                <a:r>
                  <a:rPr lang="en-US" cap="small" dirty="0">
                    <a:effectLst/>
                  </a:rPr>
                  <a:t>at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real</a:t>
                </a:r>
                <a:r>
                  <a:rPr lang="en-US" dirty="0">
                    <a:effectLst/>
                  </a:rPr>
                  <a:t> depth </a:t>
                </a:r>
                <a:r>
                  <a:rPr lang="en-US" i="1" dirty="0">
                    <a:effectLst/>
                  </a:rPr>
                  <a:t>R </a:t>
                </a:r>
                <a:r>
                  <a:rPr lang="en-US" cap="small" dirty="0">
                    <a:effectLst/>
                  </a:rPr>
                  <a:t>appears</a:t>
                </a:r>
                <a:r>
                  <a:rPr lang="en-US" dirty="0">
                    <a:effectLst/>
                  </a:rPr>
                  <a:t> to be </a:t>
                </a:r>
                <a:r>
                  <a:rPr lang="en-US" cap="small" dirty="0">
                    <a:effectLst/>
                  </a:rPr>
                  <a:t>at</a:t>
                </a:r>
                <a:r>
                  <a:rPr lang="en-US" dirty="0">
                    <a:effectLst/>
                  </a:rPr>
                  <a:t> I </a:t>
                </a:r>
                <a:r>
                  <a:rPr lang="en-US" cap="small" dirty="0">
                    <a:effectLst/>
                  </a:rPr>
                  <a:t>at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apparent</a:t>
                </a:r>
                <a:r>
                  <a:rPr lang="en-US" dirty="0">
                    <a:effectLst/>
                  </a:rPr>
                  <a:t> depth </a:t>
                </a:r>
                <a:r>
                  <a:rPr lang="en-US" i="1" dirty="0">
                    <a:effectLst/>
                  </a:rPr>
                  <a:t>A</a:t>
                </a:r>
                <a:r>
                  <a:rPr lang="en-US" dirty="0">
                    <a:effectLst/>
                  </a:rPr>
                  <a:t>, when seen from outside </a:t>
                </a:r>
                <a:r>
                  <a:rPr lang="en-US" cap="small" dirty="0">
                    <a:effectLst/>
                  </a:rPr>
                  <a:t>(air</a:t>
                </a:r>
                <a:r>
                  <a:rPr lang="en-US" cap="small" dirty="0" smtClean="0">
                    <a:effectLst/>
                  </a:rPr>
                  <a:t>)</a:t>
                </a:r>
              </a:p>
              <a:p>
                <a:r>
                  <a:rPr lang="en-US" dirty="0">
                    <a:effectLst/>
                  </a:rPr>
                  <a:t>Incident </a:t>
                </a:r>
                <a:r>
                  <a:rPr lang="en-US" cap="small" dirty="0">
                    <a:effectLst/>
                  </a:rPr>
                  <a:t>rays</a:t>
                </a:r>
                <a:r>
                  <a:rPr lang="en-US" dirty="0">
                    <a:effectLst/>
                  </a:rPr>
                  <a:t> OA </a:t>
                </a:r>
                <a:r>
                  <a:rPr lang="en-US" cap="small" dirty="0">
                    <a:effectLst/>
                  </a:rPr>
                  <a:t>(traveling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 err="1">
                    <a:effectLst/>
                  </a:rPr>
                  <a:t>undeviated</a:t>
                </a:r>
                <a:r>
                  <a:rPr lang="en-US" cap="small" dirty="0">
                    <a:effectLst/>
                  </a:rPr>
                  <a:t>)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and</a:t>
                </a:r>
                <a:r>
                  <a:rPr lang="en-US" dirty="0">
                    <a:effectLst/>
                  </a:rPr>
                  <a:t> OB </a:t>
                </a:r>
                <a:r>
                  <a:rPr lang="en-US" cap="small" dirty="0">
                    <a:effectLst/>
                  </a:rPr>
                  <a:t>(deviating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along</a:t>
                </a:r>
                <a:r>
                  <a:rPr lang="en-US" dirty="0">
                    <a:effectLst/>
                  </a:rPr>
                  <a:t> BC) </a:t>
                </a:r>
                <a:r>
                  <a:rPr lang="en-US" cap="small" dirty="0">
                    <a:effectLst/>
                  </a:rPr>
                  <a:t>are</a:t>
                </a:r>
                <a:r>
                  <a:rPr lang="en-US" dirty="0">
                    <a:effectLst/>
                  </a:rPr>
                  <a:t> used to </a:t>
                </a:r>
                <a:r>
                  <a:rPr lang="en-US" cap="small" dirty="0">
                    <a:effectLst/>
                  </a:rPr>
                  <a:t>locate</a:t>
                </a:r>
                <a:r>
                  <a:rPr lang="en-US" dirty="0">
                    <a:effectLst/>
                  </a:rPr>
                  <a:t> the </a:t>
                </a:r>
                <a:r>
                  <a:rPr lang="en-US" cap="small" dirty="0" smtClean="0">
                    <a:effectLst/>
                  </a:rPr>
                  <a:t>image</a:t>
                </a:r>
              </a:p>
              <a:p>
                <a:r>
                  <a:rPr lang="en-US" dirty="0" smtClean="0">
                    <a:effectLst/>
                  </a:rPr>
                  <a:t>For small value of </a:t>
                </a:r>
                <a:r>
                  <a:rPr lang="en-US" dirty="0" err="1" smtClean="0">
                    <a:effectLst/>
                  </a:rPr>
                  <a:t>i</a:t>
                </a:r>
                <a:r>
                  <a:rPr lang="en-US" dirty="0" smtClean="0">
                    <a:effectLst/>
                  </a:rPr>
                  <a:t> and r,   tan r = AB/A </a:t>
                </a:r>
                <a14:m>
                  <m:oMath xmlns:m="http://schemas.openxmlformats.org/officeDocument/2006/math">
                    <m:r>
                      <a:rPr lang="en-US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cap="small" dirty="0" smtClean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smtClean="0">
                    <a:effectLst/>
                  </a:rPr>
                  <a:t>sin r and tan </a:t>
                </a:r>
                <a:r>
                  <a:rPr lang="en-US" dirty="0" err="1" smtClean="0">
                    <a:effectLst/>
                  </a:rPr>
                  <a:t>i</a:t>
                </a:r>
                <a:r>
                  <a:rPr lang="en-US" dirty="0" smtClean="0">
                    <a:effectLst/>
                  </a:rPr>
                  <a:t> = AB/R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cap="small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effectLst/>
                  </a:rPr>
                  <a:t>sin </a:t>
                </a:r>
                <a:r>
                  <a:rPr lang="en-US" dirty="0" err="1">
                    <a:effectLst/>
                  </a:rPr>
                  <a:t>i</a:t>
                </a:r>
                <a:endParaRPr lang="en-US" dirty="0" smtClean="0">
                  <a:effectLst/>
                </a:endParaRPr>
              </a:p>
              <a:p>
                <a:pPr marL="0" indent="0">
                  <a:buNone/>
                </a:pPr>
                <a:r>
                  <a:rPr lang="en-US" cap="small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cap="small" dirty="0" smtClean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cap="small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cap="small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IN" b="0" i="1" cap="small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𝑔𝑙𝑎𝑠𝑠</m:t>
                        </m:r>
                      </m:sub>
                    </m:sSub>
                    <m:r>
                      <a:rPr lang="en-IN" b="0" i="1" cap="small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IN" b="0" i="1" cap="small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>
                            <a:effectLst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dirty="0">
                            <a:effectLst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>
                            <a:effectLst/>
                          </a:rPr>
                          <m:t>r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>
                            <a:effectLst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dirty="0">
                            <a:effectLst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>
                            <a:effectLst/>
                          </a:rPr>
                          <m:t>i</m:t>
                        </m:r>
                      </m:den>
                    </m:f>
                  </m:oMath>
                </a14:m>
                <a:r>
                  <a:rPr lang="en-US" cap="small" dirty="0" smtClean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small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>
                            <a:effectLst/>
                          </a:rPr>
                          <m:t>AB</m:t>
                        </m:r>
                        <m:r>
                          <m:rPr>
                            <m:nor/>
                          </m:rPr>
                          <a:rPr lang="en-US" dirty="0">
                            <a:effectLst/>
                          </a:rPr>
                          <m:t>/</m:t>
                        </m:r>
                        <m:r>
                          <m:rPr>
                            <m:nor/>
                          </m:rPr>
                          <a:rPr lang="en-US" dirty="0">
                            <a:effectLst/>
                          </a:rPr>
                          <m:t>A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>
                            <a:effectLst/>
                          </a:rPr>
                          <m:t>AB</m:t>
                        </m:r>
                        <m:r>
                          <m:rPr>
                            <m:nor/>
                          </m:rPr>
                          <a:rPr lang="en-US" dirty="0">
                            <a:effectLst/>
                          </a:rPr>
                          <m:t>/</m:t>
                        </m:r>
                        <m:r>
                          <m:rPr>
                            <m:nor/>
                          </m:rPr>
                          <a:rPr lang="en-US" dirty="0">
                            <a:effectLst/>
                          </a:rPr>
                          <m:t>R</m:t>
                        </m:r>
                      </m:den>
                    </m:f>
                  </m:oMath>
                </a14:m>
                <a:r>
                  <a:rPr lang="en-US" cap="small" dirty="0" smtClean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small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IN" b="0" i="1" cap="small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num>
                      <m:den>
                        <m:r>
                          <a:rPr lang="en-IN" b="0" i="1" cap="small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den>
                    </m:f>
                  </m:oMath>
                </a14:m>
                <a:r>
                  <a:rPr lang="en-US" cap="small" dirty="0" smtClean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i="1">
                            <a:effectLst/>
                          </a:rPr>
                          <m:t>Real</m:t>
                        </m:r>
                        <m:r>
                          <m:rPr>
                            <m:nor/>
                          </m:rPr>
                          <a:rPr lang="en-US" i="1">
                            <a:effectLst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i="1">
                            <a:effectLst/>
                          </a:rPr>
                          <m:t>depth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  <m:t>apperant</m:t>
                        </m:r>
                        <m:r>
                          <m:rPr>
                            <m:nor/>
                          </m:rP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i="1">
                            <a:effectLst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i="1">
                            <a:effectLst/>
                          </a:rPr>
                          <m:t>depth</m:t>
                        </m:r>
                      </m:den>
                    </m:f>
                  </m:oMath>
                </a14:m>
                <a:endParaRPr lang="en-US" cap="small" dirty="0" smtClean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effectLst/>
                  </a:rPr>
                  <a:t>2.  A stick  or  pencil  kept  obliquely  in  </a:t>
                </a:r>
                <a:r>
                  <a:rPr lang="en-US" cap="small" dirty="0" smtClean="0">
                    <a:effectLst/>
                  </a:rPr>
                  <a:t>a</a:t>
                </a:r>
                <a:r>
                  <a:rPr lang="en-US" dirty="0" smtClean="0">
                    <a:effectLst/>
                  </a:rPr>
                  <a:t>  </a:t>
                </a:r>
                <a:r>
                  <a:rPr lang="en-US" cap="small" dirty="0" smtClean="0">
                    <a:effectLst/>
                  </a:rPr>
                  <a:t>glass</a:t>
                </a:r>
                <a:r>
                  <a:rPr lang="en-US" dirty="0" smtClean="0">
                    <a:effectLst/>
                  </a:rPr>
                  <a:t> </a:t>
                </a:r>
                <a:r>
                  <a:rPr lang="en-US" cap="small" dirty="0" smtClean="0">
                    <a:effectLst/>
                  </a:rPr>
                  <a:t>containing</a:t>
                </a:r>
                <a:r>
                  <a:rPr lang="en-US" dirty="0" smtClean="0">
                    <a:effectLst/>
                  </a:rPr>
                  <a:t> </a:t>
                </a:r>
                <a:r>
                  <a:rPr lang="en-US" cap="small" dirty="0" smtClean="0">
                    <a:effectLst/>
                  </a:rPr>
                  <a:t>water</a:t>
                </a:r>
                <a:r>
                  <a:rPr lang="en-US" dirty="0" smtClean="0">
                    <a:effectLst/>
                  </a:rPr>
                  <a:t> </a:t>
                </a:r>
                <a:r>
                  <a:rPr lang="en-US" cap="small" dirty="0" smtClean="0">
                    <a:effectLst/>
                  </a:rPr>
                  <a:t>appears</a:t>
                </a:r>
                <a:r>
                  <a:rPr lang="en-US" dirty="0" smtClean="0">
                    <a:effectLst/>
                  </a:rPr>
                  <a:t>   broken </a:t>
                </a:r>
                <a:r>
                  <a:rPr lang="en-US" cap="small" dirty="0" smtClean="0">
                    <a:effectLst/>
                  </a:rPr>
                  <a:t>as</a:t>
                </a:r>
                <a:r>
                  <a:rPr lang="en-US" dirty="0" smtClean="0">
                    <a:effectLst/>
                  </a:rPr>
                  <a:t> its </a:t>
                </a:r>
                <a:r>
                  <a:rPr lang="en-US" cap="small" dirty="0" smtClean="0">
                    <a:effectLst/>
                  </a:rPr>
                  <a:t>part</a:t>
                </a:r>
                <a:r>
                  <a:rPr lang="en-US" dirty="0" smtClean="0">
                    <a:effectLst/>
                  </a:rPr>
                  <a:t> in </a:t>
                </a:r>
                <a:r>
                  <a:rPr lang="en-US" cap="small" dirty="0" smtClean="0">
                    <a:effectLst/>
                  </a:rPr>
                  <a:t>water</a:t>
                </a:r>
                <a:r>
                  <a:rPr lang="en-US" dirty="0" smtClean="0">
                    <a:effectLst/>
                  </a:rPr>
                  <a:t> </a:t>
                </a:r>
                <a:r>
                  <a:rPr lang="en-US" cap="small" dirty="0" smtClean="0">
                    <a:effectLst/>
                  </a:rPr>
                  <a:t>appears</a:t>
                </a:r>
                <a:r>
                  <a:rPr lang="en-US" dirty="0" smtClean="0">
                    <a:effectLst/>
                  </a:rPr>
                  <a:t> to be </a:t>
                </a:r>
                <a:r>
                  <a:rPr lang="en-US" cap="small" dirty="0" smtClean="0">
                    <a:effectLst/>
                  </a:rPr>
                  <a:t>raised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52503" y="1227909"/>
                <a:ext cx="8804365" cy="5381897"/>
              </a:xfrm>
              <a:blipFill>
                <a:blip r:embed="rId2"/>
                <a:stretch>
                  <a:fillRect l="-416" t="-34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549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503" y="1480458"/>
            <a:ext cx="2438399" cy="159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4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531223"/>
          </a:xfrm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T</a:t>
            </a:r>
            <a:r>
              <a:rPr lang="en-US" cap="small" dirty="0">
                <a:effectLst/>
              </a:rPr>
              <a:t>otal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internal</a:t>
            </a:r>
            <a:r>
              <a:rPr lang="en-US" dirty="0">
                <a:effectLst/>
              </a:rPr>
              <a:t> reflection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952205" y="1280160"/>
                <a:ext cx="8995953" cy="5277394"/>
              </a:xfrm>
            </p:spPr>
            <p:txBody>
              <a:bodyPr/>
              <a:lstStyle/>
              <a:p>
                <a:r>
                  <a:rPr lang="en-US" dirty="0" smtClean="0">
                    <a:effectLst/>
                  </a:rPr>
                  <a:t>Figure   </a:t>
                </a:r>
                <a:r>
                  <a:rPr lang="en-US" dirty="0">
                    <a:effectLst/>
                  </a:rPr>
                  <a:t>shows   </a:t>
                </a:r>
                <a:r>
                  <a:rPr lang="en-US" cap="small" dirty="0">
                    <a:effectLst/>
                  </a:rPr>
                  <a:t>refraction</a:t>
                </a:r>
                <a:r>
                  <a:rPr lang="en-US" dirty="0">
                    <a:effectLst/>
                  </a:rPr>
                  <a:t>   of   light emerging  from  </a:t>
                </a:r>
                <a:r>
                  <a:rPr lang="en-US" cap="small" dirty="0">
                    <a:effectLst/>
                  </a:rPr>
                  <a:t>a</a:t>
                </a:r>
                <a:r>
                  <a:rPr lang="en-US" dirty="0">
                    <a:effectLst/>
                  </a:rPr>
                  <a:t>  denser  medium  into  </a:t>
                </a:r>
                <a:r>
                  <a:rPr lang="en-US" cap="small" dirty="0">
                    <a:effectLst/>
                  </a:rPr>
                  <a:t>a</a:t>
                </a:r>
                <a:r>
                  <a:rPr lang="en-US" dirty="0">
                    <a:effectLst/>
                  </a:rPr>
                  <a:t>  </a:t>
                </a:r>
                <a:r>
                  <a:rPr lang="en-US" cap="small" dirty="0">
                    <a:effectLst/>
                  </a:rPr>
                  <a:t>rarer</a:t>
                </a:r>
                <a:r>
                  <a:rPr lang="en-US" dirty="0">
                    <a:effectLst/>
                  </a:rPr>
                  <a:t> medium   for   </a:t>
                </a:r>
                <a:r>
                  <a:rPr lang="en-US" cap="small" dirty="0">
                    <a:effectLst/>
                  </a:rPr>
                  <a:t>various</a:t>
                </a:r>
                <a:r>
                  <a:rPr lang="en-US" dirty="0">
                    <a:effectLst/>
                  </a:rPr>
                  <a:t>   </a:t>
                </a:r>
                <a:r>
                  <a:rPr lang="en-US" cap="small" dirty="0">
                    <a:effectLst/>
                  </a:rPr>
                  <a:t>angles</a:t>
                </a:r>
                <a:r>
                  <a:rPr lang="en-US" dirty="0">
                    <a:effectLst/>
                  </a:rPr>
                  <a:t>   of   </a:t>
                </a:r>
                <a:r>
                  <a:rPr lang="en-US" dirty="0" smtClean="0">
                    <a:effectLst/>
                  </a:rPr>
                  <a:t>incidence</a:t>
                </a:r>
              </a:p>
              <a:p>
                <a:r>
                  <a:rPr lang="en-US" dirty="0">
                    <a:effectLst/>
                  </a:rPr>
                  <a:t>The  </a:t>
                </a:r>
                <a:r>
                  <a:rPr lang="en-US" cap="small" dirty="0">
                    <a:effectLst/>
                  </a:rPr>
                  <a:t>angles</a:t>
                </a:r>
                <a:r>
                  <a:rPr lang="en-US" dirty="0">
                    <a:effectLst/>
                  </a:rPr>
                  <a:t>  of  </a:t>
                </a:r>
                <a:r>
                  <a:rPr lang="en-US" cap="small" dirty="0">
                    <a:effectLst/>
                  </a:rPr>
                  <a:t>refraction</a:t>
                </a:r>
                <a:r>
                  <a:rPr lang="en-US" dirty="0">
                    <a:effectLst/>
                  </a:rPr>
                  <a:t>  in  the  </a:t>
                </a:r>
                <a:r>
                  <a:rPr lang="en-US" cap="small" dirty="0">
                    <a:effectLst/>
                  </a:rPr>
                  <a:t>rarer</a:t>
                </a:r>
                <a:r>
                  <a:rPr lang="en-US" dirty="0">
                    <a:effectLst/>
                  </a:rPr>
                  <a:t>  medium </a:t>
                </a:r>
                <a:r>
                  <a:rPr lang="en-US" cap="small" dirty="0">
                    <a:effectLst/>
                  </a:rPr>
                  <a:t>are</a:t>
                </a:r>
                <a:r>
                  <a:rPr lang="en-US" dirty="0">
                    <a:effectLst/>
                  </a:rPr>
                  <a:t>  </a:t>
                </a:r>
                <a:r>
                  <a:rPr lang="en-US" cap="small" dirty="0">
                    <a:effectLst/>
                  </a:rPr>
                  <a:t>lar</a:t>
                </a:r>
                <a:r>
                  <a:rPr lang="en-US" dirty="0">
                    <a:effectLst/>
                  </a:rPr>
                  <a:t>ger  </a:t>
                </a:r>
                <a:r>
                  <a:rPr lang="en-US" cap="small" dirty="0">
                    <a:effectLst/>
                  </a:rPr>
                  <a:t>than</a:t>
                </a:r>
                <a:r>
                  <a:rPr lang="en-US" dirty="0">
                    <a:effectLst/>
                  </a:rPr>
                  <a:t>  the  corresponding  </a:t>
                </a:r>
                <a:r>
                  <a:rPr lang="en-US" cap="small" dirty="0">
                    <a:effectLst/>
                  </a:rPr>
                  <a:t>angles</a:t>
                </a:r>
                <a:r>
                  <a:rPr lang="en-US" dirty="0">
                    <a:effectLst/>
                  </a:rPr>
                  <a:t>  of </a:t>
                </a:r>
                <a:r>
                  <a:rPr lang="en-US" dirty="0" smtClean="0">
                    <a:effectLst/>
                  </a:rPr>
                  <a:t>incidence</a:t>
                </a:r>
              </a:p>
              <a:p>
                <a:r>
                  <a:rPr lang="en-US" dirty="0">
                    <a:effectLst/>
                  </a:rPr>
                  <a:t>At </a:t>
                </a:r>
                <a:r>
                  <a:rPr lang="en-US" cap="small" dirty="0">
                    <a:effectLst/>
                  </a:rPr>
                  <a:t>a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particular</a:t>
                </a:r>
                <a:r>
                  <a:rPr lang="en-US" dirty="0">
                    <a:effectLst/>
                  </a:rPr>
                  <a:t>  </a:t>
                </a:r>
                <a:r>
                  <a:rPr lang="en-US" cap="small" dirty="0">
                    <a:effectLst/>
                  </a:rPr>
                  <a:t>angle</a:t>
                </a:r>
                <a:r>
                  <a:rPr lang="en-US" dirty="0">
                    <a:effectLst/>
                  </a:rPr>
                  <a:t> of incidence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i="1" dirty="0" smtClean="0">
                    <a:effectLst/>
                  </a:rPr>
                  <a:t> (critical angle) </a:t>
                </a:r>
                <a:r>
                  <a:rPr lang="en-US" dirty="0" smtClean="0">
                    <a:effectLst/>
                  </a:rPr>
                  <a:t>in </a:t>
                </a:r>
                <a:r>
                  <a:rPr lang="en-US" dirty="0">
                    <a:effectLst/>
                  </a:rPr>
                  <a:t>the denser medium, the corresponding </a:t>
                </a:r>
                <a:r>
                  <a:rPr lang="en-US" cap="small" dirty="0">
                    <a:effectLst/>
                  </a:rPr>
                  <a:t>angle</a:t>
                </a:r>
                <a:r>
                  <a:rPr lang="en-US" dirty="0">
                    <a:effectLst/>
                  </a:rPr>
                  <a:t> of  </a:t>
                </a:r>
                <a:r>
                  <a:rPr lang="en-US" cap="small" dirty="0">
                    <a:effectLst/>
                  </a:rPr>
                  <a:t>refraction</a:t>
                </a:r>
                <a:r>
                  <a:rPr lang="en-US" dirty="0">
                    <a:effectLst/>
                  </a:rPr>
                  <a:t>  in  the  </a:t>
                </a:r>
                <a:r>
                  <a:rPr lang="en-US" cap="small" dirty="0">
                    <a:effectLst/>
                  </a:rPr>
                  <a:t>rarer</a:t>
                </a:r>
                <a:r>
                  <a:rPr lang="en-US" dirty="0">
                    <a:effectLst/>
                  </a:rPr>
                  <a:t>  medium  is  </a:t>
                </a:r>
                <a:r>
                  <a:rPr lang="en-US" dirty="0" smtClean="0">
                    <a:effectLst/>
                  </a:rPr>
                  <a:t>90</a:t>
                </a:r>
              </a:p>
              <a:p>
                <a:r>
                  <a:rPr lang="en-US" cap="small" dirty="0">
                    <a:effectLst/>
                  </a:rPr>
                  <a:t>angles</a:t>
                </a:r>
                <a:r>
                  <a:rPr lang="en-US" dirty="0">
                    <a:effectLst/>
                  </a:rPr>
                  <a:t> of incidence </a:t>
                </a:r>
                <a:r>
                  <a:rPr lang="en-US" cap="small" dirty="0">
                    <a:effectLst/>
                  </a:rPr>
                  <a:t>greater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 smtClean="0">
                    <a:effectLst/>
                  </a:rPr>
                  <a:t>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baseline="30000" dirty="0" smtClean="0">
                    <a:effectLst/>
                  </a:rPr>
                  <a:t> </a:t>
                </a:r>
                <a:r>
                  <a:rPr lang="en-US" dirty="0">
                    <a:effectLst/>
                  </a:rPr>
                  <a:t>, the </a:t>
                </a:r>
                <a:r>
                  <a:rPr lang="en-US" cap="small" dirty="0" smtClean="0">
                    <a:effectLst/>
                  </a:rPr>
                  <a:t>angle</a:t>
                </a:r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of </a:t>
                </a:r>
                <a:r>
                  <a:rPr lang="en-US" cap="small" dirty="0">
                    <a:effectLst/>
                  </a:rPr>
                  <a:t>refraction</a:t>
                </a:r>
                <a:r>
                  <a:rPr lang="en-US" dirty="0">
                    <a:effectLst/>
                  </a:rPr>
                  <a:t> become </a:t>
                </a:r>
                <a:r>
                  <a:rPr lang="en-US" cap="small" dirty="0">
                    <a:effectLst/>
                  </a:rPr>
                  <a:t>lar</a:t>
                </a:r>
                <a:r>
                  <a:rPr lang="en-US" dirty="0">
                    <a:effectLst/>
                  </a:rPr>
                  <a:t>ger </a:t>
                </a:r>
                <a:r>
                  <a:rPr lang="en-US" cap="small" dirty="0">
                    <a:effectLst/>
                  </a:rPr>
                  <a:t>than</a:t>
                </a:r>
                <a:r>
                  <a:rPr lang="en-US" dirty="0">
                    <a:effectLst/>
                  </a:rPr>
                  <a:t> 90</a:t>
                </a:r>
                <a:r>
                  <a:rPr lang="en-US" baseline="30000" dirty="0">
                    <a:effectLst/>
                  </a:rPr>
                  <a:t>0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and</a:t>
                </a:r>
                <a:r>
                  <a:rPr lang="en-US" dirty="0">
                    <a:effectLst/>
                  </a:rPr>
                  <a:t> the </a:t>
                </a:r>
                <a:r>
                  <a:rPr lang="en-US" cap="small" dirty="0">
                    <a:effectLst/>
                  </a:rPr>
                  <a:t>ray</a:t>
                </a:r>
                <a:r>
                  <a:rPr lang="en-US" dirty="0">
                    <a:effectLst/>
                  </a:rPr>
                  <a:t> does not enter into </a:t>
                </a:r>
                <a:r>
                  <a:rPr lang="en-US" cap="small" dirty="0">
                    <a:effectLst/>
                  </a:rPr>
                  <a:t>rarer</a:t>
                </a:r>
                <a:r>
                  <a:rPr lang="en-US" dirty="0">
                    <a:effectLst/>
                  </a:rPr>
                  <a:t> medium </a:t>
                </a:r>
                <a:r>
                  <a:rPr lang="en-US" cap="small" dirty="0">
                    <a:effectLst/>
                  </a:rPr>
                  <a:t>at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all</a:t>
                </a:r>
                <a:r>
                  <a:rPr lang="en-US" dirty="0">
                    <a:effectLst/>
                  </a:rPr>
                  <a:t> but is reflected </a:t>
                </a:r>
                <a:r>
                  <a:rPr lang="en-US" cap="small" dirty="0">
                    <a:effectLst/>
                  </a:rPr>
                  <a:t>totally</a:t>
                </a:r>
                <a:r>
                  <a:rPr lang="en-US" dirty="0">
                    <a:effectLst/>
                  </a:rPr>
                  <a:t> into the denser medium</a:t>
                </a:r>
                <a:endParaRPr lang="en-US" baseline="30000" dirty="0" smtClean="0">
                  <a:effectLst/>
                </a:endParaRPr>
              </a:p>
              <a:p>
                <a:r>
                  <a:rPr lang="en-IN" dirty="0" smtClean="0"/>
                  <a:t>This is called </a:t>
                </a:r>
                <a:r>
                  <a:rPr lang="en-US" cap="small" dirty="0" smtClean="0">
                    <a:effectLst/>
                  </a:rPr>
                  <a:t>total</a:t>
                </a:r>
                <a:r>
                  <a:rPr lang="en-US" dirty="0" smtClean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internal</a:t>
                </a:r>
                <a:r>
                  <a:rPr lang="en-US" dirty="0">
                    <a:effectLst/>
                  </a:rPr>
                  <a:t> reflection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52205" y="1280160"/>
                <a:ext cx="8995953" cy="5277394"/>
              </a:xfrm>
              <a:blipFill>
                <a:blip r:embed="rId2"/>
                <a:stretch>
                  <a:fillRect l="-678" r="-3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95794" y="1219200"/>
            <a:ext cx="2760617" cy="2072640"/>
            <a:chOff x="95794" y="1219200"/>
            <a:chExt cx="2760617" cy="2072640"/>
          </a:xfrm>
        </p:grpSpPr>
        <p:sp>
          <p:nvSpPr>
            <p:cNvPr id="5" name="Rectangle 4"/>
            <p:cNvSpPr/>
            <p:nvPr/>
          </p:nvSpPr>
          <p:spPr>
            <a:xfrm>
              <a:off x="95794" y="1219200"/>
              <a:ext cx="2760617" cy="207264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" name="image554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510" y="1293907"/>
              <a:ext cx="2691901" cy="16495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0788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330926"/>
            <a:ext cx="10353761" cy="888275"/>
          </a:xfrm>
        </p:spPr>
        <p:txBody>
          <a:bodyPr/>
          <a:lstStyle/>
          <a:p>
            <a:r>
              <a:rPr lang="en-US" cap="small">
                <a:effectLst/>
              </a:rPr>
              <a:t>Applications</a:t>
            </a:r>
            <a:r>
              <a:rPr lang="en-US">
                <a:effectLst/>
              </a:rPr>
              <a:t> of </a:t>
            </a:r>
            <a:r>
              <a:rPr lang="en-US" cap="small">
                <a:effectLst/>
              </a:rPr>
              <a:t>total</a:t>
            </a:r>
            <a:r>
              <a:rPr lang="en-US">
                <a:effectLst/>
              </a:rPr>
              <a:t> </a:t>
            </a:r>
            <a:r>
              <a:rPr lang="en-US" cap="small">
                <a:effectLst/>
              </a:rPr>
              <a:t>internal</a:t>
            </a:r>
            <a:r>
              <a:rPr lang="en-US">
                <a:effectLst/>
              </a:rPr>
              <a:t> reflection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0914" y="1219201"/>
            <a:ext cx="8987246" cy="5390605"/>
          </a:xfrm>
        </p:spPr>
        <p:txBody>
          <a:bodyPr/>
          <a:lstStyle/>
          <a:p>
            <a:r>
              <a:rPr lang="en-US" b="1" cap="small" dirty="0">
                <a:effectLst/>
              </a:rPr>
              <a:t>Optical</a:t>
            </a:r>
            <a:r>
              <a:rPr lang="en-US" b="1" dirty="0">
                <a:effectLst/>
              </a:rPr>
              <a:t> </a:t>
            </a:r>
            <a:r>
              <a:rPr lang="en-US" b="1" dirty="0" smtClean="0">
                <a:effectLst/>
              </a:rPr>
              <a:t>fiber : </a:t>
            </a:r>
            <a:r>
              <a:rPr lang="en-US" dirty="0">
                <a:effectLst/>
              </a:rPr>
              <a:t>An </a:t>
            </a:r>
            <a:r>
              <a:rPr lang="en-US" cap="small" dirty="0">
                <a:effectLst/>
              </a:rPr>
              <a:t>optical</a:t>
            </a:r>
            <a:r>
              <a:rPr lang="en-US" dirty="0">
                <a:effectLst/>
              </a:rPr>
              <a:t> </a:t>
            </a:r>
            <a:r>
              <a:rPr lang="en-US" dirty="0" smtClean="0">
                <a:effectLst/>
              </a:rPr>
              <a:t>fiber </a:t>
            </a:r>
            <a:r>
              <a:rPr lang="en-US" cap="small" dirty="0">
                <a:effectLst/>
              </a:rPr>
              <a:t>essentially</a:t>
            </a:r>
            <a:r>
              <a:rPr lang="en-US" dirty="0">
                <a:effectLst/>
              </a:rPr>
              <a:t> consists of </a:t>
            </a:r>
            <a:r>
              <a:rPr lang="en-US" cap="small" dirty="0">
                <a:effectLst/>
              </a:rPr>
              <a:t>an</a:t>
            </a:r>
            <a:r>
              <a:rPr lang="en-US" dirty="0">
                <a:effectLst/>
              </a:rPr>
              <a:t> extremely  </a:t>
            </a:r>
            <a:r>
              <a:rPr lang="en-US" dirty="0" smtClean="0">
                <a:effectLst/>
              </a:rPr>
              <a:t>thin </a:t>
            </a:r>
            <a:r>
              <a:rPr lang="en-US" cap="small" dirty="0">
                <a:effectLst/>
              </a:rPr>
              <a:t>transparent,</a:t>
            </a:r>
            <a:r>
              <a:rPr lang="en-US" dirty="0">
                <a:effectLst/>
              </a:rPr>
              <a:t>   flexible   core   surrounded by  </a:t>
            </a:r>
            <a:r>
              <a:rPr lang="en-US" cap="small" dirty="0">
                <a:effectLst/>
              </a:rPr>
              <a:t>optically</a:t>
            </a:r>
            <a:r>
              <a:rPr lang="en-US" dirty="0">
                <a:effectLst/>
              </a:rPr>
              <a:t>  </a:t>
            </a:r>
            <a:r>
              <a:rPr lang="en-US" cap="small" dirty="0">
                <a:effectLst/>
              </a:rPr>
              <a:t>rarer</a:t>
            </a:r>
            <a:r>
              <a:rPr lang="en-US" dirty="0">
                <a:effectLst/>
              </a:rPr>
              <a:t>  </a:t>
            </a:r>
            <a:r>
              <a:rPr lang="en-US" cap="small" dirty="0">
                <a:effectLst/>
              </a:rPr>
              <a:t>(smalle</a:t>
            </a:r>
            <a:r>
              <a:rPr lang="en-US" dirty="0">
                <a:effectLst/>
              </a:rPr>
              <a:t>r  </a:t>
            </a:r>
            <a:r>
              <a:rPr lang="en-US" cap="small" dirty="0">
                <a:effectLst/>
              </a:rPr>
              <a:t>refractive</a:t>
            </a:r>
            <a:r>
              <a:rPr lang="en-US" dirty="0">
                <a:effectLst/>
              </a:rPr>
              <a:t>  index), flexible  cover  </a:t>
            </a:r>
            <a:r>
              <a:rPr lang="en-US" cap="small" dirty="0">
                <a:effectLst/>
              </a:rPr>
              <a:t>called</a:t>
            </a:r>
            <a:r>
              <a:rPr lang="en-US" dirty="0">
                <a:effectLst/>
              </a:rPr>
              <a:t>  </a:t>
            </a:r>
            <a:r>
              <a:rPr lang="en-US" cap="small" dirty="0" smtClean="0">
                <a:effectLst/>
              </a:rPr>
              <a:t>cladding</a:t>
            </a:r>
          </a:p>
          <a:p>
            <a:r>
              <a:rPr lang="en-US" dirty="0">
                <a:effectLst/>
              </a:rPr>
              <a:t>This  system  is </a:t>
            </a:r>
            <a:r>
              <a:rPr lang="en-US" cap="small" dirty="0">
                <a:effectLst/>
              </a:rPr>
              <a:t>coated</a:t>
            </a:r>
            <a:r>
              <a:rPr lang="en-US" dirty="0">
                <a:effectLst/>
              </a:rPr>
              <a:t> by </a:t>
            </a:r>
            <a:r>
              <a:rPr lang="en-US" cap="small" dirty="0">
                <a:effectLst/>
              </a:rPr>
              <a:t>a</a:t>
            </a:r>
            <a:r>
              <a:rPr lang="en-US" dirty="0">
                <a:effectLst/>
              </a:rPr>
              <a:t> buffer </a:t>
            </a:r>
            <a:r>
              <a:rPr lang="en-US" cap="small" dirty="0">
                <a:effectLst/>
              </a:rPr>
              <a:t>and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a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jacket</a:t>
            </a:r>
            <a:r>
              <a:rPr lang="en-US" dirty="0">
                <a:effectLst/>
              </a:rPr>
              <a:t> for </a:t>
            </a:r>
            <a:r>
              <a:rPr lang="en-US" dirty="0" smtClean="0">
                <a:effectLst/>
              </a:rPr>
              <a:t>protection</a:t>
            </a:r>
          </a:p>
          <a:p>
            <a:r>
              <a:rPr lang="en-US" dirty="0">
                <a:effectLst/>
              </a:rPr>
              <a:t>Entire thickness of the </a:t>
            </a:r>
            <a:r>
              <a:rPr lang="en-US" dirty="0" smtClean="0">
                <a:effectLst/>
              </a:rPr>
              <a:t>fiber </a:t>
            </a:r>
            <a:r>
              <a:rPr lang="en-US" dirty="0">
                <a:effectLst/>
              </a:rPr>
              <a:t>is less </a:t>
            </a:r>
            <a:r>
              <a:rPr lang="en-US" cap="small" dirty="0">
                <a:effectLst/>
              </a:rPr>
              <a:t>than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half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a</a:t>
            </a:r>
            <a:r>
              <a:rPr lang="en-US" dirty="0">
                <a:effectLst/>
              </a:rPr>
              <a:t> </a:t>
            </a:r>
            <a:r>
              <a:rPr lang="en-US" dirty="0" smtClean="0">
                <a:effectLst/>
              </a:rPr>
              <a:t>mm</a:t>
            </a:r>
          </a:p>
          <a:p>
            <a:r>
              <a:rPr lang="en-US" dirty="0">
                <a:effectLst/>
              </a:rPr>
              <a:t>Number of such </a:t>
            </a:r>
            <a:r>
              <a:rPr lang="en-US" dirty="0" smtClean="0">
                <a:effectLst/>
              </a:rPr>
              <a:t>fibers </a:t>
            </a:r>
            <a:r>
              <a:rPr lang="en-US" cap="small" dirty="0">
                <a:effectLst/>
              </a:rPr>
              <a:t>may</a:t>
            </a:r>
            <a:r>
              <a:rPr lang="en-US" dirty="0">
                <a:effectLst/>
              </a:rPr>
              <a:t> be </a:t>
            </a:r>
            <a:r>
              <a:rPr lang="en-US" cap="small" dirty="0">
                <a:effectLst/>
              </a:rPr>
              <a:t>packed</a:t>
            </a:r>
            <a:r>
              <a:rPr lang="en-US" dirty="0">
                <a:effectLst/>
              </a:rPr>
              <a:t> together in </a:t>
            </a:r>
            <a:r>
              <a:rPr lang="en-US" cap="small" dirty="0">
                <a:effectLst/>
              </a:rPr>
              <a:t>an</a:t>
            </a:r>
            <a:r>
              <a:rPr lang="en-US" dirty="0">
                <a:effectLst/>
              </a:rPr>
              <a:t> outer </a:t>
            </a:r>
            <a:r>
              <a:rPr lang="en-US" dirty="0" smtClean="0">
                <a:effectLst/>
              </a:rPr>
              <a:t>cover </a:t>
            </a:r>
          </a:p>
          <a:p>
            <a:r>
              <a:rPr lang="en-US" dirty="0" smtClean="0">
                <a:effectLst/>
              </a:rPr>
              <a:t>An  </a:t>
            </a:r>
            <a:r>
              <a:rPr lang="en-US" cap="small" dirty="0">
                <a:effectLst/>
              </a:rPr>
              <a:t>optical</a:t>
            </a:r>
            <a:r>
              <a:rPr lang="en-US" dirty="0">
                <a:effectLst/>
              </a:rPr>
              <a:t>  </a:t>
            </a:r>
            <a:r>
              <a:rPr lang="en-US" cap="small" dirty="0">
                <a:effectLst/>
              </a:rPr>
              <a:t>signal</a:t>
            </a:r>
            <a:r>
              <a:rPr lang="en-US" dirty="0">
                <a:effectLst/>
              </a:rPr>
              <a:t>  </a:t>
            </a:r>
            <a:r>
              <a:rPr lang="en-US" cap="small" dirty="0">
                <a:effectLst/>
              </a:rPr>
              <a:t>(ray)</a:t>
            </a:r>
            <a:r>
              <a:rPr lang="en-US" dirty="0">
                <a:effectLst/>
              </a:rPr>
              <a:t>  entering  the  core suffers multiple </a:t>
            </a:r>
            <a:r>
              <a:rPr lang="en-US" cap="small" dirty="0">
                <a:effectLst/>
              </a:rPr>
              <a:t>total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internal</a:t>
            </a:r>
            <a:r>
              <a:rPr lang="en-US" dirty="0">
                <a:effectLst/>
              </a:rPr>
              <a:t> </a:t>
            </a:r>
            <a:r>
              <a:rPr lang="en-US" dirty="0" smtClean="0">
                <a:effectLst/>
              </a:rPr>
              <a:t>reflections as shown in fig.  </a:t>
            </a:r>
            <a:r>
              <a:rPr lang="en-US" cap="small" dirty="0" smtClean="0">
                <a:effectLst/>
              </a:rPr>
              <a:t>and</a:t>
            </a:r>
            <a:r>
              <a:rPr lang="en-US" dirty="0" smtClean="0">
                <a:effectLst/>
              </a:rPr>
              <a:t>  </a:t>
            </a:r>
            <a:r>
              <a:rPr lang="en-US" dirty="0">
                <a:effectLst/>
              </a:rPr>
              <a:t>emerges  </a:t>
            </a:r>
            <a:r>
              <a:rPr lang="en-US" cap="small" dirty="0">
                <a:effectLst/>
              </a:rPr>
              <a:t>after</a:t>
            </a:r>
            <a:r>
              <a:rPr lang="en-US" dirty="0">
                <a:effectLst/>
              </a:rPr>
              <a:t>  </a:t>
            </a:r>
            <a:r>
              <a:rPr lang="en-US" cap="small" dirty="0">
                <a:effectLst/>
              </a:rPr>
              <a:t>several</a:t>
            </a:r>
            <a:r>
              <a:rPr lang="en-US" dirty="0">
                <a:effectLst/>
              </a:rPr>
              <a:t>  kilometers with extremely low loss </a:t>
            </a:r>
            <a:r>
              <a:rPr lang="en-US" cap="small" dirty="0">
                <a:effectLst/>
              </a:rPr>
              <a:t>travelling</a:t>
            </a:r>
            <a:r>
              <a:rPr lang="en-US" dirty="0">
                <a:effectLst/>
              </a:rPr>
              <a:t> with highest possible  speed  in  </a:t>
            </a:r>
            <a:r>
              <a:rPr lang="en-US" cap="small" dirty="0">
                <a:effectLst/>
              </a:rPr>
              <a:t>that</a:t>
            </a:r>
            <a:r>
              <a:rPr lang="en-US" dirty="0">
                <a:effectLst/>
              </a:rPr>
              <a:t>  </a:t>
            </a:r>
            <a:r>
              <a:rPr lang="en-US" cap="small" dirty="0" smtClean="0">
                <a:effectLst/>
              </a:rPr>
              <a:t>material</a:t>
            </a:r>
          </a:p>
          <a:p>
            <a:endParaRPr lang="en-US" cap="small" dirty="0" smtClean="0">
              <a:effectLst/>
            </a:endParaRPr>
          </a:p>
          <a:p>
            <a:endParaRPr lang="en-US" dirty="0" smtClean="0">
              <a:effectLst/>
            </a:endParaRPr>
          </a:p>
          <a:p>
            <a:endParaRPr lang="en-IN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pSp>
        <p:nvGrpSpPr>
          <p:cNvPr id="9" name="Group 8"/>
          <p:cNvGrpSpPr/>
          <p:nvPr/>
        </p:nvGrpSpPr>
        <p:grpSpPr>
          <a:xfrm>
            <a:off x="0" y="1367246"/>
            <a:ext cx="2960914" cy="3065417"/>
            <a:chOff x="0" y="1367246"/>
            <a:chExt cx="2960914" cy="3065417"/>
          </a:xfrm>
        </p:grpSpPr>
        <p:sp>
          <p:nvSpPr>
            <p:cNvPr id="8" name="Rectangle 7"/>
            <p:cNvSpPr/>
            <p:nvPr/>
          </p:nvSpPr>
          <p:spPr>
            <a:xfrm>
              <a:off x="0" y="1367246"/>
              <a:ext cx="2873829" cy="306541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" name="image557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809" y="1434556"/>
              <a:ext cx="2516808" cy="1526358"/>
            </a:xfrm>
            <a:prstGeom prst="rect">
              <a:avLst/>
            </a:prstGeom>
          </p:spPr>
        </p:pic>
        <p:grpSp>
          <p:nvGrpSpPr>
            <p:cNvPr id="6" name="Group 1"/>
            <p:cNvGrpSpPr>
              <a:grpSpLocks/>
            </p:cNvGrpSpPr>
            <p:nvPr/>
          </p:nvGrpSpPr>
          <p:grpSpPr bwMode="auto">
            <a:xfrm>
              <a:off x="113212" y="3447142"/>
              <a:ext cx="2847702" cy="793931"/>
              <a:chOff x="0" y="0"/>
              <a:chExt cx="3376" cy="651"/>
            </a:xfrm>
          </p:grpSpPr>
          <p:sp>
            <p:nvSpPr>
              <p:cNvPr id="7" name="AutoShape 3"/>
              <p:cNvSpPr>
                <a:spLocks/>
              </p:cNvSpPr>
              <p:nvPr/>
            </p:nvSpPr>
            <p:spPr bwMode="auto">
              <a:xfrm>
                <a:off x="3006" y="72"/>
                <a:ext cx="370" cy="303"/>
              </a:xfrm>
              <a:custGeom>
                <a:avLst/>
                <a:gdLst>
                  <a:gd name="T0" fmla="+- 0 3006 3006"/>
                  <a:gd name="T1" fmla="*/ T0 w 370"/>
                  <a:gd name="T2" fmla="+- 0 73 73"/>
                  <a:gd name="T3" fmla="*/ 73 h 303"/>
                  <a:gd name="T4" fmla="+- 0 3376 3006"/>
                  <a:gd name="T5" fmla="*/ T4 w 370"/>
                  <a:gd name="T6" fmla="+- 0 73 73"/>
                  <a:gd name="T7" fmla="*/ 73 h 303"/>
                  <a:gd name="T8" fmla="+- 0 3006 3006"/>
                  <a:gd name="T9" fmla="*/ T8 w 370"/>
                  <a:gd name="T10" fmla="+- 0 298 73"/>
                  <a:gd name="T11" fmla="*/ 298 h 303"/>
                  <a:gd name="T12" fmla="+- 0 3376 3006"/>
                  <a:gd name="T13" fmla="*/ T12 w 370"/>
                  <a:gd name="T14" fmla="+- 0 298 73"/>
                  <a:gd name="T15" fmla="*/ 298 h 303"/>
                  <a:gd name="T16" fmla="+- 0 3006 3006"/>
                  <a:gd name="T17" fmla="*/ T16 w 370"/>
                  <a:gd name="T18" fmla="+- 0 375 73"/>
                  <a:gd name="T19" fmla="*/ 375 h 303"/>
                  <a:gd name="T20" fmla="+- 0 3376 3006"/>
                  <a:gd name="T21" fmla="*/ T20 w 370"/>
                  <a:gd name="T22" fmla="+- 0 375 73"/>
                  <a:gd name="T23" fmla="*/ 375 h 30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</a:cxnLst>
                <a:rect l="0" t="0" r="r" b="b"/>
                <a:pathLst>
                  <a:path w="370" h="303">
                    <a:moveTo>
                      <a:pt x="0" y="0"/>
                    </a:moveTo>
                    <a:lnTo>
                      <a:pt x="370" y="0"/>
                    </a:lnTo>
                    <a:moveTo>
                      <a:pt x="0" y="225"/>
                    </a:moveTo>
                    <a:lnTo>
                      <a:pt x="370" y="225"/>
                    </a:lnTo>
                    <a:moveTo>
                      <a:pt x="0" y="302"/>
                    </a:moveTo>
                    <a:lnTo>
                      <a:pt x="370" y="302"/>
                    </a:lnTo>
                  </a:path>
                </a:pathLst>
              </a:custGeom>
              <a:noFill/>
              <a:ln w="7874">
                <a:solidFill>
                  <a:srgbClr val="231F2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978" cy="6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690074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252549"/>
            <a:ext cx="10353761" cy="879565"/>
          </a:xfrm>
        </p:spPr>
        <p:txBody>
          <a:bodyPr/>
          <a:lstStyle/>
          <a:p>
            <a:r>
              <a:rPr lang="en-IN" dirty="0" smtClean="0"/>
              <a:t>Advantage of fibre optics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462" y="1036320"/>
            <a:ext cx="11930743" cy="5608320"/>
          </a:xfrm>
        </p:spPr>
        <p:txBody>
          <a:bodyPr/>
          <a:lstStyle/>
          <a:p>
            <a:pPr lvl="0"/>
            <a:r>
              <a:rPr lang="en-US" cap="small" dirty="0">
                <a:effectLst/>
              </a:rPr>
              <a:t>Broad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bandwidth</a:t>
            </a:r>
            <a:r>
              <a:rPr lang="en-US" dirty="0">
                <a:effectLst/>
              </a:rPr>
              <a:t> (frequency </a:t>
            </a:r>
            <a:r>
              <a:rPr lang="en-US" cap="small" dirty="0">
                <a:effectLst/>
              </a:rPr>
              <a:t>range):</a:t>
            </a:r>
            <a:r>
              <a:rPr lang="en-US" dirty="0">
                <a:effectLst/>
              </a:rPr>
              <a:t> For TV </a:t>
            </a:r>
            <a:r>
              <a:rPr lang="en-US" cap="small" dirty="0">
                <a:effectLst/>
              </a:rPr>
              <a:t>signals,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a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single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optical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fibre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can carry</a:t>
            </a:r>
            <a:r>
              <a:rPr lang="en-US" dirty="0">
                <a:effectLst/>
              </a:rPr>
              <a:t> over 90000 </a:t>
            </a:r>
            <a:r>
              <a:rPr lang="en-US" cap="small" dirty="0">
                <a:effectLst/>
              </a:rPr>
              <a:t>channels</a:t>
            </a:r>
            <a:r>
              <a:rPr lang="en-US" dirty="0">
                <a:effectLst/>
              </a:rPr>
              <a:t> (independent</a:t>
            </a:r>
            <a:r>
              <a:rPr lang="en-US" cap="small" dirty="0">
                <a:effectLst/>
              </a:rPr>
              <a:t> signals).</a:t>
            </a:r>
            <a:endParaRPr lang="en-IN" dirty="0">
              <a:effectLst/>
            </a:endParaRPr>
          </a:p>
          <a:p>
            <a:pPr lvl="0"/>
            <a:r>
              <a:rPr lang="en-US" dirty="0">
                <a:effectLst/>
              </a:rPr>
              <a:t>Immune to EM interference: Being</a:t>
            </a:r>
            <a:r>
              <a:rPr lang="en-US" cap="small" dirty="0">
                <a:effectLst/>
              </a:rPr>
              <a:t> electrically</a:t>
            </a:r>
            <a:r>
              <a:rPr lang="en-US" dirty="0">
                <a:effectLst/>
              </a:rPr>
              <a:t> non-conductive, it is not </a:t>
            </a:r>
            <a:r>
              <a:rPr lang="en-US" cap="small" dirty="0">
                <a:effectLst/>
              </a:rPr>
              <a:t>able</a:t>
            </a:r>
            <a:r>
              <a:rPr lang="en-US" dirty="0">
                <a:effectLst/>
              </a:rPr>
              <a:t> to pick up </a:t>
            </a:r>
            <a:r>
              <a:rPr lang="en-US" cap="small" dirty="0">
                <a:effectLst/>
              </a:rPr>
              <a:t>nearby</a:t>
            </a:r>
            <a:r>
              <a:rPr lang="en-US" dirty="0">
                <a:effectLst/>
              </a:rPr>
              <a:t> EM </a:t>
            </a:r>
            <a:r>
              <a:rPr lang="en-US" cap="small" dirty="0">
                <a:effectLst/>
              </a:rPr>
              <a:t>signals.</a:t>
            </a:r>
            <a:endParaRPr lang="en-IN" dirty="0">
              <a:effectLst/>
            </a:endParaRPr>
          </a:p>
          <a:p>
            <a:r>
              <a:rPr lang="en-US" dirty="0">
                <a:effectLst/>
              </a:rPr>
              <a:t>Low</a:t>
            </a:r>
            <a:r>
              <a:rPr lang="en-US" cap="small" dirty="0">
                <a:effectLst/>
              </a:rPr>
              <a:t> attenuation</a:t>
            </a:r>
            <a:r>
              <a:rPr lang="en-US" dirty="0">
                <a:effectLst/>
              </a:rPr>
              <a:t> loss: The loss is lower</a:t>
            </a:r>
            <a:r>
              <a:rPr lang="en-US" cap="small" dirty="0">
                <a:effectLst/>
              </a:rPr>
              <a:t> than</a:t>
            </a:r>
            <a:r>
              <a:rPr lang="en-US" dirty="0">
                <a:effectLst/>
              </a:rPr>
              <a:t> 0.2 dB/km so </a:t>
            </a:r>
            <a:r>
              <a:rPr lang="en-US" cap="small" dirty="0">
                <a:effectLst/>
              </a:rPr>
              <a:t>that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a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single</a:t>
            </a:r>
            <a:r>
              <a:rPr lang="en-US" dirty="0">
                <a:effectLst/>
              </a:rPr>
              <a:t> long </a:t>
            </a:r>
            <a:r>
              <a:rPr lang="en-US" cap="small" dirty="0">
                <a:effectLst/>
              </a:rPr>
              <a:t>cable can</a:t>
            </a:r>
            <a:r>
              <a:rPr lang="en-US" dirty="0">
                <a:effectLst/>
              </a:rPr>
              <a:t> be used for </a:t>
            </a:r>
            <a:r>
              <a:rPr lang="en-US" cap="small" dirty="0">
                <a:effectLst/>
              </a:rPr>
              <a:t>several</a:t>
            </a:r>
            <a:r>
              <a:rPr lang="en-US" dirty="0">
                <a:effectLst/>
              </a:rPr>
              <a:t> </a:t>
            </a:r>
            <a:r>
              <a:rPr lang="en-US" dirty="0" smtClean="0">
                <a:effectLst/>
              </a:rPr>
              <a:t>kilometers</a:t>
            </a:r>
          </a:p>
          <a:p>
            <a:pPr lvl="0"/>
            <a:r>
              <a:rPr lang="en-US" cap="small" dirty="0">
                <a:effectLst/>
              </a:rPr>
              <a:t>Electrica</a:t>
            </a:r>
            <a:r>
              <a:rPr lang="en-US" dirty="0">
                <a:effectLst/>
              </a:rPr>
              <a:t>l </a:t>
            </a:r>
            <a:r>
              <a:rPr lang="en-US" cap="small" dirty="0">
                <a:effectLst/>
              </a:rPr>
              <a:t>insulator:</a:t>
            </a:r>
            <a:r>
              <a:rPr lang="en-US" dirty="0">
                <a:effectLst/>
              </a:rPr>
              <a:t> No issue with </a:t>
            </a:r>
            <a:r>
              <a:rPr lang="en-US" dirty="0" smtClean="0">
                <a:effectLst/>
              </a:rPr>
              <a:t>ground</a:t>
            </a:r>
            <a:r>
              <a:rPr lang="en-IN" dirty="0">
                <a:effectLst/>
              </a:rPr>
              <a:t> </a:t>
            </a:r>
            <a:r>
              <a:rPr lang="en-US" dirty="0" smtClean="0">
                <a:effectLst/>
              </a:rPr>
              <a:t>loops </a:t>
            </a:r>
            <a:r>
              <a:rPr lang="en-US" dirty="0">
                <a:effectLst/>
              </a:rPr>
              <a:t>of </a:t>
            </a:r>
            <a:r>
              <a:rPr lang="en-US" cap="small" dirty="0">
                <a:effectLst/>
              </a:rPr>
              <a:t>metal</a:t>
            </a:r>
            <a:r>
              <a:rPr lang="en-US" dirty="0">
                <a:effectLst/>
              </a:rPr>
              <a:t> wires or lightning.</a:t>
            </a:r>
            <a:endParaRPr lang="en-IN" dirty="0">
              <a:effectLst/>
            </a:endParaRPr>
          </a:p>
          <a:p>
            <a:r>
              <a:rPr lang="en-US" dirty="0">
                <a:effectLst/>
              </a:rPr>
              <a:t>Theft prevention: It is does not use copper or other expensive</a:t>
            </a:r>
            <a:r>
              <a:rPr lang="en-US" cap="small" dirty="0">
                <a:effectLst/>
              </a:rPr>
              <a:t> </a:t>
            </a:r>
            <a:r>
              <a:rPr lang="en-US" cap="small" dirty="0" smtClean="0">
                <a:effectLst/>
              </a:rPr>
              <a:t>material</a:t>
            </a:r>
          </a:p>
          <a:p>
            <a:r>
              <a:rPr lang="en-US" dirty="0">
                <a:effectLst/>
              </a:rPr>
              <a:t>Security of </a:t>
            </a:r>
            <a:r>
              <a:rPr lang="en-US" cap="small" dirty="0">
                <a:effectLst/>
              </a:rPr>
              <a:t>information: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Internal damage</a:t>
            </a:r>
            <a:r>
              <a:rPr lang="en-US" dirty="0">
                <a:effectLst/>
              </a:rPr>
              <a:t> is most </a:t>
            </a:r>
            <a:r>
              <a:rPr lang="en-US" dirty="0" smtClean="0">
                <a:effectLst/>
              </a:rPr>
              <a:t>unlikely</a:t>
            </a:r>
          </a:p>
        </p:txBody>
      </p:sp>
    </p:spTree>
    <p:extLst>
      <p:ext uri="{BB962C8B-B14F-4D97-AF65-F5344CB8AC3E}">
        <p14:creationId xmlns:p14="http://schemas.microsoft.com/office/powerpoint/2010/main" val="212259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287383"/>
            <a:ext cx="10353761" cy="775064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Prism </a:t>
            </a:r>
            <a:r>
              <a:rPr lang="en-US" cap="small" dirty="0">
                <a:effectLst/>
              </a:rPr>
              <a:t>binoculars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09553" y="992777"/>
                <a:ext cx="8429897" cy="5634446"/>
              </a:xfrm>
            </p:spPr>
            <p:txBody>
              <a:bodyPr/>
              <a:lstStyle/>
              <a:p>
                <a:r>
                  <a:rPr lang="en-US" cap="small" dirty="0" smtClean="0">
                    <a:effectLst/>
                  </a:rPr>
                  <a:t>Binoculars</a:t>
                </a:r>
                <a:r>
                  <a:rPr lang="en-US" dirty="0">
                    <a:effectLst/>
                  </a:rPr>
                  <a:t> using only two cylinders </a:t>
                </a:r>
                <a:r>
                  <a:rPr lang="en-US" cap="small" dirty="0">
                    <a:effectLst/>
                  </a:rPr>
                  <a:t>have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a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limitation</a:t>
                </a:r>
                <a:r>
                  <a:rPr lang="en-US" dirty="0">
                    <a:effectLst/>
                  </a:rPr>
                  <a:t> of field of view </a:t>
                </a:r>
                <a:r>
                  <a:rPr lang="en-US" cap="small" dirty="0">
                    <a:effectLst/>
                  </a:rPr>
                  <a:t>as</a:t>
                </a:r>
                <a:r>
                  <a:rPr lang="en-US" dirty="0">
                    <a:effectLst/>
                  </a:rPr>
                  <a:t> the </a:t>
                </a:r>
                <a:r>
                  <a:rPr lang="en-US" cap="small" dirty="0">
                    <a:effectLst/>
                  </a:rPr>
                  <a:t>distance</a:t>
                </a:r>
                <a:r>
                  <a:rPr lang="en-US" dirty="0">
                    <a:effectLst/>
                  </a:rPr>
                  <a:t> between the two cylinders </a:t>
                </a:r>
                <a:r>
                  <a:rPr lang="en-US" cap="small" dirty="0">
                    <a:effectLst/>
                  </a:rPr>
                  <a:t>can’</a:t>
                </a:r>
                <a:r>
                  <a:rPr lang="en-US" dirty="0">
                    <a:effectLst/>
                  </a:rPr>
                  <a:t>t be </a:t>
                </a:r>
                <a:r>
                  <a:rPr lang="en-US" cap="small" dirty="0">
                    <a:effectLst/>
                  </a:rPr>
                  <a:t>greater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than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that</a:t>
                </a:r>
                <a:r>
                  <a:rPr lang="en-US" dirty="0">
                    <a:effectLst/>
                  </a:rPr>
                  <a:t> between the two </a:t>
                </a:r>
                <a:r>
                  <a:rPr lang="en-US" dirty="0" smtClean="0">
                    <a:effectLst/>
                  </a:rPr>
                  <a:t>eyes</a:t>
                </a:r>
              </a:p>
              <a:p>
                <a:r>
                  <a:rPr lang="en-US" dirty="0">
                    <a:effectLst/>
                  </a:rPr>
                  <a:t>This </a:t>
                </a:r>
                <a:r>
                  <a:rPr lang="en-US" cap="small" dirty="0">
                    <a:effectLst/>
                  </a:rPr>
                  <a:t>limitation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can</a:t>
                </a:r>
                <a:r>
                  <a:rPr lang="en-US" dirty="0">
                    <a:effectLst/>
                  </a:rPr>
                  <a:t> be </a:t>
                </a:r>
                <a:r>
                  <a:rPr lang="en-US" dirty="0" smtClean="0">
                    <a:effectLst/>
                  </a:rPr>
                  <a:t>overcome </a:t>
                </a:r>
                <a:r>
                  <a:rPr lang="en-US" dirty="0">
                    <a:effectLst/>
                  </a:rPr>
                  <a:t>by   using   two   right   </a:t>
                </a:r>
                <a:r>
                  <a:rPr lang="en-US" cap="small" dirty="0">
                    <a:effectLst/>
                  </a:rPr>
                  <a:t>angled</a:t>
                </a:r>
                <a:r>
                  <a:rPr lang="en-US" dirty="0">
                    <a:effectLst/>
                  </a:rPr>
                  <a:t>   </a:t>
                </a:r>
                <a:r>
                  <a:rPr lang="en-US" cap="small" dirty="0">
                    <a:effectLst/>
                  </a:rPr>
                  <a:t>glass</a:t>
                </a:r>
                <a:r>
                  <a:rPr lang="en-US" dirty="0">
                    <a:effectLst/>
                  </a:rPr>
                  <a:t>   </a:t>
                </a:r>
                <a:r>
                  <a:rPr lang="en-US" dirty="0" smtClean="0">
                    <a:effectLst/>
                  </a:rPr>
                  <a:t>prisms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IN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IN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42</m:t>
                        </m:r>
                      </m:e>
                      <m:sup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IN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b="0" dirty="0" smtClean="0">
                    <a:effectLst/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effectLst/>
                  </a:rPr>
                  <a:t>used for </a:t>
                </a:r>
                <a:r>
                  <a:rPr lang="en-US" cap="small" dirty="0">
                    <a:effectLst/>
                  </a:rPr>
                  <a:t>total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internal</a:t>
                </a:r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reflection</a:t>
                </a:r>
              </a:p>
              <a:p>
                <a:r>
                  <a:rPr lang="en-US" dirty="0">
                    <a:effectLst/>
                  </a:rPr>
                  <a:t>T</a:t>
                </a:r>
                <a:r>
                  <a:rPr lang="en-US" cap="small" dirty="0">
                    <a:effectLst/>
                  </a:rPr>
                  <a:t>otal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internal</a:t>
                </a:r>
                <a:r>
                  <a:rPr lang="en-US" dirty="0">
                    <a:effectLst/>
                  </a:rPr>
                  <a:t> reflections</a:t>
                </a:r>
                <a:endParaRPr lang="en-IN" dirty="0">
                  <a:effectLst/>
                </a:endParaRPr>
              </a:p>
              <a:p>
                <a:r>
                  <a:rPr lang="en-US" dirty="0">
                    <a:effectLst/>
                  </a:rPr>
                  <a:t>occur inside isosceles, right </a:t>
                </a:r>
                <a:r>
                  <a:rPr lang="en-US" cap="small" dirty="0">
                    <a:effectLst/>
                  </a:rPr>
                  <a:t>angled</a:t>
                </a:r>
                <a:r>
                  <a:rPr lang="en-US" dirty="0">
                    <a:effectLst/>
                  </a:rPr>
                  <a:t> prisms</a:t>
                </a:r>
                <a:endParaRPr lang="en-IN" b="0" dirty="0" smtClean="0">
                  <a:effectLst/>
                  <a:ea typeface="Cambria Math" panose="02040503050406030204" pitchFamily="18" charset="0"/>
                </a:endParaRPr>
              </a:p>
              <a:p>
                <a:endParaRPr lang="en-US" dirty="0" smtClean="0">
                  <a:effectLst/>
                </a:endParaRP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09553" y="992777"/>
                <a:ext cx="8429897" cy="5634446"/>
              </a:xfrm>
              <a:blipFill>
                <a:blip r:embed="rId2"/>
                <a:stretch>
                  <a:fillRect l="-651" t="-108" r="-12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69669" y="1236617"/>
            <a:ext cx="3439884" cy="3709852"/>
            <a:chOff x="69669" y="1236617"/>
            <a:chExt cx="2673531" cy="3126377"/>
          </a:xfrm>
        </p:grpSpPr>
        <p:sp>
          <p:nvSpPr>
            <p:cNvPr id="5" name="Rectangle 4"/>
            <p:cNvSpPr/>
            <p:nvPr/>
          </p:nvSpPr>
          <p:spPr>
            <a:xfrm>
              <a:off x="69669" y="1236617"/>
              <a:ext cx="2673531" cy="312637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" name="image559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451" y="1350281"/>
              <a:ext cx="2574789" cy="27862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366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1"/>
            <a:ext cx="10353761" cy="792480"/>
          </a:xfrm>
        </p:spPr>
        <p:txBody>
          <a:bodyPr/>
          <a:lstStyle/>
          <a:p>
            <a:r>
              <a:rPr lang="en-US" dirty="0">
                <a:effectLst/>
              </a:rPr>
              <a:t>Periscope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9713" y="1645920"/>
            <a:ext cx="7080070" cy="4850674"/>
          </a:xfrm>
        </p:spPr>
        <p:txBody>
          <a:bodyPr/>
          <a:lstStyle/>
          <a:p>
            <a:r>
              <a:rPr lang="en-US" dirty="0">
                <a:effectLst/>
              </a:rPr>
              <a:t>It is used to see the objects on the </a:t>
            </a:r>
            <a:r>
              <a:rPr lang="en-US" cap="small" dirty="0">
                <a:effectLst/>
              </a:rPr>
              <a:t>surface</a:t>
            </a:r>
            <a:r>
              <a:rPr lang="en-US" dirty="0">
                <a:effectLst/>
              </a:rPr>
              <a:t> of </a:t>
            </a:r>
            <a:r>
              <a:rPr lang="en-US" cap="small" dirty="0">
                <a:effectLst/>
              </a:rPr>
              <a:t>a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water</a:t>
            </a:r>
            <a:r>
              <a:rPr lang="en-US" dirty="0">
                <a:effectLst/>
              </a:rPr>
              <a:t> body from inside </a:t>
            </a:r>
            <a:r>
              <a:rPr lang="en-US" cap="small" dirty="0" smtClean="0">
                <a:effectLst/>
              </a:rPr>
              <a:t>water</a:t>
            </a:r>
          </a:p>
          <a:p>
            <a:r>
              <a:rPr lang="en-US" dirty="0">
                <a:effectLst/>
              </a:rPr>
              <a:t>The </a:t>
            </a:r>
            <a:r>
              <a:rPr lang="en-US" cap="small" dirty="0">
                <a:effectLst/>
              </a:rPr>
              <a:t>rays</a:t>
            </a:r>
            <a:r>
              <a:rPr lang="en-US" dirty="0">
                <a:effectLst/>
              </a:rPr>
              <a:t> of light should be reflected twice through right </a:t>
            </a:r>
            <a:r>
              <a:rPr lang="en-US" cap="small" dirty="0">
                <a:effectLst/>
              </a:rPr>
              <a:t>angle.</a:t>
            </a:r>
            <a:r>
              <a:rPr lang="en-US" dirty="0">
                <a:effectLst/>
              </a:rPr>
              <a:t> Reflections </a:t>
            </a:r>
            <a:r>
              <a:rPr lang="en-US" cap="small" dirty="0">
                <a:effectLst/>
              </a:rPr>
              <a:t>are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similar</a:t>
            </a:r>
            <a:r>
              <a:rPr lang="en-US" dirty="0">
                <a:effectLst/>
              </a:rPr>
              <a:t> to those in the </a:t>
            </a:r>
            <a:r>
              <a:rPr lang="en-US" cap="small" dirty="0" smtClean="0">
                <a:effectLst/>
              </a:rPr>
              <a:t>binoculars </a:t>
            </a:r>
            <a:r>
              <a:rPr lang="en-US" cap="small" dirty="0">
                <a:effectLst/>
              </a:rPr>
              <a:t>and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total internal</a:t>
            </a:r>
            <a:r>
              <a:rPr lang="en-US" dirty="0">
                <a:effectLst/>
              </a:rPr>
              <a:t> reflections occur inside isosceles, </a:t>
            </a:r>
            <a:r>
              <a:rPr lang="en-US" dirty="0" smtClean="0">
                <a:effectLst/>
              </a:rPr>
              <a:t>right </a:t>
            </a:r>
            <a:r>
              <a:rPr lang="en-US" cap="small" dirty="0">
                <a:effectLst/>
              </a:rPr>
              <a:t>angled</a:t>
            </a:r>
            <a:r>
              <a:rPr lang="en-US" dirty="0">
                <a:effectLst/>
              </a:rPr>
              <a:t> prisms</a:t>
            </a:r>
            <a:r>
              <a:rPr lang="en-US" dirty="0" smtClean="0">
                <a:effectLst/>
              </a:rPr>
              <a:t> </a:t>
            </a:r>
          </a:p>
          <a:p>
            <a:endParaRPr lang="en-IN" dirty="0"/>
          </a:p>
        </p:txBody>
      </p:sp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pSp>
        <p:nvGrpSpPr>
          <p:cNvPr id="19" name="Group 18"/>
          <p:cNvGrpSpPr/>
          <p:nvPr/>
        </p:nvGrpSpPr>
        <p:grpSpPr>
          <a:xfrm>
            <a:off x="209006" y="2812868"/>
            <a:ext cx="4214948" cy="2455817"/>
            <a:chOff x="209006" y="2812869"/>
            <a:chExt cx="2603863" cy="1166948"/>
          </a:xfrm>
        </p:grpSpPr>
        <p:sp>
          <p:nvSpPr>
            <p:cNvPr id="18" name="Rectangle 17"/>
            <p:cNvSpPr/>
            <p:nvPr/>
          </p:nvSpPr>
          <p:spPr>
            <a:xfrm>
              <a:off x="209006" y="2812869"/>
              <a:ext cx="2603863" cy="116694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5" name="Group 1"/>
            <p:cNvGrpSpPr>
              <a:grpSpLocks/>
            </p:cNvGrpSpPr>
            <p:nvPr/>
          </p:nvGrpSpPr>
          <p:grpSpPr bwMode="auto">
            <a:xfrm>
              <a:off x="365760" y="3004457"/>
              <a:ext cx="2238375" cy="795338"/>
              <a:chOff x="0" y="0"/>
              <a:chExt cx="3524" cy="1252"/>
            </a:xfrm>
          </p:grpSpPr>
          <p:sp>
            <p:nvSpPr>
              <p:cNvPr id="6" name="AutoShape 14"/>
              <p:cNvSpPr>
                <a:spLocks/>
              </p:cNvSpPr>
              <p:nvPr/>
            </p:nvSpPr>
            <p:spPr bwMode="auto">
              <a:xfrm>
                <a:off x="0" y="427"/>
                <a:ext cx="3445" cy="698"/>
              </a:xfrm>
              <a:custGeom>
                <a:avLst/>
                <a:gdLst>
                  <a:gd name="T0" fmla="*/ 0 w 3445"/>
                  <a:gd name="T1" fmla="+- 0 427 427"/>
                  <a:gd name="T2" fmla="*/ 427 h 698"/>
                  <a:gd name="T3" fmla="*/ 3444 w 3445"/>
                  <a:gd name="T4" fmla="+- 0 427 427"/>
                  <a:gd name="T5" fmla="*/ 427 h 698"/>
                  <a:gd name="T6" fmla="*/ 0 w 3445"/>
                  <a:gd name="T7" fmla="+- 0 544 427"/>
                  <a:gd name="T8" fmla="*/ 544 h 698"/>
                  <a:gd name="T9" fmla="*/ 3444 w 3445"/>
                  <a:gd name="T10" fmla="+- 0 544 427"/>
                  <a:gd name="T11" fmla="*/ 544 h 698"/>
                  <a:gd name="T12" fmla="*/ 0 w 3445"/>
                  <a:gd name="T13" fmla="+- 0 661 427"/>
                  <a:gd name="T14" fmla="*/ 661 h 698"/>
                  <a:gd name="T15" fmla="*/ 3444 w 3445"/>
                  <a:gd name="T16" fmla="+- 0 661 427"/>
                  <a:gd name="T17" fmla="*/ 661 h 698"/>
                  <a:gd name="T18" fmla="*/ 0 w 3445"/>
                  <a:gd name="T19" fmla="+- 0 778 427"/>
                  <a:gd name="T20" fmla="*/ 778 h 698"/>
                  <a:gd name="T21" fmla="*/ 3444 w 3445"/>
                  <a:gd name="T22" fmla="+- 0 778 427"/>
                  <a:gd name="T23" fmla="*/ 778 h 698"/>
                  <a:gd name="T24" fmla="*/ 0 w 3445"/>
                  <a:gd name="T25" fmla="+- 0 891 427"/>
                  <a:gd name="T26" fmla="*/ 891 h 698"/>
                  <a:gd name="T27" fmla="*/ 3444 w 3445"/>
                  <a:gd name="T28" fmla="+- 0 891 427"/>
                  <a:gd name="T29" fmla="*/ 891 h 698"/>
                  <a:gd name="T30" fmla="*/ 0 w 3445"/>
                  <a:gd name="T31" fmla="+- 0 1008 427"/>
                  <a:gd name="T32" fmla="*/ 1008 h 698"/>
                  <a:gd name="T33" fmla="*/ 3444 w 3445"/>
                  <a:gd name="T34" fmla="+- 0 1008 427"/>
                  <a:gd name="T35" fmla="*/ 1008 h 698"/>
                  <a:gd name="T36" fmla="*/ 0 w 3445"/>
                  <a:gd name="T37" fmla="+- 0 1125 427"/>
                  <a:gd name="T38" fmla="*/ 1125 h 698"/>
                  <a:gd name="T39" fmla="*/ 3444 w 3445"/>
                  <a:gd name="T40" fmla="+- 0 1125 427"/>
                  <a:gd name="T41" fmla="*/ 1125 h 698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  <a:cxn ang="0">
                    <a:pos x="T12" y="T14"/>
                  </a:cxn>
                  <a:cxn ang="0">
                    <a:pos x="T15" y="T17"/>
                  </a:cxn>
                  <a:cxn ang="0">
                    <a:pos x="T18" y="T20"/>
                  </a:cxn>
                  <a:cxn ang="0">
                    <a:pos x="T21" y="T23"/>
                  </a:cxn>
                  <a:cxn ang="0">
                    <a:pos x="T24" y="T26"/>
                  </a:cxn>
                  <a:cxn ang="0">
                    <a:pos x="T27" y="T29"/>
                  </a:cxn>
                  <a:cxn ang="0">
                    <a:pos x="T30" y="T32"/>
                  </a:cxn>
                  <a:cxn ang="0">
                    <a:pos x="T33" y="T35"/>
                  </a:cxn>
                  <a:cxn ang="0">
                    <a:pos x="T36" y="T38"/>
                  </a:cxn>
                  <a:cxn ang="0">
                    <a:pos x="T39" y="T41"/>
                  </a:cxn>
                </a:cxnLst>
                <a:rect l="0" t="0" r="r" b="b"/>
                <a:pathLst>
                  <a:path w="3445" h="698">
                    <a:moveTo>
                      <a:pt x="0" y="0"/>
                    </a:moveTo>
                    <a:lnTo>
                      <a:pt x="3444" y="0"/>
                    </a:lnTo>
                    <a:moveTo>
                      <a:pt x="0" y="117"/>
                    </a:moveTo>
                    <a:lnTo>
                      <a:pt x="3444" y="117"/>
                    </a:lnTo>
                    <a:moveTo>
                      <a:pt x="0" y="234"/>
                    </a:moveTo>
                    <a:lnTo>
                      <a:pt x="3444" y="234"/>
                    </a:lnTo>
                    <a:moveTo>
                      <a:pt x="0" y="351"/>
                    </a:moveTo>
                    <a:lnTo>
                      <a:pt x="3444" y="351"/>
                    </a:lnTo>
                    <a:moveTo>
                      <a:pt x="0" y="464"/>
                    </a:moveTo>
                    <a:lnTo>
                      <a:pt x="3444" y="464"/>
                    </a:lnTo>
                    <a:moveTo>
                      <a:pt x="0" y="581"/>
                    </a:moveTo>
                    <a:lnTo>
                      <a:pt x="3444" y="581"/>
                    </a:lnTo>
                    <a:moveTo>
                      <a:pt x="0" y="698"/>
                    </a:moveTo>
                    <a:lnTo>
                      <a:pt x="3444" y="698"/>
                    </a:lnTo>
                  </a:path>
                </a:pathLst>
              </a:custGeom>
              <a:noFill/>
              <a:ln w="11798">
                <a:solidFill>
                  <a:srgbClr val="231F20"/>
                </a:solidFill>
                <a:prstDash val="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" name="Freeform 13"/>
              <p:cNvSpPr>
                <a:spLocks/>
              </p:cNvSpPr>
              <p:nvPr/>
            </p:nvSpPr>
            <p:spPr bwMode="auto">
              <a:xfrm>
                <a:off x="559" y="117"/>
                <a:ext cx="1262" cy="1040"/>
              </a:xfrm>
              <a:custGeom>
                <a:avLst/>
                <a:gdLst>
                  <a:gd name="T0" fmla="+- 0 1821 560"/>
                  <a:gd name="T1" fmla="*/ T0 w 1262"/>
                  <a:gd name="T2" fmla="+- 0 117 117"/>
                  <a:gd name="T3" fmla="*/ 117 h 1040"/>
                  <a:gd name="T4" fmla="+- 0 1108 560"/>
                  <a:gd name="T5" fmla="*/ T4 w 1262"/>
                  <a:gd name="T6" fmla="+- 0 117 117"/>
                  <a:gd name="T7" fmla="*/ 117 h 1040"/>
                  <a:gd name="T8" fmla="+- 0 1108 560"/>
                  <a:gd name="T9" fmla="*/ T8 w 1262"/>
                  <a:gd name="T10" fmla="+- 0 959 117"/>
                  <a:gd name="T11" fmla="*/ 959 h 1040"/>
                  <a:gd name="T12" fmla="+- 0 560 560"/>
                  <a:gd name="T13" fmla="*/ T12 w 1262"/>
                  <a:gd name="T14" fmla="+- 0 959 117"/>
                  <a:gd name="T15" fmla="*/ 959 h 1040"/>
                  <a:gd name="T16" fmla="+- 0 560 560"/>
                  <a:gd name="T17" fmla="*/ T16 w 1262"/>
                  <a:gd name="T18" fmla="+- 0 1156 117"/>
                  <a:gd name="T19" fmla="*/ 1156 h 1040"/>
                  <a:gd name="T20" fmla="+- 0 1305 560"/>
                  <a:gd name="T21" fmla="*/ T20 w 1262"/>
                  <a:gd name="T22" fmla="+- 0 1156 117"/>
                  <a:gd name="T23" fmla="*/ 1156 h 1040"/>
                  <a:gd name="T24" fmla="+- 0 1305 560"/>
                  <a:gd name="T25" fmla="*/ T24 w 1262"/>
                  <a:gd name="T26" fmla="+- 0 292 117"/>
                  <a:gd name="T27" fmla="*/ 292 h 1040"/>
                  <a:gd name="T28" fmla="+- 0 1821 560"/>
                  <a:gd name="T29" fmla="*/ T28 w 1262"/>
                  <a:gd name="T30" fmla="+- 0 297 117"/>
                  <a:gd name="T31" fmla="*/ 297 h 1040"/>
                  <a:gd name="T32" fmla="+- 0 1821 560"/>
                  <a:gd name="T33" fmla="*/ T32 w 1262"/>
                  <a:gd name="T34" fmla="+- 0 117 117"/>
                  <a:gd name="T35" fmla="*/ 117 h 1040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</a:cxnLst>
                <a:rect l="0" t="0" r="r" b="b"/>
                <a:pathLst>
                  <a:path w="1262" h="1040">
                    <a:moveTo>
                      <a:pt x="1261" y="0"/>
                    </a:moveTo>
                    <a:lnTo>
                      <a:pt x="548" y="0"/>
                    </a:lnTo>
                    <a:lnTo>
                      <a:pt x="548" y="842"/>
                    </a:lnTo>
                    <a:lnTo>
                      <a:pt x="0" y="842"/>
                    </a:lnTo>
                    <a:lnTo>
                      <a:pt x="0" y="1039"/>
                    </a:lnTo>
                    <a:lnTo>
                      <a:pt x="745" y="1039"/>
                    </a:lnTo>
                    <a:lnTo>
                      <a:pt x="745" y="175"/>
                    </a:lnTo>
                    <a:lnTo>
                      <a:pt x="1261" y="180"/>
                    </a:lnTo>
                    <a:lnTo>
                      <a:pt x="1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" name="Line 12"/>
              <p:cNvSpPr>
                <a:spLocks noChangeShapeType="1"/>
              </p:cNvSpPr>
              <p:nvPr/>
            </p:nvSpPr>
            <p:spPr bwMode="auto">
              <a:xfrm>
                <a:off x="0" y="1242"/>
                <a:ext cx="3444" cy="0"/>
              </a:xfrm>
              <a:prstGeom prst="line">
                <a:avLst/>
              </a:prstGeom>
              <a:noFill/>
              <a:ln w="11798">
                <a:solidFill>
                  <a:srgbClr val="231F20"/>
                </a:solidFill>
                <a:prstDash val="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" name="Freeform 11"/>
              <p:cNvSpPr>
                <a:spLocks/>
              </p:cNvSpPr>
              <p:nvPr/>
            </p:nvSpPr>
            <p:spPr bwMode="auto">
              <a:xfrm>
                <a:off x="559" y="117"/>
                <a:ext cx="1262" cy="1040"/>
              </a:xfrm>
              <a:custGeom>
                <a:avLst/>
                <a:gdLst>
                  <a:gd name="T0" fmla="+- 0 1821 560"/>
                  <a:gd name="T1" fmla="*/ T0 w 1262"/>
                  <a:gd name="T2" fmla="+- 0 297 117"/>
                  <a:gd name="T3" fmla="*/ 297 h 1040"/>
                  <a:gd name="T4" fmla="+- 0 1821 560"/>
                  <a:gd name="T5" fmla="*/ T4 w 1262"/>
                  <a:gd name="T6" fmla="+- 0 117 117"/>
                  <a:gd name="T7" fmla="*/ 117 h 1040"/>
                  <a:gd name="T8" fmla="+- 0 1108 560"/>
                  <a:gd name="T9" fmla="*/ T8 w 1262"/>
                  <a:gd name="T10" fmla="+- 0 117 117"/>
                  <a:gd name="T11" fmla="*/ 117 h 1040"/>
                  <a:gd name="T12" fmla="+- 0 1108 560"/>
                  <a:gd name="T13" fmla="*/ T12 w 1262"/>
                  <a:gd name="T14" fmla="+- 0 959 117"/>
                  <a:gd name="T15" fmla="*/ 959 h 1040"/>
                  <a:gd name="T16" fmla="+- 0 560 560"/>
                  <a:gd name="T17" fmla="*/ T16 w 1262"/>
                  <a:gd name="T18" fmla="+- 0 959 117"/>
                  <a:gd name="T19" fmla="*/ 959 h 1040"/>
                  <a:gd name="T20" fmla="+- 0 560 560"/>
                  <a:gd name="T21" fmla="*/ T20 w 1262"/>
                  <a:gd name="T22" fmla="+- 0 1156 117"/>
                  <a:gd name="T23" fmla="*/ 1156 h 1040"/>
                  <a:gd name="T24" fmla="+- 0 1305 560"/>
                  <a:gd name="T25" fmla="*/ T24 w 1262"/>
                  <a:gd name="T26" fmla="+- 0 1156 117"/>
                  <a:gd name="T27" fmla="*/ 1156 h 1040"/>
                  <a:gd name="T28" fmla="+- 0 1305 560"/>
                  <a:gd name="T29" fmla="*/ T28 w 1262"/>
                  <a:gd name="T30" fmla="+- 0 292 117"/>
                  <a:gd name="T31" fmla="*/ 292 h 1040"/>
                  <a:gd name="T32" fmla="+- 0 1821 560"/>
                  <a:gd name="T33" fmla="*/ T32 w 1262"/>
                  <a:gd name="T34" fmla="+- 0 297 117"/>
                  <a:gd name="T35" fmla="*/ 297 h 1040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</a:cxnLst>
                <a:rect l="0" t="0" r="r" b="b"/>
                <a:pathLst>
                  <a:path w="1262" h="1040">
                    <a:moveTo>
                      <a:pt x="1261" y="180"/>
                    </a:moveTo>
                    <a:lnTo>
                      <a:pt x="1261" y="0"/>
                    </a:lnTo>
                    <a:lnTo>
                      <a:pt x="548" y="0"/>
                    </a:lnTo>
                    <a:lnTo>
                      <a:pt x="548" y="842"/>
                    </a:lnTo>
                    <a:lnTo>
                      <a:pt x="0" y="842"/>
                    </a:lnTo>
                    <a:lnTo>
                      <a:pt x="0" y="1039"/>
                    </a:lnTo>
                    <a:lnTo>
                      <a:pt x="745" y="1039"/>
                    </a:lnTo>
                    <a:lnTo>
                      <a:pt x="745" y="175"/>
                    </a:lnTo>
                    <a:lnTo>
                      <a:pt x="1261" y="180"/>
                    </a:lnTo>
                    <a:close/>
                  </a:path>
                </a:pathLst>
              </a:custGeom>
              <a:noFill/>
              <a:ln w="11151">
                <a:solidFill>
                  <a:srgbClr val="231F2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" name="Freeform 10"/>
              <p:cNvSpPr>
                <a:spLocks/>
              </p:cNvSpPr>
              <p:nvPr/>
            </p:nvSpPr>
            <p:spPr bwMode="auto">
              <a:xfrm>
                <a:off x="1152" y="1005"/>
                <a:ext cx="130" cy="106"/>
              </a:xfrm>
              <a:custGeom>
                <a:avLst/>
                <a:gdLst>
                  <a:gd name="T0" fmla="+- 0 1153 1153"/>
                  <a:gd name="T1" fmla="*/ T0 w 130"/>
                  <a:gd name="T2" fmla="+- 0 1006 1006"/>
                  <a:gd name="T3" fmla="*/ 1006 h 106"/>
                  <a:gd name="T4" fmla="+- 0 1282 1153"/>
                  <a:gd name="T5" fmla="*/ T4 w 130"/>
                  <a:gd name="T6" fmla="+- 0 1006 1006"/>
                  <a:gd name="T7" fmla="*/ 1006 h 106"/>
                  <a:gd name="T8" fmla="+- 0 1154 1153"/>
                  <a:gd name="T9" fmla="*/ T8 w 130"/>
                  <a:gd name="T10" fmla="+- 0 1112 1006"/>
                  <a:gd name="T11" fmla="*/ 1112 h 106"/>
                  <a:gd name="T12" fmla="+- 0 1153 1153"/>
                  <a:gd name="T13" fmla="*/ T12 w 130"/>
                  <a:gd name="T14" fmla="+- 0 1006 1006"/>
                  <a:gd name="T15" fmla="*/ 1006 h 10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30" h="106">
                    <a:moveTo>
                      <a:pt x="0" y="0"/>
                    </a:moveTo>
                    <a:lnTo>
                      <a:pt x="129" y="0"/>
                    </a:lnTo>
                    <a:lnTo>
                      <a:pt x="1" y="106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5575">
                <a:solidFill>
                  <a:srgbClr val="231F2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" name="AutoShape 9"/>
              <p:cNvSpPr>
                <a:spLocks/>
              </p:cNvSpPr>
              <p:nvPr/>
            </p:nvSpPr>
            <p:spPr bwMode="auto">
              <a:xfrm>
                <a:off x="519" y="449"/>
                <a:ext cx="692" cy="650"/>
              </a:xfrm>
              <a:custGeom>
                <a:avLst/>
                <a:gdLst>
                  <a:gd name="T0" fmla="+- 0 830 520"/>
                  <a:gd name="T1" fmla="*/ T0 w 692"/>
                  <a:gd name="T2" fmla="+- 0 1052 449"/>
                  <a:gd name="T3" fmla="*/ 1052 h 650"/>
                  <a:gd name="T4" fmla="+- 0 520 520"/>
                  <a:gd name="T5" fmla="*/ T4 w 692"/>
                  <a:gd name="T6" fmla="+- 0 1052 449"/>
                  <a:gd name="T7" fmla="*/ 1052 h 650"/>
                  <a:gd name="T8" fmla="+- 0 1212 520"/>
                  <a:gd name="T9" fmla="*/ T8 w 692"/>
                  <a:gd name="T10" fmla="+- 0 449 449"/>
                  <a:gd name="T11" fmla="*/ 449 h 650"/>
                  <a:gd name="T12" fmla="+- 0 1212 520"/>
                  <a:gd name="T13" fmla="*/ T12 w 692"/>
                  <a:gd name="T14" fmla="+- 0 1054 449"/>
                  <a:gd name="T15" fmla="*/ 1054 h 650"/>
                  <a:gd name="T16" fmla="+- 0 834 520"/>
                  <a:gd name="T17" fmla="*/ T16 w 692"/>
                  <a:gd name="T18" fmla="+- 0 1054 449"/>
                  <a:gd name="T19" fmla="*/ 1054 h 650"/>
                  <a:gd name="T20" fmla="+- 0 889 520"/>
                  <a:gd name="T21" fmla="*/ T20 w 692"/>
                  <a:gd name="T22" fmla="+- 0 1099 449"/>
                  <a:gd name="T23" fmla="*/ 1099 h 650"/>
                  <a:gd name="T24" fmla="+- 0 820 520"/>
                  <a:gd name="T25" fmla="*/ T24 w 692"/>
                  <a:gd name="T26" fmla="+- 0 1054 449"/>
                  <a:gd name="T27" fmla="*/ 1054 h 650"/>
                  <a:gd name="T28" fmla="+- 0 889 520"/>
                  <a:gd name="T29" fmla="*/ T28 w 692"/>
                  <a:gd name="T30" fmla="+- 0 1009 449"/>
                  <a:gd name="T31" fmla="*/ 1009 h 650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</a:cxnLst>
                <a:rect l="0" t="0" r="r" b="b"/>
                <a:pathLst>
                  <a:path w="692" h="650">
                    <a:moveTo>
                      <a:pt x="310" y="603"/>
                    </a:moveTo>
                    <a:lnTo>
                      <a:pt x="0" y="603"/>
                    </a:lnTo>
                    <a:moveTo>
                      <a:pt x="692" y="0"/>
                    </a:moveTo>
                    <a:lnTo>
                      <a:pt x="692" y="605"/>
                    </a:lnTo>
                    <a:lnTo>
                      <a:pt x="314" y="605"/>
                    </a:lnTo>
                    <a:moveTo>
                      <a:pt x="369" y="650"/>
                    </a:moveTo>
                    <a:lnTo>
                      <a:pt x="300" y="605"/>
                    </a:lnTo>
                    <a:lnTo>
                      <a:pt x="369" y="560"/>
                    </a:lnTo>
                  </a:path>
                </a:pathLst>
              </a:custGeom>
              <a:noFill/>
              <a:ln w="11151">
                <a:solidFill>
                  <a:srgbClr val="231F2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" name="AutoShape 8"/>
              <p:cNvSpPr>
                <a:spLocks/>
              </p:cNvSpPr>
              <p:nvPr/>
            </p:nvSpPr>
            <p:spPr bwMode="auto">
              <a:xfrm>
                <a:off x="1211" y="155"/>
                <a:ext cx="736" cy="294"/>
              </a:xfrm>
              <a:custGeom>
                <a:avLst/>
                <a:gdLst>
                  <a:gd name="T0" fmla="+- 0 1575 1212"/>
                  <a:gd name="T1" fmla="*/ T0 w 736"/>
                  <a:gd name="T2" fmla="+- 0 203 155"/>
                  <a:gd name="T3" fmla="*/ 203 h 294"/>
                  <a:gd name="T4" fmla="+- 0 1947 1212"/>
                  <a:gd name="T5" fmla="*/ T4 w 736"/>
                  <a:gd name="T6" fmla="+- 0 203 155"/>
                  <a:gd name="T7" fmla="*/ 203 h 294"/>
                  <a:gd name="T8" fmla="+- 0 1634 1212"/>
                  <a:gd name="T9" fmla="*/ T8 w 736"/>
                  <a:gd name="T10" fmla="+- 0 155 155"/>
                  <a:gd name="T11" fmla="*/ 155 h 294"/>
                  <a:gd name="T12" fmla="+- 0 1561 1212"/>
                  <a:gd name="T13" fmla="*/ T12 w 736"/>
                  <a:gd name="T14" fmla="+- 0 203 155"/>
                  <a:gd name="T15" fmla="*/ 203 h 294"/>
                  <a:gd name="T16" fmla="+- 0 1634 1212"/>
                  <a:gd name="T17" fmla="*/ T16 w 736"/>
                  <a:gd name="T18" fmla="+- 0 250 155"/>
                  <a:gd name="T19" fmla="*/ 250 h 294"/>
                  <a:gd name="T20" fmla="+- 0 1212 1212"/>
                  <a:gd name="T21" fmla="*/ T20 w 736"/>
                  <a:gd name="T22" fmla="+- 0 449 155"/>
                  <a:gd name="T23" fmla="*/ 449 h 294"/>
                  <a:gd name="T24" fmla="+- 0 1212 1212"/>
                  <a:gd name="T25" fmla="*/ T24 w 736"/>
                  <a:gd name="T26" fmla="+- 0 203 155"/>
                  <a:gd name="T27" fmla="*/ 203 h 294"/>
                  <a:gd name="T28" fmla="+- 0 1549 1212"/>
                  <a:gd name="T29" fmla="*/ T28 w 736"/>
                  <a:gd name="T30" fmla="+- 0 203 155"/>
                  <a:gd name="T31" fmla="*/ 203 h 29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</a:cxnLst>
                <a:rect l="0" t="0" r="r" b="b"/>
                <a:pathLst>
                  <a:path w="736" h="294">
                    <a:moveTo>
                      <a:pt x="363" y="48"/>
                    </a:moveTo>
                    <a:lnTo>
                      <a:pt x="735" y="48"/>
                    </a:lnTo>
                    <a:moveTo>
                      <a:pt x="422" y="0"/>
                    </a:moveTo>
                    <a:lnTo>
                      <a:pt x="349" y="48"/>
                    </a:lnTo>
                    <a:lnTo>
                      <a:pt x="422" y="95"/>
                    </a:lnTo>
                    <a:moveTo>
                      <a:pt x="0" y="294"/>
                    </a:moveTo>
                    <a:lnTo>
                      <a:pt x="0" y="48"/>
                    </a:lnTo>
                    <a:lnTo>
                      <a:pt x="337" y="48"/>
                    </a:lnTo>
                  </a:path>
                </a:pathLst>
              </a:custGeom>
              <a:noFill/>
              <a:ln w="11798">
                <a:solidFill>
                  <a:srgbClr val="231F2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" name="Freeform 7"/>
              <p:cNvSpPr>
                <a:spLocks/>
              </p:cNvSpPr>
              <p:nvPr/>
            </p:nvSpPr>
            <p:spPr bwMode="auto">
              <a:xfrm>
                <a:off x="2168" y="516"/>
                <a:ext cx="1347" cy="375"/>
              </a:xfrm>
              <a:custGeom>
                <a:avLst/>
                <a:gdLst>
                  <a:gd name="T0" fmla="+- 0 2873 2168"/>
                  <a:gd name="T1" fmla="*/ T0 w 1347"/>
                  <a:gd name="T2" fmla="+- 0 516 516"/>
                  <a:gd name="T3" fmla="*/ 516 h 375"/>
                  <a:gd name="T4" fmla="+- 0 2391 2168"/>
                  <a:gd name="T5" fmla="*/ T4 w 1347"/>
                  <a:gd name="T6" fmla="+- 0 518 516"/>
                  <a:gd name="T7" fmla="*/ 518 h 375"/>
                  <a:gd name="T8" fmla="+- 0 2168 2168"/>
                  <a:gd name="T9" fmla="*/ T8 w 1347"/>
                  <a:gd name="T10" fmla="+- 0 519 516"/>
                  <a:gd name="T11" fmla="*/ 519 h 375"/>
                  <a:gd name="T12" fmla="+- 0 2226 2168"/>
                  <a:gd name="T13" fmla="*/ T12 w 1347"/>
                  <a:gd name="T14" fmla="+- 0 545 516"/>
                  <a:gd name="T15" fmla="*/ 545 h 375"/>
                  <a:gd name="T16" fmla="+- 0 2276 2168"/>
                  <a:gd name="T17" fmla="*/ T16 w 1347"/>
                  <a:gd name="T18" fmla="+- 0 587 516"/>
                  <a:gd name="T19" fmla="*/ 587 h 375"/>
                  <a:gd name="T20" fmla="+- 0 2317 2168"/>
                  <a:gd name="T21" fmla="*/ T20 w 1347"/>
                  <a:gd name="T22" fmla="+- 0 644 516"/>
                  <a:gd name="T23" fmla="*/ 644 h 375"/>
                  <a:gd name="T24" fmla="+- 0 2350 2168"/>
                  <a:gd name="T25" fmla="*/ T24 w 1347"/>
                  <a:gd name="T26" fmla="+- 0 714 516"/>
                  <a:gd name="T27" fmla="*/ 714 h 375"/>
                  <a:gd name="T28" fmla="+- 0 2373 2168"/>
                  <a:gd name="T29" fmla="*/ T28 w 1347"/>
                  <a:gd name="T30" fmla="+- 0 796 516"/>
                  <a:gd name="T31" fmla="*/ 796 h 375"/>
                  <a:gd name="T32" fmla="+- 0 2388 2168"/>
                  <a:gd name="T33" fmla="*/ T32 w 1347"/>
                  <a:gd name="T34" fmla="+- 0 891 516"/>
                  <a:gd name="T35" fmla="*/ 891 h 375"/>
                  <a:gd name="T36" fmla="+- 0 3351 2168"/>
                  <a:gd name="T37" fmla="*/ T36 w 1347"/>
                  <a:gd name="T38" fmla="+- 0 891 516"/>
                  <a:gd name="T39" fmla="*/ 891 h 375"/>
                  <a:gd name="T40" fmla="+- 0 3346 2168"/>
                  <a:gd name="T41" fmla="*/ T40 w 1347"/>
                  <a:gd name="T42" fmla="+- 0 810 516"/>
                  <a:gd name="T43" fmla="*/ 810 h 375"/>
                  <a:gd name="T44" fmla="+- 0 3349 2168"/>
                  <a:gd name="T45" fmla="*/ T44 w 1347"/>
                  <a:gd name="T46" fmla="+- 0 733 516"/>
                  <a:gd name="T47" fmla="*/ 733 h 375"/>
                  <a:gd name="T48" fmla="+- 0 3364 2168"/>
                  <a:gd name="T49" fmla="*/ T48 w 1347"/>
                  <a:gd name="T50" fmla="+- 0 662 516"/>
                  <a:gd name="T51" fmla="*/ 662 h 375"/>
                  <a:gd name="T52" fmla="+- 0 3395 2168"/>
                  <a:gd name="T53" fmla="*/ T52 w 1347"/>
                  <a:gd name="T54" fmla="+- 0 601 516"/>
                  <a:gd name="T55" fmla="*/ 601 h 375"/>
                  <a:gd name="T56" fmla="+- 0 3444 2168"/>
                  <a:gd name="T57" fmla="*/ T56 w 1347"/>
                  <a:gd name="T58" fmla="+- 0 555 516"/>
                  <a:gd name="T59" fmla="*/ 555 h 375"/>
                  <a:gd name="T60" fmla="+- 0 3515 2168"/>
                  <a:gd name="T61" fmla="*/ T60 w 1347"/>
                  <a:gd name="T62" fmla="+- 0 527 516"/>
                  <a:gd name="T63" fmla="*/ 527 h 375"/>
                  <a:gd name="T64" fmla="+- 0 3340 2168"/>
                  <a:gd name="T65" fmla="*/ T64 w 1347"/>
                  <a:gd name="T66" fmla="+- 0 518 516"/>
                  <a:gd name="T67" fmla="*/ 518 h 375"/>
                  <a:gd name="T68" fmla="+- 0 2873 2168"/>
                  <a:gd name="T69" fmla="*/ T68 w 1347"/>
                  <a:gd name="T70" fmla="+- 0 516 516"/>
                  <a:gd name="T71" fmla="*/ 516 h 375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  <a:cxn ang="0">
                    <a:pos x="T53" y="T55"/>
                  </a:cxn>
                  <a:cxn ang="0">
                    <a:pos x="T57" y="T59"/>
                  </a:cxn>
                  <a:cxn ang="0">
                    <a:pos x="T61" y="T63"/>
                  </a:cxn>
                  <a:cxn ang="0">
                    <a:pos x="T65" y="T67"/>
                  </a:cxn>
                  <a:cxn ang="0">
                    <a:pos x="T69" y="T71"/>
                  </a:cxn>
                </a:cxnLst>
                <a:rect l="0" t="0" r="r" b="b"/>
                <a:pathLst>
                  <a:path w="1347" h="375">
                    <a:moveTo>
                      <a:pt x="705" y="0"/>
                    </a:moveTo>
                    <a:lnTo>
                      <a:pt x="223" y="2"/>
                    </a:lnTo>
                    <a:lnTo>
                      <a:pt x="0" y="3"/>
                    </a:lnTo>
                    <a:lnTo>
                      <a:pt x="58" y="29"/>
                    </a:lnTo>
                    <a:lnTo>
                      <a:pt x="108" y="71"/>
                    </a:lnTo>
                    <a:lnTo>
                      <a:pt x="149" y="128"/>
                    </a:lnTo>
                    <a:lnTo>
                      <a:pt x="182" y="198"/>
                    </a:lnTo>
                    <a:lnTo>
                      <a:pt x="205" y="280"/>
                    </a:lnTo>
                    <a:lnTo>
                      <a:pt x="220" y="375"/>
                    </a:lnTo>
                    <a:lnTo>
                      <a:pt x="1183" y="375"/>
                    </a:lnTo>
                    <a:lnTo>
                      <a:pt x="1178" y="294"/>
                    </a:lnTo>
                    <a:lnTo>
                      <a:pt x="1181" y="217"/>
                    </a:lnTo>
                    <a:lnTo>
                      <a:pt x="1196" y="146"/>
                    </a:lnTo>
                    <a:lnTo>
                      <a:pt x="1227" y="85"/>
                    </a:lnTo>
                    <a:lnTo>
                      <a:pt x="1276" y="39"/>
                    </a:lnTo>
                    <a:lnTo>
                      <a:pt x="1347" y="11"/>
                    </a:lnTo>
                    <a:lnTo>
                      <a:pt x="1172" y="2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9335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" name="Freeform 6"/>
              <p:cNvSpPr>
                <a:spLocks/>
              </p:cNvSpPr>
              <p:nvPr/>
            </p:nvSpPr>
            <p:spPr bwMode="auto">
              <a:xfrm>
                <a:off x="2168" y="516"/>
                <a:ext cx="1347" cy="375"/>
              </a:xfrm>
              <a:custGeom>
                <a:avLst/>
                <a:gdLst>
                  <a:gd name="T0" fmla="+- 0 2168 2168"/>
                  <a:gd name="T1" fmla="*/ T0 w 1347"/>
                  <a:gd name="T2" fmla="+- 0 519 516"/>
                  <a:gd name="T3" fmla="*/ 519 h 375"/>
                  <a:gd name="T4" fmla="+- 0 2226 2168"/>
                  <a:gd name="T5" fmla="*/ T4 w 1347"/>
                  <a:gd name="T6" fmla="+- 0 545 516"/>
                  <a:gd name="T7" fmla="*/ 545 h 375"/>
                  <a:gd name="T8" fmla="+- 0 2276 2168"/>
                  <a:gd name="T9" fmla="*/ T8 w 1347"/>
                  <a:gd name="T10" fmla="+- 0 587 516"/>
                  <a:gd name="T11" fmla="*/ 587 h 375"/>
                  <a:gd name="T12" fmla="+- 0 2317 2168"/>
                  <a:gd name="T13" fmla="*/ T12 w 1347"/>
                  <a:gd name="T14" fmla="+- 0 644 516"/>
                  <a:gd name="T15" fmla="*/ 644 h 375"/>
                  <a:gd name="T16" fmla="+- 0 2350 2168"/>
                  <a:gd name="T17" fmla="*/ T16 w 1347"/>
                  <a:gd name="T18" fmla="+- 0 714 516"/>
                  <a:gd name="T19" fmla="*/ 714 h 375"/>
                  <a:gd name="T20" fmla="+- 0 2373 2168"/>
                  <a:gd name="T21" fmla="*/ T20 w 1347"/>
                  <a:gd name="T22" fmla="+- 0 796 516"/>
                  <a:gd name="T23" fmla="*/ 796 h 375"/>
                  <a:gd name="T24" fmla="+- 0 2388 2168"/>
                  <a:gd name="T25" fmla="*/ T24 w 1347"/>
                  <a:gd name="T26" fmla="+- 0 891 516"/>
                  <a:gd name="T27" fmla="*/ 891 h 375"/>
                  <a:gd name="T28" fmla="+- 0 3351 2168"/>
                  <a:gd name="T29" fmla="*/ T28 w 1347"/>
                  <a:gd name="T30" fmla="+- 0 891 516"/>
                  <a:gd name="T31" fmla="*/ 891 h 375"/>
                  <a:gd name="T32" fmla="+- 0 3346 2168"/>
                  <a:gd name="T33" fmla="*/ T32 w 1347"/>
                  <a:gd name="T34" fmla="+- 0 810 516"/>
                  <a:gd name="T35" fmla="*/ 810 h 375"/>
                  <a:gd name="T36" fmla="+- 0 3349 2168"/>
                  <a:gd name="T37" fmla="*/ T36 w 1347"/>
                  <a:gd name="T38" fmla="+- 0 733 516"/>
                  <a:gd name="T39" fmla="*/ 733 h 375"/>
                  <a:gd name="T40" fmla="+- 0 3364 2168"/>
                  <a:gd name="T41" fmla="*/ T40 w 1347"/>
                  <a:gd name="T42" fmla="+- 0 662 516"/>
                  <a:gd name="T43" fmla="*/ 662 h 375"/>
                  <a:gd name="T44" fmla="+- 0 3395 2168"/>
                  <a:gd name="T45" fmla="*/ T44 w 1347"/>
                  <a:gd name="T46" fmla="+- 0 601 516"/>
                  <a:gd name="T47" fmla="*/ 601 h 375"/>
                  <a:gd name="T48" fmla="+- 0 3444 2168"/>
                  <a:gd name="T49" fmla="*/ T48 w 1347"/>
                  <a:gd name="T50" fmla="+- 0 555 516"/>
                  <a:gd name="T51" fmla="*/ 555 h 375"/>
                  <a:gd name="T52" fmla="+- 0 3515 2168"/>
                  <a:gd name="T53" fmla="*/ T52 w 1347"/>
                  <a:gd name="T54" fmla="+- 0 527 516"/>
                  <a:gd name="T55" fmla="*/ 527 h 375"/>
                  <a:gd name="T56" fmla="+- 0 3340 2168"/>
                  <a:gd name="T57" fmla="*/ T56 w 1347"/>
                  <a:gd name="T58" fmla="+- 0 518 516"/>
                  <a:gd name="T59" fmla="*/ 518 h 375"/>
                  <a:gd name="T60" fmla="+- 0 2873 2168"/>
                  <a:gd name="T61" fmla="*/ T60 w 1347"/>
                  <a:gd name="T62" fmla="+- 0 516 516"/>
                  <a:gd name="T63" fmla="*/ 516 h 375"/>
                  <a:gd name="T64" fmla="+- 0 2391 2168"/>
                  <a:gd name="T65" fmla="*/ T64 w 1347"/>
                  <a:gd name="T66" fmla="+- 0 518 516"/>
                  <a:gd name="T67" fmla="*/ 518 h 375"/>
                  <a:gd name="T68" fmla="+- 0 2168 2168"/>
                  <a:gd name="T69" fmla="*/ T68 w 1347"/>
                  <a:gd name="T70" fmla="+- 0 519 516"/>
                  <a:gd name="T71" fmla="*/ 519 h 375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  <a:cxn ang="0">
                    <a:pos x="T53" y="T55"/>
                  </a:cxn>
                  <a:cxn ang="0">
                    <a:pos x="T57" y="T59"/>
                  </a:cxn>
                  <a:cxn ang="0">
                    <a:pos x="T61" y="T63"/>
                  </a:cxn>
                  <a:cxn ang="0">
                    <a:pos x="T65" y="T67"/>
                  </a:cxn>
                  <a:cxn ang="0">
                    <a:pos x="T69" y="T71"/>
                  </a:cxn>
                </a:cxnLst>
                <a:rect l="0" t="0" r="r" b="b"/>
                <a:pathLst>
                  <a:path w="1347" h="375">
                    <a:moveTo>
                      <a:pt x="0" y="3"/>
                    </a:moveTo>
                    <a:lnTo>
                      <a:pt x="58" y="29"/>
                    </a:lnTo>
                    <a:lnTo>
                      <a:pt x="108" y="71"/>
                    </a:lnTo>
                    <a:lnTo>
                      <a:pt x="149" y="128"/>
                    </a:lnTo>
                    <a:lnTo>
                      <a:pt x="182" y="198"/>
                    </a:lnTo>
                    <a:lnTo>
                      <a:pt x="205" y="280"/>
                    </a:lnTo>
                    <a:lnTo>
                      <a:pt x="220" y="375"/>
                    </a:lnTo>
                    <a:lnTo>
                      <a:pt x="1183" y="375"/>
                    </a:lnTo>
                    <a:lnTo>
                      <a:pt x="1178" y="294"/>
                    </a:lnTo>
                    <a:lnTo>
                      <a:pt x="1181" y="217"/>
                    </a:lnTo>
                    <a:lnTo>
                      <a:pt x="1196" y="146"/>
                    </a:lnTo>
                    <a:lnTo>
                      <a:pt x="1227" y="85"/>
                    </a:lnTo>
                    <a:lnTo>
                      <a:pt x="1276" y="39"/>
                    </a:lnTo>
                    <a:lnTo>
                      <a:pt x="1347" y="11"/>
                    </a:lnTo>
                    <a:lnTo>
                      <a:pt x="1172" y="2"/>
                    </a:lnTo>
                    <a:lnTo>
                      <a:pt x="705" y="0"/>
                    </a:lnTo>
                    <a:lnTo>
                      <a:pt x="223" y="2"/>
                    </a:lnTo>
                    <a:lnTo>
                      <a:pt x="0" y="3"/>
                    </a:lnTo>
                    <a:close/>
                  </a:path>
                </a:pathLst>
              </a:custGeom>
              <a:noFill/>
              <a:ln w="11151">
                <a:solidFill>
                  <a:srgbClr val="231F2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" name="Freeform 5"/>
              <p:cNvSpPr>
                <a:spLocks/>
              </p:cNvSpPr>
              <p:nvPr/>
            </p:nvSpPr>
            <p:spPr bwMode="auto">
              <a:xfrm>
                <a:off x="2502" y="8"/>
                <a:ext cx="592" cy="509"/>
              </a:xfrm>
              <a:custGeom>
                <a:avLst/>
                <a:gdLst>
                  <a:gd name="T0" fmla="+- 0 2844 2502"/>
                  <a:gd name="T1" fmla="*/ T0 w 592"/>
                  <a:gd name="T2" fmla="+- 0 9 9"/>
                  <a:gd name="T3" fmla="*/ 9 h 509"/>
                  <a:gd name="T4" fmla="+- 0 2502 2502"/>
                  <a:gd name="T5" fmla="*/ T4 w 592"/>
                  <a:gd name="T6" fmla="+- 0 518 9"/>
                  <a:gd name="T7" fmla="*/ 518 h 509"/>
                  <a:gd name="T8" fmla="+- 0 3080 2502"/>
                  <a:gd name="T9" fmla="*/ T8 w 592"/>
                  <a:gd name="T10" fmla="+- 0 517 9"/>
                  <a:gd name="T11" fmla="*/ 517 h 509"/>
                  <a:gd name="T12" fmla="+- 0 3094 2502"/>
                  <a:gd name="T13" fmla="*/ T12 w 592"/>
                  <a:gd name="T14" fmla="+- 0 433 9"/>
                  <a:gd name="T15" fmla="*/ 433 h 509"/>
                  <a:gd name="T16" fmla="+- 0 3094 2502"/>
                  <a:gd name="T17" fmla="*/ T16 w 592"/>
                  <a:gd name="T18" fmla="+- 0 355 9"/>
                  <a:gd name="T19" fmla="*/ 355 h 509"/>
                  <a:gd name="T20" fmla="+- 0 3080 2502"/>
                  <a:gd name="T21" fmla="*/ T20 w 592"/>
                  <a:gd name="T22" fmla="+- 0 284 9"/>
                  <a:gd name="T23" fmla="*/ 284 h 509"/>
                  <a:gd name="T24" fmla="+- 0 3055 2502"/>
                  <a:gd name="T25" fmla="*/ T24 w 592"/>
                  <a:gd name="T26" fmla="+- 0 219 9"/>
                  <a:gd name="T27" fmla="*/ 219 h 509"/>
                  <a:gd name="T28" fmla="+- 0 3017 2502"/>
                  <a:gd name="T29" fmla="*/ T28 w 592"/>
                  <a:gd name="T30" fmla="+- 0 159 9"/>
                  <a:gd name="T31" fmla="*/ 159 h 509"/>
                  <a:gd name="T32" fmla="+- 0 2969 2502"/>
                  <a:gd name="T33" fmla="*/ T32 w 592"/>
                  <a:gd name="T34" fmla="+- 0 104 9"/>
                  <a:gd name="T35" fmla="*/ 104 h 509"/>
                  <a:gd name="T36" fmla="+- 0 2911 2502"/>
                  <a:gd name="T37" fmla="*/ T36 w 592"/>
                  <a:gd name="T38" fmla="+- 0 54 9"/>
                  <a:gd name="T39" fmla="*/ 54 h 509"/>
                  <a:gd name="T40" fmla="+- 0 2844 2502"/>
                  <a:gd name="T41" fmla="*/ T40 w 592"/>
                  <a:gd name="T42" fmla="+- 0 9 9"/>
                  <a:gd name="T43" fmla="*/ 9 h 5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</a:cxnLst>
                <a:rect l="0" t="0" r="r" b="b"/>
                <a:pathLst>
                  <a:path w="592" h="509">
                    <a:moveTo>
                      <a:pt x="342" y="0"/>
                    </a:moveTo>
                    <a:lnTo>
                      <a:pt x="0" y="509"/>
                    </a:lnTo>
                    <a:lnTo>
                      <a:pt x="578" y="508"/>
                    </a:lnTo>
                    <a:lnTo>
                      <a:pt x="592" y="424"/>
                    </a:lnTo>
                    <a:lnTo>
                      <a:pt x="592" y="346"/>
                    </a:lnTo>
                    <a:lnTo>
                      <a:pt x="578" y="275"/>
                    </a:lnTo>
                    <a:lnTo>
                      <a:pt x="553" y="210"/>
                    </a:lnTo>
                    <a:lnTo>
                      <a:pt x="515" y="150"/>
                    </a:lnTo>
                    <a:lnTo>
                      <a:pt x="467" y="95"/>
                    </a:lnTo>
                    <a:lnTo>
                      <a:pt x="409" y="45"/>
                    </a:lnTo>
                    <a:lnTo>
                      <a:pt x="342" y="0"/>
                    </a:lnTo>
                    <a:close/>
                  </a:path>
                </a:pathLst>
              </a:custGeom>
              <a:solidFill>
                <a:srgbClr val="77CB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" name="Freeform 4"/>
              <p:cNvSpPr>
                <a:spLocks/>
              </p:cNvSpPr>
              <p:nvPr/>
            </p:nvSpPr>
            <p:spPr bwMode="auto">
              <a:xfrm>
                <a:off x="2502" y="8"/>
                <a:ext cx="592" cy="509"/>
              </a:xfrm>
              <a:custGeom>
                <a:avLst/>
                <a:gdLst>
                  <a:gd name="T0" fmla="+- 0 3080 2502"/>
                  <a:gd name="T1" fmla="*/ T0 w 592"/>
                  <a:gd name="T2" fmla="+- 0 517 9"/>
                  <a:gd name="T3" fmla="*/ 517 h 509"/>
                  <a:gd name="T4" fmla="+- 0 3094 2502"/>
                  <a:gd name="T5" fmla="*/ T4 w 592"/>
                  <a:gd name="T6" fmla="+- 0 433 9"/>
                  <a:gd name="T7" fmla="*/ 433 h 509"/>
                  <a:gd name="T8" fmla="+- 0 3094 2502"/>
                  <a:gd name="T9" fmla="*/ T8 w 592"/>
                  <a:gd name="T10" fmla="+- 0 355 9"/>
                  <a:gd name="T11" fmla="*/ 355 h 509"/>
                  <a:gd name="T12" fmla="+- 0 3080 2502"/>
                  <a:gd name="T13" fmla="*/ T12 w 592"/>
                  <a:gd name="T14" fmla="+- 0 284 9"/>
                  <a:gd name="T15" fmla="*/ 284 h 509"/>
                  <a:gd name="T16" fmla="+- 0 3055 2502"/>
                  <a:gd name="T17" fmla="*/ T16 w 592"/>
                  <a:gd name="T18" fmla="+- 0 219 9"/>
                  <a:gd name="T19" fmla="*/ 219 h 509"/>
                  <a:gd name="T20" fmla="+- 0 3017 2502"/>
                  <a:gd name="T21" fmla="*/ T20 w 592"/>
                  <a:gd name="T22" fmla="+- 0 159 9"/>
                  <a:gd name="T23" fmla="*/ 159 h 509"/>
                  <a:gd name="T24" fmla="+- 0 2969 2502"/>
                  <a:gd name="T25" fmla="*/ T24 w 592"/>
                  <a:gd name="T26" fmla="+- 0 104 9"/>
                  <a:gd name="T27" fmla="*/ 104 h 509"/>
                  <a:gd name="T28" fmla="+- 0 2911 2502"/>
                  <a:gd name="T29" fmla="*/ T28 w 592"/>
                  <a:gd name="T30" fmla="+- 0 54 9"/>
                  <a:gd name="T31" fmla="*/ 54 h 509"/>
                  <a:gd name="T32" fmla="+- 0 2844 2502"/>
                  <a:gd name="T33" fmla="*/ T32 w 592"/>
                  <a:gd name="T34" fmla="+- 0 9 9"/>
                  <a:gd name="T35" fmla="*/ 9 h 509"/>
                  <a:gd name="T36" fmla="+- 0 2502 2502"/>
                  <a:gd name="T37" fmla="*/ T36 w 592"/>
                  <a:gd name="T38" fmla="+- 0 518 9"/>
                  <a:gd name="T39" fmla="*/ 518 h 509"/>
                  <a:gd name="T40" fmla="+- 0 3080 2502"/>
                  <a:gd name="T41" fmla="*/ T40 w 592"/>
                  <a:gd name="T42" fmla="+- 0 517 9"/>
                  <a:gd name="T43" fmla="*/ 517 h 509"/>
                  <a:gd name="T44" fmla="+- 0 2502 2502"/>
                  <a:gd name="T45" fmla="*/ T44 w 592"/>
                  <a:gd name="T46" fmla="+- 0 518 9"/>
                  <a:gd name="T47" fmla="*/ 518 h 509"/>
                  <a:gd name="T48" fmla="+- 0 3080 2502"/>
                  <a:gd name="T49" fmla="*/ T48 w 592"/>
                  <a:gd name="T50" fmla="+- 0 517 9"/>
                  <a:gd name="T51" fmla="*/ 517 h 5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</a:cxnLst>
                <a:rect l="0" t="0" r="r" b="b"/>
                <a:pathLst>
                  <a:path w="592" h="509">
                    <a:moveTo>
                      <a:pt x="578" y="508"/>
                    </a:moveTo>
                    <a:lnTo>
                      <a:pt x="592" y="424"/>
                    </a:lnTo>
                    <a:lnTo>
                      <a:pt x="592" y="346"/>
                    </a:lnTo>
                    <a:lnTo>
                      <a:pt x="578" y="275"/>
                    </a:lnTo>
                    <a:lnTo>
                      <a:pt x="553" y="210"/>
                    </a:lnTo>
                    <a:lnTo>
                      <a:pt x="515" y="150"/>
                    </a:lnTo>
                    <a:lnTo>
                      <a:pt x="467" y="95"/>
                    </a:lnTo>
                    <a:lnTo>
                      <a:pt x="409" y="45"/>
                    </a:lnTo>
                    <a:lnTo>
                      <a:pt x="342" y="0"/>
                    </a:lnTo>
                    <a:lnTo>
                      <a:pt x="0" y="509"/>
                    </a:lnTo>
                    <a:lnTo>
                      <a:pt x="578" y="508"/>
                    </a:lnTo>
                    <a:lnTo>
                      <a:pt x="0" y="509"/>
                    </a:lnTo>
                    <a:lnTo>
                      <a:pt x="578" y="508"/>
                    </a:lnTo>
                    <a:close/>
                  </a:path>
                </a:pathLst>
              </a:custGeom>
              <a:noFill/>
              <a:ln w="11151">
                <a:solidFill>
                  <a:srgbClr val="231F2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pic>
            <p:nvPicPr>
              <p:cNvPr id="3075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2" y="975"/>
                <a:ext cx="160" cy="1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Freeform 2"/>
              <p:cNvSpPr>
                <a:spLocks/>
              </p:cNvSpPr>
              <p:nvPr/>
            </p:nvSpPr>
            <p:spPr bwMode="auto">
              <a:xfrm>
                <a:off x="1144" y="144"/>
                <a:ext cx="130" cy="107"/>
              </a:xfrm>
              <a:custGeom>
                <a:avLst/>
                <a:gdLst>
                  <a:gd name="T0" fmla="+- 0 1274 1145"/>
                  <a:gd name="T1" fmla="*/ T0 w 130"/>
                  <a:gd name="T2" fmla="+- 0 250 145"/>
                  <a:gd name="T3" fmla="*/ 250 h 107"/>
                  <a:gd name="T4" fmla="+- 0 1145 1145"/>
                  <a:gd name="T5" fmla="*/ T4 w 130"/>
                  <a:gd name="T6" fmla="+- 0 251 145"/>
                  <a:gd name="T7" fmla="*/ 251 h 107"/>
                  <a:gd name="T8" fmla="+- 0 1272 1145"/>
                  <a:gd name="T9" fmla="*/ T8 w 130"/>
                  <a:gd name="T10" fmla="+- 0 145 145"/>
                  <a:gd name="T11" fmla="*/ 145 h 107"/>
                  <a:gd name="T12" fmla="+- 0 1274 1145"/>
                  <a:gd name="T13" fmla="*/ T12 w 130"/>
                  <a:gd name="T14" fmla="+- 0 250 145"/>
                  <a:gd name="T15" fmla="*/ 250 h 10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30" h="107">
                    <a:moveTo>
                      <a:pt x="129" y="105"/>
                    </a:moveTo>
                    <a:lnTo>
                      <a:pt x="0" y="106"/>
                    </a:lnTo>
                    <a:lnTo>
                      <a:pt x="127" y="0"/>
                    </a:lnTo>
                    <a:lnTo>
                      <a:pt x="129" y="105"/>
                    </a:lnTo>
                    <a:close/>
                  </a:path>
                </a:pathLst>
              </a:custGeom>
              <a:noFill/>
              <a:ln w="5575">
                <a:solidFill>
                  <a:srgbClr val="231F2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9912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592183"/>
          </a:xfrm>
        </p:spPr>
        <p:txBody>
          <a:bodyPr/>
          <a:lstStyle/>
          <a:p>
            <a:r>
              <a:rPr lang="en-US" cap="small" dirty="0">
                <a:effectLst/>
              </a:rPr>
              <a:t>Natur</a:t>
            </a:r>
            <a:r>
              <a:rPr lang="en-US" dirty="0">
                <a:effectLst/>
              </a:rPr>
              <a:t>e of light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131" y="1201783"/>
            <a:ext cx="11756572" cy="5486400"/>
          </a:xfrm>
        </p:spPr>
        <p:txBody>
          <a:bodyPr/>
          <a:lstStyle/>
          <a:p>
            <a:r>
              <a:rPr lang="en-US" cap="small" dirty="0">
                <a:effectLst/>
              </a:rPr>
              <a:t>Earlier</a:t>
            </a:r>
            <a:r>
              <a:rPr lang="en-US" dirty="0">
                <a:effectLst/>
              </a:rPr>
              <a:t>, light </a:t>
            </a:r>
            <a:r>
              <a:rPr lang="en-US" cap="small" dirty="0">
                <a:effectLst/>
              </a:rPr>
              <a:t>was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considered</a:t>
            </a:r>
            <a:r>
              <a:rPr lang="en-US" dirty="0">
                <a:effectLst/>
              </a:rPr>
              <a:t> to be </a:t>
            </a:r>
            <a:r>
              <a:rPr lang="en-US" cap="small" dirty="0">
                <a:effectLst/>
              </a:rPr>
              <a:t>that</a:t>
            </a:r>
            <a:r>
              <a:rPr lang="en-US" dirty="0">
                <a:effectLst/>
              </a:rPr>
              <a:t> form of </a:t>
            </a:r>
            <a:r>
              <a:rPr lang="en-US" cap="small" dirty="0">
                <a:effectLst/>
              </a:rPr>
              <a:t>radiant</a:t>
            </a:r>
            <a:r>
              <a:rPr lang="en-US" dirty="0">
                <a:effectLst/>
              </a:rPr>
              <a:t> energy which </a:t>
            </a:r>
            <a:r>
              <a:rPr lang="en-US" cap="small" dirty="0">
                <a:effectLst/>
              </a:rPr>
              <a:t>makes</a:t>
            </a:r>
            <a:r>
              <a:rPr lang="en-US" dirty="0">
                <a:effectLst/>
              </a:rPr>
              <a:t> objects visible due to </a:t>
            </a:r>
            <a:r>
              <a:rPr lang="en-US" cap="small" dirty="0">
                <a:effectLst/>
              </a:rPr>
              <a:t>stimulation</a:t>
            </a:r>
            <a:r>
              <a:rPr lang="en-US" dirty="0">
                <a:effectLst/>
              </a:rPr>
              <a:t> of </a:t>
            </a:r>
            <a:r>
              <a:rPr lang="en-US" cap="small" dirty="0">
                <a:effectLst/>
              </a:rPr>
              <a:t>retina</a:t>
            </a:r>
            <a:r>
              <a:rPr lang="en-US" dirty="0">
                <a:effectLst/>
              </a:rPr>
              <a:t> of the </a:t>
            </a:r>
            <a:r>
              <a:rPr lang="en-US" dirty="0" smtClean="0">
                <a:effectLst/>
              </a:rPr>
              <a:t>eye</a:t>
            </a:r>
          </a:p>
          <a:p>
            <a:r>
              <a:rPr lang="en-US" dirty="0">
                <a:effectLst/>
              </a:rPr>
              <a:t>It is </a:t>
            </a:r>
            <a:r>
              <a:rPr lang="en-US" cap="small" dirty="0">
                <a:effectLst/>
              </a:rPr>
              <a:t>a</a:t>
            </a:r>
            <a:r>
              <a:rPr lang="en-US" dirty="0">
                <a:effectLst/>
              </a:rPr>
              <a:t> form of energy </a:t>
            </a:r>
            <a:r>
              <a:rPr lang="en-US" cap="small" dirty="0">
                <a:effectLst/>
              </a:rPr>
              <a:t>that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propagates</a:t>
            </a:r>
            <a:r>
              <a:rPr lang="en-US" dirty="0">
                <a:effectLst/>
              </a:rPr>
              <a:t> in the presence or  </a:t>
            </a:r>
            <a:r>
              <a:rPr lang="en-US" cap="small" dirty="0">
                <a:effectLst/>
              </a:rPr>
              <a:t>absence</a:t>
            </a:r>
            <a:r>
              <a:rPr lang="en-US" dirty="0">
                <a:effectLst/>
              </a:rPr>
              <a:t>  of  </a:t>
            </a:r>
            <a:r>
              <a:rPr lang="en-US" cap="small" dirty="0">
                <a:effectLst/>
              </a:rPr>
              <a:t>a</a:t>
            </a:r>
            <a:r>
              <a:rPr lang="en-US" dirty="0">
                <a:effectLst/>
              </a:rPr>
              <a:t>  medium,  which  we  now  </a:t>
            </a:r>
            <a:r>
              <a:rPr lang="en-US" cap="small" dirty="0">
                <a:effectLst/>
              </a:rPr>
              <a:t>call</a:t>
            </a:r>
            <a:r>
              <a:rPr lang="en-US" dirty="0">
                <a:effectLst/>
              </a:rPr>
              <a:t> </a:t>
            </a:r>
            <a:r>
              <a:rPr lang="en-US" cap="small" dirty="0" smtClean="0">
                <a:effectLst/>
              </a:rPr>
              <a:t>waves.</a:t>
            </a:r>
          </a:p>
          <a:p>
            <a:r>
              <a:rPr lang="en-US" dirty="0">
                <a:effectLst/>
              </a:rPr>
              <a:t>it </a:t>
            </a:r>
            <a:r>
              <a:rPr lang="en-US" cap="small" dirty="0">
                <a:effectLst/>
              </a:rPr>
              <a:t>was</a:t>
            </a:r>
            <a:r>
              <a:rPr lang="en-US" dirty="0">
                <a:effectLst/>
              </a:rPr>
              <a:t> proved </a:t>
            </a:r>
            <a:r>
              <a:rPr lang="en-US" cap="small" dirty="0">
                <a:effectLst/>
              </a:rPr>
              <a:t>that</a:t>
            </a:r>
            <a:r>
              <a:rPr lang="en-US" dirty="0">
                <a:effectLst/>
              </a:rPr>
              <a:t> these </a:t>
            </a:r>
            <a:r>
              <a:rPr lang="en-US" cap="small" dirty="0">
                <a:effectLst/>
              </a:rPr>
              <a:t>are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electromagnetic</a:t>
            </a:r>
            <a:r>
              <a:rPr lang="en-US" dirty="0">
                <a:effectLst/>
              </a:rPr>
              <a:t> (EM) </a:t>
            </a:r>
            <a:r>
              <a:rPr lang="en-US" cap="small" dirty="0">
                <a:effectLst/>
              </a:rPr>
              <a:t>waves.</a:t>
            </a:r>
            <a:r>
              <a:rPr lang="en-US" dirty="0">
                <a:effectLst/>
              </a:rPr>
              <a:t>  </a:t>
            </a:r>
            <a:r>
              <a:rPr lang="en-US" cap="small" dirty="0">
                <a:effectLst/>
              </a:rPr>
              <a:t>Later</a:t>
            </a:r>
            <a:r>
              <a:rPr lang="en-US" dirty="0">
                <a:effectLst/>
              </a:rPr>
              <a:t>,  using  </a:t>
            </a:r>
            <a:r>
              <a:rPr lang="en-US" cap="small" dirty="0">
                <a:effectLst/>
              </a:rPr>
              <a:t>quantum</a:t>
            </a:r>
            <a:r>
              <a:rPr lang="en-US" dirty="0">
                <a:effectLst/>
              </a:rPr>
              <a:t>  theory,  </a:t>
            </a:r>
            <a:r>
              <a:rPr lang="en-US" cap="small" dirty="0">
                <a:effectLst/>
              </a:rPr>
              <a:t>particle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nature</a:t>
            </a:r>
            <a:r>
              <a:rPr lang="en-US" dirty="0">
                <a:effectLst/>
              </a:rPr>
              <a:t>  of  light  </a:t>
            </a:r>
            <a:r>
              <a:rPr lang="en-US" cap="small" dirty="0">
                <a:effectLst/>
              </a:rPr>
              <a:t>was</a:t>
            </a:r>
            <a:r>
              <a:rPr lang="en-US" dirty="0">
                <a:effectLst/>
              </a:rPr>
              <a:t>  </a:t>
            </a:r>
            <a:r>
              <a:rPr lang="en-US" cap="small" dirty="0" smtClean="0">
                <a:effectLst/>
              </a:rPr>
              <a:t>established</a:t>
            </a:r>
          </a:p>
          <a:p>
            <a:r>
              <a:rPr lang="en-US" dirty="0">
                <a:effectLst/>
              </a:rPr>
              <a:t>According  to this, photons </a:t>
            </a:r>
            <a:r>
              <a:rPr lang="en-US" cap="small" dirty="0">
                <a:effectLst/>
              </a:rPr>
              <a:t>are</a:t>
            </a:r>
            <a:r>
              <a:rPr lang="en-US" dirty="0">
                <a:effectLst/>
              </a:rPr>
              <a:t> energy </a:t>
            </a:r>
            <a:r>
              <a:rPr lang="en-US" cap="small" dirty="0">
                <a:effectLst/>
              </a:rPr>
              <a:t>carrier</a:t>
            </a:r>
            <a:r>
              <a:rPr lang="en-US" dirty="0">
                <a:effectLst/>
              </a:rPr>
              <a:t> </a:t>
            </a:r>
            <a:r>
              <a:rPr lang="en-US" cap="small" dirty="0" smtClean="0">
                <a:effectLst/>
              </a:rPr>
              <a:t>particles.</a:t>
            </a:r>
          </a:p>
          <a:p>
            <a:r>
              <a:rPr lang="en-US" dirty="0">
                <a:effectLst/>
              </a:rPr>
              <a:t>it is now </a:t>
            </a:r>
            <a:r>
              <a:rPr lang="en-US" cap="small" dirty="0">
                <a:effectLst/>
              </a:rPr>
              <a:t>an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established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fact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that</a:t>
            </a:r>
            <a:r>
              <a:rPr lang="en-US" dirty="0">
                <a:effectLst/>
              </a:rPr>
              <a:t> light possesses </a:t>
            </a:r>
            <a:r>
              <a:rPr lang="en-US" cap="small" dirty="0">
                <a:effectLst/>
              </a:rPr>
              <a:t>dual</a:t>
            </a:r>
            <a:r>
              <a:rPr lang="en-US" dirty="0">
                <a:effectLst/>
              </a:rPr>
              <a:t> </a:t>
            </a:r>
            <a:r>
              <a:rPr lang="en-US" cap="small" dirty="0" smtClean="0">
                <a:effectLst/>
              </a:rPr>
              <a:t>nature</a:t>
            </a:r>
          </a:p>
          <a:p>
            <a:r>
              <a:rPr lang="en-IN" dirty="0">
                <a:effectLst/>
              </a:rPr>
              <a:t> </a:t>
            </a:r>
            <a:r>
              <a:rPr lang="en-US" dirty="0">
                <a:effectLst/>
              </a:rPr>
              <a:t>In  </a:t>
            </a:r>
            <a:r>
              <a:rPr lang="en-US" cap="small" dirty="0">
                <a:effectLst/>
              </a:rPr>
              <a:t>vacuum,</a:t>
            </a:r>
            <a:r>
              <a:rPr lang="en-US" dirty="0">
                <a:effectLst/>
              </a:rPr>
              <a:t>  these </a:t>
            </a:r>
            <a:r>
              <a:rPr lang="en-US" cap="small" dirty="0">
                <a:effectLst/>
              </a:rPr>
              <a:t>waves</a:t>
            </a:r>
            <a:r>
              <a:rPr lang="en-US" dirty="0">
                <a:effectLst/>
              </a:rPr>
              <a:t>  (or  photons)  </a:t>
            </a:r>
            <a:r>
              <a:rPr lang="en-US" cap="small" dirty="0">
                <a:effectLst/>
              </a:rPr>
              <a:t>travel</a:t>
            </a:r>
            <a:r>
              <a:rPr lang="en-US" dirty="0">
                <a:effectLst/>
              </a:rPr>
              <a:t>  with  </a:t>
            </a:r>
            <a:r>
              <a:rPr lang="en-US" cap="small" dirty="0">
                <a:effectLst/>
              </a:rPr>
              <a:t>a</a:t>
            </a:r>
            <a:r>
              <a:rPr lang="en-US" dirty="0">
                <a:effectLst/>
              </a:rPr>
              <a:t>  </a:t>
            </a:r>
            <a:r>
              <a:rPr lang="en-US" cap="small" dirty="0">
                <a:effectLst/>
              </a:rPr>
              <a:t>speed</a:t>
            </a:r>
            <a:r>
              <a:rPr lang="en-US" dirty="0">
                <a:effectLst/>
              </a:rPr>
              <a:t>  </a:t>
            </a:r>
            <a:r>
              <a:rPr lang="en-US" dirty="0" smtClean="0">
                <a:effectLst/>
              </a:rPr>
              <a:t>of </a:t>
            </a:r>
            <a:r>
              <a:rPr lang="en-US" dirty="0">
                <a:effectLst/>
              </a:rPr>
              <a:t>c  =  299792458  </a:t>
            </a:r>
            <a:r>
              <a:rPr lang="en-US" dirty="0" smtClean="0">
                <a:effectLst/>
              </a:rPr>
              <a:t>ms</a:t>
            </a:r>
            <a:r>
              <a:rPr lang="en-US" baseline="30000" dirty="0" smtClean="0">
                <a:effectLst/>
              </a:rPr>
              <a:t>-1</a:t>
            </a:r>
          </a:p>
          <a:p>
            <a:r>
              <a:rPr lang="en-US" dirty="0">
                <a:effectLst/>
              </a:rPr>
              <a:t>According  to  Einstein’s </a:t>
            </a:r>
            <a:r>
              <a:rPr lang="en-US" cap="small" dirty="0">
                <a:effectLst/>
              </a:rPr>
              <a:t>special</a:t>
            </a:r>
            <a:r>
              <a:rPr lang="en-US" dirty="0">
                <a:effectLst/>
              </a:rPr>
              <a:t> theory of </a:t>
            </a:r>
            <a:r>
              <a:rPr lang="en-US" cap="small" dirty="0">
                <a:effectLst/>
              </a:rPr>
              <a:t>relativity</a:t>
            </a:r>
            <a:r>
              <a:rPr lang="en-US" dirty="0">
                <a:effectLst/>
              </a:rPr>
              <a:t>, this is the </a:t>
            </a:r>
            <a:r>
              <a:rPr lang="en-US" cap="small" dirty="0">
                <a:effectLst/>
              </a:rPr>
              <a:t>maximum</a:t>
            </a:r>
            <a:r>
              <a:rPr lang="en-US" dirty="0">
                <a:effectLst/>
              </a:rPr>
              <a:t> possible  speed  for  </a:t>
            </a:r>
            <a:r>
              <a:rPr lang="en-US" cap="small" dirty="0">
                <a:effectLst/>
              </a:rPr>
              <a:t>any</a:t>
            </a:r>
            <a:r>
              <a:rPr lang="en-US" dirty="0">
                <a:effectLst/>
              </a:rPr>
              <a:t>  </a:t>
            </a:r>
            <a:r>
              <a:rPr lang="en-US" dirty="0" smtClean="0">
                <a:effectLst/>
              </a:rPr>
              <a:t>object.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556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61258"/>
            <a:ext cx="12192000" cy="757646"/>
          </a:xfrm>
        </p:spPr>
        <p:txBody>
          <a:bodyPr>
            <a:normAutofit fontScale="90000"/>
          </a:bodyPr>
          <a:lstStyle/>
          <a:p>
            <a:r>
              <a:rPr lang="en-US" cap="small" dirty="0">
                <a:effectLst/>
              </a:rPr>
              <a:t>Refraction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at</a:t>
            </a:r>
            <a:r>
              <a:rPr lang="en-US" dirty="0">
                <a:effectLst/>
              </a:rPr>
              <a:t> </a:t>
            </a:r>
            <a:r>
              <a:rPr lang="en-US" cap="small">
                <a:effectLst/>
              </a:rPr>
              <a:t>a</a:t>
            </a:r>
            <a:r>
              <a:rPr lang="en-US">
                <a:effectLst/>
              </a:rPr>
              <a:t> </a:t>
            </a:r>
            <a:r>
              <a:rPr lang="en-US" cap="small" smtClean="0">
                <a:effectLst/>
              </a:rPr>
              <a:t>spherical</a:t>
            </a:r>
            <a:r>
              <a:rPr lang="en-US" smtClean="0">
                <a:effectLst/>
              </a:rPr>
              <a:t> </a:t>
            </a:r>
            <a:r>
              <a:rPr lang="en-US" cap="small" dirty="0">
                <a:effectLst/>
              </a:rPr>
              <a:t>surface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and</a:t>
            </a:r>
            <a:r>
              <a:rPr lang="en-IN" dirty="0">
                <a:effectLst/>
              </a:rPr>
              <a:t/>
            </a:r>
            <a:br>
              <a:rPr lang="en-IN" dirty="0">
                <a:effectLst/>
              </a:rPr>
            </a:br>
            <a:r>
              <a:rPr lang="en-US" dirty="0">
                <a:effectLst/>
              </a:rPr>
              <a:t>lenses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38508" y="1288869"/>
                <a:ext cx="9613858" cy="5286102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cap="small" dirty="0" smtClean="0">
                    <a:effectLst/>
                  </a:rPr>
                  <a:t>Refraction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at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a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spherical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 smtClean="0">
                    <a:effectLst/>
                  </a:rPr>
                  <a:t>surface </a:t>
                </a:r>
                <a:r>
                  <a:rPr lang="en-US" dirty="0">
                    <a:effectLst/>
                  </a:rPr>
                  <a:t>will  involve </a:t>
                </a:r>
                <a:r>
                  <a:rPr lang="en-US" cap="small" dirty="0">
                    <a:effectLst/>
                  </a:rPr>
                  <a:t>parameters</a:t>
                </a:r>
                <a:r>
                  <a:rPr lang="en-US" dirty="0">
                    <a:effectLst/>
                  </a:rPr>
                  <a:t>  including  the  </a:t>
                </a:r>
                <a:r>
                  <a:rPr lang="en-US" cap="small" dirty="0">
                    <a:effectLst/>
                  </a:rPr>
                  <a:t>curvature</a:t>
                </a:r>
                <a:r>
                  <a:rPr lang="en-US" dirty="0">
                    <a:effectLst/>
                  </a:rPr>
                  <a:t>  such  </a:t>
                </a:r>
                <a:r>
                  <a:rPr lang="en-US" cap="small" dirty="0">
                    <a:effectLst/>
                  </a:rPr>
                  <a:t>as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radius</a:t>
                </a:r>
                <a:r>
                  <a:rPr lang="en-US" dirty="0">
                    <a:effectLst/>
                  </a:rPr>
                  <a:t>  of  </a:t>
                </a:r>
                <a:r>
                  <a:rPr lang="en-US" cap="small" dirty="0">
                    <a:effectLst/>
                  </a:rPr>
                  <a:t>curvature,</a:t>
                </a:r>
                <a:r>
                  <a:rPr lang="en-US" dirty="0">
                    <a:effectLst/>
                  </a:rPr>
                  <a:t>  in  </a:t>
                </a:r>
                <a:r>
                  <a:rPr lang="en-US" cap="small" dirty="0">
                    <a:effectLst/>
                  </a:rPr>
                  <a:t>addition</a:t>
                </a:r>
                <a:r>
                  <a:rPr lang="en-US" dirty="0">
                    <a:effectLst/>
                  </a:rPr>
                  <a:t>  to  </a:t>
                </a:r>
                <a:r>
                  <a:rPr lang="en-US" cap="small" dirty="0">
                    <a:effectLst/>
                  </a:rPr>
                  <a:t>refractive</a:t>
                </a:r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indices</a:t>
                </a:r>
              </a:p>
              <a:p>
                <a:r>
                  <a:rPr lang="en-US" b="1" dirty="0">
                    <a:effectLst/>
                  </a:rPr>
                  <a:t>Lenses</a:t>
                </a:r>
                <a:r>
                  <a:rPr lang="en-US" b="1" dirty="0" smtClean="0">
                    <a:effectLst/>
                  </a:rPr>
                  <a:t>: </a:t>
                </a:r>
                <a:r>
                  <a:rPr lang="en-US" dirty="0">
                    <a:effectLst/>
                  </a:rPr>
                  <a:t>L</a:t>
                </a:r>
                <a:r>
                  <a:rPr lang="en-US" dirty="0" smtClean="0">
                    <a:effectLst/>
                  </a:rPr>
                  <a:t>enses    </a:t>
                </a:r>
                <a:r>
                  <a:rPr lang="en-US" cap="small" dirty="0">
                    <a:effectLst/>
                  </a:rPr>
                  <a:t>can</a:t>
                </a:r>
                <a:r>
                  <a:rPr lang="en-US" dirty="0">
                    <a:effectLst/>
                  </a:rPr>
                  <a:t>    be </a:t>
                </a:r>
                <a:r>
                  <a:rPr lang="en-US" cap="small" dirty="0">
                    <a:effectLst/>
                  </a:rPr>
                  <a:t>visualized</a:t>
                </a:r>
                <a:r>
                  <a:rPr lang="en-US" dirty="0">
                    <a:effectLst/>
                  </a:rPr>
                  <a:t>  to  be  consisting  of  intersection  </a:t>
                </a:r>
                <a:r>
                  <a:rPr lang="en-US" dirty="0" smtClean="0">
                    <a:effectLst/>
                  </a:rPr>
                  <a:t>of </a:t>
                </a:r>
                <a:r>
                  <a:rPr lang="en-US" dirty="0">
                    <a:effectLst/>
                  </a:rPr>
                  <a:t>two spheres of </a:t>
                </a:r>
                <a:r>
                  <a:rPr lang="en-US" cap="small" dirty="0">
                    <a:effectLst/>
                  </a:rPr>
                  <a:t>radii</a:t>
                </a:r>
                <a:r>
                  <a:rPr lang="en-US" dirty="0">
                    <a:effectLst/>
                  </a:rPr>
                  <a:t> of </a:t>
                </a:r>
                <a:r>
                  <a:rPr lang="en-US" cap="small" dirty="0">
                    <a:effectLst/>
                  </a:rPr>
                  <a:t>curvature</a:t>
                </a:r>
                <a:r>
                  <a:rPr lang="en-US" dirty="0">
                    <a:effectLst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i="1" dirty="0" smtClean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and</a:t>
                </a:r>
                <a:r>
                  <a:rPr lang="en-US" dirty="0">
                    <a:effectLst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 smtClean="0">
                    <a:effectLst/>
                  </a:rPr>
                  <a:t>  </a:t>
                </a:r>
                <a:r>
                  <a:rPr lang="en-US" dirty="0">
                    <a:effectLst/>
                  </a:rPr>
                  <a:t>or </a:t>
                </a:r>
                <a:r>
                  <a:rPr lang="en-US" dirty="0" smtClean="0">
                    <a:effectLst/>
                  </a:rPr>
                  <a:t>of </a:t>
                </a:r>
                <a:r>
                  <a:rPr lang="en-US" dirty="0">
                    <a:effectLst/>
                  </a:rPr>
                  <a:t>one sphere </a:t>
                </a:r>
                <a:r>
                  <a:rPr lang="en-US" cap="small" dirty="0">
                    <a:effectLst/>
                  </a:rPr>
                  <a:t>and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a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plane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surface</a:t>
                </a:r>
                <a:r>
                  <a:rPr lang="en-US" dirty="0">
                    <a:effectLst/>
                  </a:rPr>
                  <a:t> (R = </a:t>
                </a:r>
                <a14:m>
                  <m:oMath xmlns:m="http://schemas.openxmlformats.org/officeDocument/2006/math">
                    <m:r>
                      <a:rPr lang="en-US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 smtClean="0">
                    <a:effectLst/>
                  </a:rPr>
                  <a:t>)</a:t>
                </a:r>
              </a:p>
              <a:p>
                <a:r>
                  <a:rPr lang="en-US" dirty="0">
                    <a:effectLst/>
                  </a:rPr>
                  <a:t>A lens is </a:t>
                </a:r>
                <a:r>
                  <a:rPr lang="en-US" cap="small" dirty="0">
                    <a:effectLst/>
                  </a:rPr>
                  <a:t>said</a:t>
                </a:r>
                <a:r>
                  <a:rPr lang="en-US" dirty="0">
                    <a:effectLst/>
                  </a:rPr>
                  <a:t> to convex if it is thicker in the middle </a:t>
                </a:r>
                <a:r>
                  <a:rPr lang="en-US" cap="small" dirty="0">
                    <a:effectLst/>
                  </a:rPr>
                  <a:t>and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narrowing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towards</a:t>
                </a:r>
                <a:r>
                  <a:rPr lang="en-US" dirty="0">
                    <a:effectLst/>
                  </a:rPr>
                  <a:t> the </a:t>
                </a:r>
                <a:r>
                  <a:rPr lang="en-US" dirty="0" smtClean="0">
                    <a:effectLst/>
                  </a:rPr>
                  <a:t>periphery</a:t>
                </a:r>
              </a:p>
              <a:p>
                <a:r>
                  <a:rPr lang="en-US" dirty="0">
                    <a:effectLst/>
                  </a:rPr>
                  <a:t>A lens is </a:t>
                </a:r>
                <a:r>
                  <a:rPr lang="en-US" cap="small" dirty="0">
                    <a:effectLst/>
                  </a:rPr>
                  <a:t>concave</a:t>
                </a:r>
                <a:r>
                  <a:rPr lang="en-US" dirty="0">
                    <a:effectLst/>
                  </a:rPr>
                  <a:t> if it is thicker </a:t>
                </a:r>
                <a:r>
                  <a:rPr lang="en-US" cap="small" dirty="0">
                    <a:effectLst/>
                  </a:rPr>
                  <a:t>at</a:t>
                </a:r>
                <a:r>
                  <a:rPr lang="en-US" dirty="0">
                    <a:effectLst/>
                  </a:rPr>
                  <a:t> periphery </a:t>
                </a:r>
                <a:r>
                  <a:rPr lang="en-US" cap="small" dirty="0">
                    <a:effectLst/>
                  </a:rPr>
                  <a:t>and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narrows</a:t>
                </a:r>
                <a:r>
                  <a:rPr lang="en-US" dirty="0">
                    <a:effectLst/>
                  </a:rPr>
                  <a:t> down </a:t>
                </a:r>
                <a:r>
                  <a:rPr lang="en-US" cap="small" dirty="0">
                    <a:effectLst/>
                  </a:rPr>
                  <a:t>towards</a:t>
                </a:r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center</a:t>
                </a:r>
              </a:p>
              <a:p>
                <a:r>
                  <a:rPr lang="en-US" dirty="0">
                    <a:effectLst/>
                  </a:rPr>
                  <a:t>For lenses of </a:t>
                </a:r>
                <a:r>
                  <a:rPr lang="en-US" cap="small" dirty="0">
                    <a:effectLst/>
                  </a:rPr>
                  <a:t>material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optically</a:t>
                </a:r>
                <a:r>
                  <a:rPr lang="en-US" dirty="0">
                    <a:effectLst/>
                  </a:rPr>
                  <a:t> denser </a:t>
                </a:r>
                <a:r>
                  <a:rPr lang="en-US" cap="small" dirty="0">
                    <a:effectLst/>
                  </a:rPr>
                  <a:t>than</a:t>
                </a:r>
                <a:r>
                  <a:rPr lang="en-US" dirty="0">
                    <a:effectLst/>
                  </a:rPr>
                  <a:t> the  medium  in  which  those  </a:t>
                </a:r>
                <a:r>
                  <a:rPr lang="en-US" cap="small" dirty="0">
                    <a:effectLst/>
                  </a:rPr>
                  <a:t>are</a:t>
                </a:r>
                <a:r>
                  <a:rPr lang="en-US" dirty="0">
                    <a:effectLst/>
                  </a:rPr>
                  <a:t>  kept,  convex lenses  </a:t>
                </a:r>
                <a:r>
                  <a:rPr lang="en-US" cap="small" dirty="0">
                    <a:effectLst/>
                  </a:rPr>
                  <a:t>have</a:t>
                </a:r>
                <a:r>
                  <a:rPr lang="en-US" dirty="0">
                    <a:effectLst/>
                  </a:rPr>
                  <a:t>  positive  </a:t>
                </a:r>
                <a:r>
                  <a:rPr lang="en-US" cap="small" dirty="0">
                    <a:effectLst/>
                  </a:rPr>
                  <a:t>focal</a:t>
                </a:r>
                <a:r>
                  <a:rPr lang="en-US" dirty="0">
                    <a:effectLst/>
                  </a:rPr>
                  <a:t>  </a:t>
                </a:r>
                <a:r>
                  <a:rPr lang="en-US" dirty="0" smtClean="0">
                    <a:effectLst/>
                  </a:rPr>
                  <a:t>length </a:t>
                </a:r>
                <a:r>
                  <a:rPr lang="en-US" cap="small" dirty="0">
                    <a:effectLst/>
                  </a:rPr>
                  <a:t>and</a:t>
                </a:r>
                <a:r>
                  <a:rPr lang="en-US" dirty="0">
                    <a:effectLst/>
                  </a:rPr>
                  <a:t>  converge the  incident  </a:t>
                </a:r>
                <a:r>
                  <a:rPr lang="en-US" cap="small" dirty="0">
                    <a:effectLst/>
                  </a:rPr>
                  <a:t>beam</a:t>
                </a:r>
                <a:r>
                  <a:rPr lang="en-US" dirty="0">
                    <a:effectLst/>
                  </a:rPr>
                  <a:t>  while  </a:t>
                </a:r>
                <a:r>
                  <a:rPr lang="en-US" cap="small" dirty="0">
                    <a:effectLst/>
                  </a:rPr>
                  <a:t>concave</a:t>
                </a:r>
                <a:r>
                  <a:rPr lang="en-US" dirty="0">
                    <a:effectLst/>
                  </a:rPr>
                  <a:t>  lenses  </a:t>
                </a:r>
                <a:r>
                  <a:rPr lang="en-US" cap="small" dirty="0">
                    <a:effectLst/>
                  </a:rPr>
                  <a:t>have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negative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focal</a:t>
                </a:r>
                <a:r>
                  <a:rPr lang="en-US" dirty="0">
                    <a:effectLst/>
                  </a:rPr>
                  <a:t> length </a:t>
                </a:r>
                <a:r>
                  <a:rPr lang="en-US" cap="small" dirty="0">
                    <a:effectLst/>
                  </a:rPr>
                  <a:t>and</a:t>
                </a:r>
                <a:r>
                  <a:rPr lang="en-US" dirty="0">
                    <a:effectLst/>
                  </a:rPr>
                  <a:t> diverge the incident </a:t>
                </a:r>
                <a:r>
                  <a:rPr lang="en-US" cap="small" dirty="0" smtClean="0">
                    <a:effectLst/>
                  </a:rPr>
                  <a:t>beam</a:t>
                </a:r>
              </a:p>
              <a:p>
                <a:r>
                  <a:rPr lang="en-US" cap="small" dirty="0" smtClean="0">
                    <a:effectLst/>
                  </a:rPr>
                  <a:t>For any thin lens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small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cap="small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cap="small" smtClean="0"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</m:oMath>
                </a14:m>
                <a:r>
                  <a:rPr lang="en-US" cap="small" dirty="0" smtClean="0">
                    <a:effectLst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cap="small" smtClean="0">
                            <a:effectLst/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IN" b="0" i="1" cap="small" smtClean="0">
                        <a:effectLst/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cap="small" smtClean="0">
                            <a:effectLst/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</m:oMath>
                </a14:m>
                <a:endParaRPr lang="en-US" cap="small" dirty="0" smtClean="0">
                  <a:effectLst/>
                </a:endParaRPr>
              </a:p>
              <a:p>
                <a:r>
                  <a:rPr lang="en-US" cap="small" dirty="0" smtClean="0">
                    <a:effectLst/>
                  </a:rPr>
                  <a:t>For </a:t>
                </a:r>
                <a:r>
                  <a:rPr lang="en-US" dirty="0">
                    <a:effectLst/>
                  </a:rPr>
                  <a:t>number  </a:t>
                </a:r>
                <a:r>
                  <a:rPr lang="en-US" dirty="0" smtClean="0">
                    <a:effectLst/>
                  </a:rPr>
                  <a:t>of</a:t>
                </a:r>
                <a:r>
                  <a:rPr lang="en-IN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thin  </a:t>
                </a:r>
                <a:r>
                  <a:rPr lang="en-US" dirty="0">
                    <a:effectLst/>
                  </a:rPr>
                  <a:t>lenses  in  </a:t>
                </a:r>
                <a:r>
                  <a:rPr lang="en-US" cap="small" dirty="0">
                    <a:effectLst/>
                  </a:rPr>
                  <a:t>contact</a:t>
                </a:r>
                <a:r>
                  <a:rPr lang="en-US" dirty="0">
                    <a:effectLst/>
                  </a:rPr>
                  <a:t>  with  </a:t>
                </a:r>
                <a:r>
                  <a:rPr lang="en-US" cap="small" dirty="0">
                    <a:effectLst/>
                  </a:rPr>
                  <a:t>each</a:t>
                </a:r>
                <a:r>
                  <a:rPr lang="en-US" dirty="0">
                    <a:effectLst/>
                  </a:rPr>
                  <a:t>  other  </a:t>
                </a:r>
                <a:r>
                  <a:rPr lang="en-US" cap="small" dirty="0">
                    <a:effectLst/>
                  </a:rPr>
                  <a:t>having</a:t>
                </a:r>
                <a:r>
                  <a:rPr lang="en-US" dirty="0">
                    <a:effectLst/>
                  </a:rPr>
                  <a:t> common  </a:t>
                </a:r>
                <a:r>
                  <a:rPr lang="en-US" cap="small" dirty="0">
                    <a:effectLst/>
                  </a:rPr>
                  <a:t>principal</a:t>
                </a:r>
                <a:r>
                  <a:rPr lang="en-US" dirty="0">
                    <a:effectLst/>
                  </a:rPr>
                  <a:t>  </a:t>
                </a:r>
                <a:r>
                  <a:rPr lang="en-US" cap="small" dirty="0" smtClean="0">
                    <a:effectLst/>
                  </a:rPr>
                  <a:t>axis</a:t>
                </a:r>
                <a:r>
                  <a:rPr lang="en-US" cap="small" dirty="0">
                    <a:effectLst/>
                  </a:rPr>
                  <a:t>,</a:t>
                </a:r>
                <a:r>
                  <a:rPr lang="en-US" dirty="0" smtClean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Focal</a:t>
                </a:r>
                <a:r>
                  <a:rPr lang="en-US" dirty="0">
                    <a:effectLst/>
                  </a:rPr>
                  <a:t>  power  of  such </a:t>
                </a:r>
                <a:r>
                  <a:rPr lang="en-US" cap="small" dirty="0">
                    <a:effectLst/>
                  </a:rPr>
                  <a:t>combination</a:t>
                </a:r>
                <a:r>
                  <a:rPr lang="en-US" dirty="0">
                    <a:effectLst/>
                  </a:rPr>
                  <a:t> is given by the </a:t>
                </a:r>
                <a:r>
                  <a:rPr lang="en-US" cap="small" dirty="0">
                    <a:effectLst/>
                  </a:rPr>
                  <a:t>algebraic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addition</a:t>
                </a:r>
                <a:r>
                  <a:rPr lang="en-US" dirty="0">
                    <a:effectLst/>
                  </a:rPr>
                  <a:t> (by  considering  ±  signs)  of  </a:t>
                </a:r>
                <a:r>
                  <a:rPr lang="en-US" cap="small" dirty="0">
                    <a:effectLst/>
                  </a:rPr>
                  <a:t>individual</a:t>
                </a:r>
                <a:r>
                  <a:rPr lang="en-US" dirty="0">
                    <a:effectLst/>
                  </a:rPr>
                  <a:t>  </a:t>
                </a:r>
                <a:r>
                  <a:rPr lang="en-US" cap="small" dirty="0">
                    <a:effectLst/>
                  </a:rPr>
                  <a:t>focal</a:t>
                </a:r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powers i.e.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</m:oMath>
                </a14:m>
                <a:r>
                  <a:rPr lang="en-US" dirty="0" smtClean="0">
                    <a:effectLst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IN" i="1" cap="small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cap="small" smtClean="0">
                                <a:effectLst/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b="0" i="1" cap="small" smtClean="0"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IN" b="0" i="1" cap="small" smtClean="0">
                        <a:effectLst/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IN" i="1" cap="small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 cap="small">
                                <a:effectLst/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b="0" i="1" cap="small" smtClean="0"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>
                    <a:effectLst/>
                  </a:rPr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IN" i="1" cap="small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 cap="small">
                                <a:effectLst/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b="0" i="1" cap="small" smtClean="0">
                                <a:effectLst/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>
                    <a:effectLst/>
                  </a:rPr>
                  <a:t> …… =&gt; p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cap="small" smtClean="0"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cap="small" smtClean="0">
                        <a:effectLst/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IN" b="0" i="1" cap="small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0" i="1" cap="small" smtClean="0">
                        <a:effectLst/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IN" b="0" i="1" cap="small" smtClean="0"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IN" b="0" i="1" cap="small" smtClean="0">
                        <a:effectLst/>
                        <a:latin typeface="Cambria Math" panose="02040503050406030204" pitchFamily="18" charset="0"/>
                      </a:rPr>
                      <m:t>…….</m:t>
                    </m:r>
                  </m:oMath>
                </a14:m>
                <a:endParaRPr lang="en-US" dirty="0" smtClean="0">
                  <a:effectLst/>
                </a:endParaRPr>
              </a:p>
              <a:p>
                <a:r>
                  <a:rPr lang="en-US" dirty="0" smtClean="0">
                    <a:effectLst/>
                  </a:rPr>
                  <a:t>For two  </a:t>
                </a:r>
                <a:r>
                  <a:rPr lang="en-US" dirty="0">
                    <a:effectLst/>
                  </a:rPr>
                  <a:t>thin  lenses,  </a:t>
                </a:r>
                <a:r>
                  <a:rPr lang="en-US" cap="small" dirty="0">
                    <a:effectLst/>
                  </a:rPr>
                  <a:t>separated</a:t>
                </a:r>
                <a:r>
                  <a:rPr lang="en-US" dirty="0">
                    <a:effectLst/>
                  </a:rPr>
                  <a:t>  in  </a:t>
                </a:r>
                <a:r>
                  <a:rPr lang="en-US" cap="small" dirty="0">
                    <a:effectLst/>
                  </a:rPr>
                  <a:t>air</a:t>
                </a:r>
                <a:r>
                  <a:rPr lang="en-US" dirty="0">
                    <a:effectLst/>
                  </a:rPr>
                  <a:t>  by </a:t>
                </a:r>
                <a:r>
                  <a:rPr lang="en-US" cap="small" dirty="0">
                    <a:effectLst/>
                  </a:rPr>
                  <a:t>distance</a:t>
                </a:r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d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  <m:r>
                      <a:rPr lang="en-IN" b="0" i="0" cap="small" smtClean="0">
                        <a:effectLst/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IN" i="1" cap="small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 cap="small">
                                <a:effectLst/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i="1" cap="small"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IN" i="1" cap="small">
                        <a:effectLst/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IN" i="1" cap="small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 cap="small">
                                <a:effectLst/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i="1" cap="small"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>
                    <a:effectLst/>
                  </a:rPr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cap="small" smtClean="0">
                            <a:effectLst/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sSub>
                          <m:sSubPr>
                            <m:ctrlPr>
                              <a:rPr lang="en-IN" i="1" cap="small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 cap="small">
                                <a:effectLst/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i="1" cap="small"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IN" i="1" cap="small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 cap="small">
                                <a:effectLst/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i="1" cap="small"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>
                    <a:effectLst/>
                  </a:rPr>
                  <a:t> =&gt; p=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 cap="small">
                        <a:effectLst/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>
                    <a:effectLst/>
                  </a:rPr>
                  <a:t>-d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 smtClean="0">
                  <a:effectLst/>
                </a:endParaRPr>
              </a:p>
              <a:p>
                <a:endParaRPr lang="en-US" cap="small" dirty="0" smtClean="0">
                  <a:effectLst/>
                </a:endParaRP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8508" y="1288869"/>
                <a:ext cx="9613858" cy="5286102"/>
              </a:xfrm>
              <a:blipFill>
                <a:blip r:embed="rId2"/>
                <a:stretch>
                  <a:fillRect l="-317" t="-346" r="-5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104503" y="1005719"/>
            <a:ext cx="2098766" cy="5717298"/>
            <a:chOff x="104503" y="1005719"/>
            <a:chExt cx="2098766" cy="5717298"/>
          </a:xfrm>
        </p:grpSpPr>
        <p:sp>
          <p:nvSpPr>
            <p:cNvPr id="19" name="Rectangle 18"/>
            <p:cNvSpPr/>
            <p:nvPr/>
          </p:nvSpPr>
          <p:spPr>
            <a:xfrm>
              <a:off x="104503" y="1005719"/>
              <a:ext cx="2098766" cy="571729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" name="image563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044" y="1105126"/>
              <a:ext cx="1299710" cy="1080725"/>
            </a:xfrm>
            <a:prstGeom prst="rect">
              <a:avLst/>
            </a:prstGeom>
          </p:spPr>
        </p:pic>
        <p:pic>
          <p:nvPicPr>
            <p:cNvPr id="5" name="image564.png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1044" y="2394403"/>
              <a:ext cx="1299710" cy="1123859"/>
            </a:xfrm>
            <a:prstGeom prst="rect">
              <a:avLst/>
            </a:prstGeom>
          </p:spPr>
        </p:pic>
        <p:grpSp>
          <p:nvGrpSpPr>
            <p:cNvPr id="6" name="Group 2"/>
            <p:cNvGrpSpPr>
              <a:grpSpLocks/>
            </p:cNvGrpSpPr>
            <p:nvPr/>
          </p:nvGrpSpPr>
          <p:grpSpPr bwMode="auto">
            <a:xfrm>
              <a:off x="313145" y="3610519"/>
              <a:ext cx="1620158" cy="1501412"/>
              <a:chOff x="1416" y="-274"/>
              <a:chExt cx="1323" cy="1260"/>
            </a:xfrm>
          </p:grpSpPr>
          <p:sp>
            <p:nvSpPr>
              <p:cNvPr id="7" name="AutoShape 3"/>
              <p:cNvSpPr>
                <a:spLocks/>
              </p:cNvSpPr>
              <p:nvPr/>
            </p:nvSpPr>
            <p:spPr bwMode="auto">
              <a:xfrm>
                <a:off x="1423" y="-268"/>
                <a:ext cx="1308" cy="1245"/>
              </a:xfrm>
              <a:custGeom>
                <a:avLst/>
                <a:gdLst>
                  <a:gd name="T0" fmla="+- 0 1915 1424"/>
                  <a:gd name="T1" fmla="*/ T0 w 1308"/>
                  <a:gd name="T2" fmla="+- 0 -112 -267"/>
                  <a:gd name="T3" fmla="*/ -112 h 1245"/>
                  <a:gd name="T4" fmla="+- 0 1987 1424"/>
                  <a:gd name="T5" fmla="*/ T4 w 1308"/>
                  <a:gd name="T6" fmla="+- 0 -107 -267"/>
                  <a:gd name="T7" fmla="*/ -107 h 1245"/>
                  <a:gd name="T8" fmla="+- 0 2057 1424"/>
                  <a:gd name="T9" fmla="*/ T8 w 1308"/>
                  <a:gd name="T10" fmla="+- 0 -91 -267"/>
                  <a:gd name="T11" fmla="*/ -91 h 1245"/>
                  <a:gd name="T12" fmla="+- 0 2122 1424"/>
                  <a:gd name="T13" fmla="*/ T12 w 1308"/>
                  <a:gd name="T14" fmla="+- 0 -67 -267"/>
                  <a:gd name="T15" fmla="*/ -67 h 1245"/>
                  <a:gd name="T16" fmla="+- 0 2182 1424"/>
                  <a:gd name="T17" fmla="*/ T16 w 1308"/>
                  <a:gd name="T18" fmla="+- 0 -33 -267"/>
                  <a:gd name="T19" fmla="*/ -33 h 1245"/>
                  <a:gd name="T20" fmla="+- 0 2237 1424"/>
                  <a:gd name="T21" fmla="*/ T20 w 1308"/>
                  <a:gd name="T22" fmla="+- 0 8 -267"/>
                  <a:gd name="T23" fmla="*/ 8 h 1245"/>
                  <a:gd name="T24" fmla="+- 0 2286 1424"/>
                  <a:gd name="T25" fmla="*/ T24 w 1308"/>
                  <a:gd name="T26" fmla="+- 0 57 -267"/>
                  <a:gd name="T27" fmla="*/ 57 h 1245"/>
                  <a:gd name="T28" fmla="+- 0 2327 1424"/>
                  <a:gd name="T29" fmla="*/ T28 w 1308"/>
                  <a:gd name="T30" fmla="+- 0 111 -267"/>
                  <a:gd name="T31" fmla="*/ 111 h 1245"/>
                  <a:gd name="T32" fmla="+- 0 2360 1424"/>
                  <a:gd name="T33" fmla="*/ T32 w 1308"/>
                  <a:gd name="T34" fmla="+- 0 172 -267"/>
                  <a:gd name="T35" fmla="*/ 172 h 1245"/>
                  <a:gd name="T36" fmla="+- 0 2385 1424"/>
                  <a:gd name="T37" fmla="*/ T36 w 1308"/>
                  <a:gd name="T38" fmla="+- 0 237 -267"/>
                  <a:gd name="T39" fmla="*/ 237 h 1245"/>
                  <a:gd name="T40" fmla="+- 0 2401 1424"/>
                  <a:gd name="T41" fmla="*/ T40 w 1308"/>
                  <a:gd name="T42" fmla="+- 0 306 -267"/>
                  <a:gd name="T43" fmla="*/ 306 h 1245"/>
                  <a:gd name="T44" fmla="+- 0 2406 1424"/>
                  <a:gd name="T45" fmla="*/ T44 w 1308"/>
                  <a:gd name="T46" fmla="+- 0 379 -267"/>
                  <a:gd name="T47" fmla="*/ 379 h 1245"/>
                  <a:gd name="T48" fmla="+- 0 2401 1424"/>
                  <a:gd name="T49" fmla="*/ T48 w 1308"/>
                  <a:gd name="T50" fmla="+- 0 451 -267"/>
                  <a:gd name="T51" fmla="*/ 451 h 1245"/>
                  <a:gd name="T52" fmla="+- 0 2385 1424"/>
                  <a:gd name="T53" fmla="*/ T52 w 1308"/>
                  <a:gd name="T54" fmla="+- 0 521 -267"/>
                  <a:gd name="T55" fmla="*/ 521 h 1245"/>
                  <a:gd name="T56" fmla="+- 0 2360 1424"/>
                  <a:gd name="T57" fmla="*/ T56 w 1308"/>
                  <a:gd name="T58" fmla="+- 0 586 -267"/>
                  <a:gd name="T59" fmla="*/ 586 h 1245"/>
                  <a:gd name="T60" fmla="+- 0 2327 1424"/>
                  <a:gd name="T61" fmla="*/ T60 w 1308"/>
                  <a:gd name="T62" fmla="+- 0 646 -267"/>
                  <a:gd name="T63" fmla="*/ 646 h 1245"/>
                  <a:gd name="T64" fmla="+- 0 2286 1424"/>
                  <a:gd name="T65" fmla="*/ T64 w 1308"/>
                  <a:gd name="T66" fmla="+- 0 701 -267"/>
                  <a:gd name="T67" fmla="*/ 701 h 1245"/>
                  <a:gd name="T68" fmla="+- 0 2237 1424"/>
                  <a:gd name="T69" fmla="*/ T68 w 1308"/>
                  <a:gd name="T70" fmla="+- 0 750 -267"/>
                  <a:gd name="T71" fmla="*/ 750 h 1245"/>
                  <a:gd name="T72" fmla="+- 0 2182 1424"/>
                  <a:gd name="T73" fmla="*/ T72 w 1308"/>
                  <a:gd name="T74" fmla="+- 0 791 -267"/>
                  <a:gd name="T75" fmla="*/ 791 h 1245"/>
                  <a:gd name="T76" fmla="+- 0 2122 1424"/>
                  <a:gd name="T77" fmla="*/ T76 w 1308"/>
                  <a:gd name="T78" fmla="+- 0 824 -267"/>
                  <a:gd name="T79" fmla="*/ 824 h 1245"/>
                  <a:gd name="T80" fmla="+- 0 2057 1424"/>
                  <a:gd name="T81" fmla="*/ T80 w 1308"/>
                  <a:gd name="T82" fmla="+- 0 849 -267"/>
                  <a:gd name="T83" fmla="*/ 849 h 1245"/>
                  <a:gd name="T84" fmla="+- 0 1987 1424"/>
                  <a:gd name="T85" fmla="*/ T84 w 1308"/>
                  <a:gd name="T86" fmla="+- 0 865 -267"/>
                  <a:gd name="T87" fmla="*/ 865 h 1245"/>
                  <a:gd name="T88" fmla="+- 0 1915 1424"/>
                  <a:gd name="T89" fmla="*/ T88 w 1308"/>
                  <a:gd name="T90" fmla="+- 0 870 -267"/>
                  <a:gd name="T91" fmla="*/ 870 h 1245"/>
                  <a:gd name="T92" fmla="+- 0 1842 1424"/>
                  <a:gd name="T93" fmla="*/ T92 w 1308"/>
                  <a:gd name="T94" fmla="+- 0 865 -267"/>
                  <a:gd name="T95" fmla="*/ 865 h 1245"/>
                  <a:gd name="T96" fmla="+- 0 1773 1424"/>
                  <a:gd name="T97" fmla="*/ T96 w 1308"/>
                  <a:gd name="T98" fmla="+- 0 849 -267"/>
                  <a:gd name="T99" fmla="*/ 849 h 1245"/>
                  <a:gd name="T100" fmla="+- 0 1708 1424"/>
                  <a:gd name="T101" fmla="*/ T100 w 1308"/>
                  <a:gd name="T102" fmla="+- 0 824 -267"/>
                  <a:gd name="T103" fmla="*/ 824 h 1245"/>
                  <a:gd name="T104" fmla="+- 0 1647 1424"/>
                  <a:gd name="T105" fmla="*/ T104 w 1308"/>
                  <a:gd name="T106" fmla="+- 0 791 -267"/>
                  <a:gd name="T107" fmla="*/ 791 h 1245"/>
                  <a:gd name="T108" fmla="+- 0 1593 1424"/>
                  <a:gd name="T109" fmla="*/ T108 w 1308"/>
                  <a:gd name="T110" fmla="+- 0 750 -267"/>
                  <a:gd name="T111" fmla="*/ 750 h 1245"/>
                  <a:gd name="T112" fmla="+- 0 1544 1424"/>
                  <a:gd name="T113" fmla="*/ T112 w 1308"/>
                  <a:gd name="T114" fmla="+- 0 701 -267"/>
                  <a:gd name="T115" fmla="*/ 701 h 1245"/>
                  <a:gd name="T116" fmla="+- 0 1503 1424"/>
                  <a:gd name="T117" fmla="*/ T116 w 1308"/>
                  <a:gd name="T118" fmla="+- 0 646 -267"/>
                  <a:gd name="T119" fmla="*/ 646 h 1245"/>
                  <a:gd name="T120" fmla="+- 0 1469 1424"/>
                  <a:gd name="T121" fmla="*/ T120 w 1308"/>
                  <a:gd name="T122" fmla="+- 0 586 -267"/>
                  <a:gd name="T123" fmla="*/ 586 h 1245"/>
                  <a:gd name="T124" fmla="+- 0 1444 1424"/>
                  <a:gd name="T125" fmla="*/ T124 w 1308"/>
                  <a:gd name="T126" fmla="+- 0 521 -267"/>
                  <a:gd name="T127" fmla="*/ 521 h 1245"/>
                  <a:gd name="T128" fmla="+- 0 1429 1424"/>
                  <a:gd name="T129" fmla="*/ T128 w 1308"/>
                  <a:gd name="T130" fmla="+- 0 451 -267"/>
                  <a:gd name="T131" fmla="*/ 451 h 1245"/>
                  <a:gd name="T132" fmla="+- 0 1424 1424"/>
                  <a:gd name="T133" fmla="*/ T132 w 1308"/>
                  <a:gd name="T134" fmla="+- 0 379 -267"/>
                  <a:gd name="T135" fmla="*/ 379 h 1245"/>
                  <a:gd name="T136" fmla="+- 0 1429 1424"/>
                  <a:gd name="T137" fmla="*/ T136 w 1308"/>
                  <a:gd name="T138" fmla="+- 0 306 -267"/>
                  <a:gd name="T139" fmla="*/ 306 h 1245"/>
                  <a:gd name="T140" fmla="+- 0 1444 1424"/>
                  <a:gd name="T141" fmla="*/ T140 w 1308"/>
                  <a:gd name="T142" fmla="+- 0 237 -267"/>
                  <a:gd name="T143" fmla="*/ 237 h 1245"/>
                  <a:gd name="T144" fmla="+- 0 1469 1424"/>
                  <a:gd name="T145" fmla="*/ T144 w 1308"/>
                  <a:gd name="T146" fmla="+- 0 172 -267"/>
                  <a:gd name="T147" fmla="*/ 172 h 1245"/>
                  <a:gd name="T148" fmla="+- 0 1503 1424"/>
                  <a:gd name="T149" fmla="*/ T148 w 1308"/>
                  <a:gd name="T150" fmla="+- 0 111 -267"/>
                  <a:gd name="T151" fmla="*/ 111 h 1245"/>
                  <a:gd name="T152" fmla="+- 0 1544 1424"/>
                  <a:gd name="T153" fmla="*/ T152 w 1308"/>
                  <a:gd name="T154" fmla="+- 0 57 -267"/>
                  <a:gd name="T155" fmla="*/ 57 h 1245"/>
                  <a:gd name="T156" fmla="+- 0 1593 1424"/>
                  <a:gd name="T157" fmla="*/ T156 w 1308"/>
                  <a:gd name="T158" fmla="+- 0 8 -267"/>
                  <a:gd name="T159" fmla="*/ 8 h 1245"/>
                  <a:gd name="T160" fmla="+- 0 1647 1424"/>
                  <a:gd name="T161" fmla="*/ T160 w 1308"/>
                  <a:gd name="T162" fmla="+- 0 -33 -267"/>
                  <a:gd name="T163" fmla="*/ -33 h 1245"/>
                  <a:gd name="T164" fmla="+- 0 1708 1424"/>
                  <a:gd name="T165" fmla="*/ T164 w 1308"/>
                  <a:gd name="T166" fmla="+- 0 -67 -267"/>
                  <a:gd name="T167" fmla="*/ -67 h 1245"/>
                  <a:gd name="T168" fmla="+- 0 1773 1424"/>
                  <a:gd name="T169" fmla="*/ T168 w 1308"/>
                  <a:gd name="T170" fmla="+- 0 -91 -267"/>
                  <a:gd name="T171" fmla="*/ -91 h 1245"/>
                  <a:gd name="T172" fmla="+- 0 1842 1424"/>
                  <a:gd name="T173" fmla="*/ T172 w 1308"/>
                  <a:gd name="T174" fmla="+- 0 -107 -267"/>
                  <a:gd name="T175" fmla="*/ -107 h 1245"/>
                  <a:gd name="T176" fmla="+- 0 1915 1424"/>
                  <a:gd name="T177" fmla="*/ T176 w 1308"/>
                  <a:gd name="T178" fmla="+- 0 -112 -267"/>
                  <a:gd name="T179" fmla="*/ -112 h 1245"/>
                  <a:gd name="T180" fmla="+- 0 2273 1424"/>
                  <a:gd name="T181" fmla="*/ T180 w 1308"/>
                  <a:gd name="T182" fmla="+- 0 -267 -267"/>
                  <a:gd name="T183" fmla="*/ -267 h 1245"/>
                  <a:gd name="T184" fmla="+- 0 2731 1424"/>
                  <a:gd name="T185" fmla="*/ T184 w 1308"/>
                  <a:gd name="T186" fmla="+- 0 -267 -267"/>
                  <a:gd name="T187" fmla="*/ -267 h 1245"/>
                  <a:gd name="T188" fmla="+- 0 2731 1424"/>
                  <a:gd name="T189" fmla="*/ T188 w 1308"/>
                  <a:gd name="T190" fmla="+- 0 977 -267"/>
                  <a:gd name="T191" fmla="*/ 977 h 1245"/>
                  <a:gd name="T192" fmla="+- 0 2273 1424"/>
                  <a:gd name="T193" fmla="*/ T192 w 1308"/>
                  <a:gd name="T194" fmla="+- 0 977 -267"/>
                  <a:gd name="T195" fmla="*/ 977 h 1245"/>
                  <a:gd name="T196" fmla="+- 0 2273 1424"/>
                  <a:gd name="T197" fmla="*/ T196 w 1308"/>
                  <a:gd name="T198" fmla="+- 0 -267 -267"/>
                  <a:gd name="T199" fmla="*/ -267 h 1245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  <a:cxn ang="0">
                    <a:pos x="T53" y="T55"/>
                  </a:cxn>
                  <a:cxn ang="0">
                    <a:pos x="T57" y="T59"/>
                  </a:cxn>
                  <a:cxn ang="0">
                    <a:pos x="T61" y="T63"/>
                  </a:cxn>
                  <a:cxn ang="0">
                    <a:pos x="T65" y="T67"/>
                  </a:cxn>
                  <a:cxn ang="0">
                    <a:pos x="T69" y="T71"/>
                  </a:cxn>
                  <a:cxn ang="0">
                    <a:pos x="T73" y="T75"/>
                  </a:cxn>
                  <a:cxn ang="0">
                    <a:pos x="T77" y="T79"/>
                  </a:cxn>
                  <a:cxn ang="0">
                    <a:pos x="T81" y="T83"/>
                  </a:cxn>
                  <a:cxn ang="0">
                    <a:pos x="T85" y="T87"/>
                  </a:cxn>
                  <a:cxn ang="0">
                    <a:pos x="T89" y="T91"/>
                  </a:cxn>
                  <a:cxn ang="0">
                    <a:pos x="T93" y="T95"/>
                  </a:cxn>
                  <a:cxn ang="0">
                    <a:pos x="T97" y="T99"/>
                  </a:cxn>
                  <a:cxn ang="0">
                    <a:pos x="T101" y="T103"/>
                  </a:cxn>
                  <a:cxn ang="0">
                    <a:pos x="T105" y="T107"/>
                  </a:cxn>
                  <a:cxn ang="0">
                    <a:pos x="T109" y="T111"/>
                  </a:cxn>
                  <a:cxn ang="0">
                    <a:pos x="T113" y="T115"/>
                  </a:cxn>
                  <a:cxn ang="0">
                    <a:pos x="T117" y="T119"/>
                  </a:cxn>
                  <a:cxn ang="0">
                    <a:pos x="T121" y="T123"/>
                  </a:cxn>
                  <a:cxn ang="0">
                    <a:pos x="T125" y="T127"/>
                  </a:cxn>
                  <a:cxn ang="0">
                    <a:pos x="T129" y="T131"/>
                  </a:cxn>
                  <a:cxn ang="0">
                    <a:pos x="T133" y="T135"/>
                  </a:cxn>
                  <a:cxn ang="0">
                    <a:pos x="T137" y="T139"/>
                  </a:cxn>
                  <a:cxn ang="0">
                    <a:pos x="T141" y="T143"/>
                  </a:cxn>
                  <a:cxn ang="0">
                    <a:pos x="T145" y="T147"/>
                  </a:cxn>
                  <a:cxn ang="0">
                    <a:pos x="T149" y="T151"/>
                  </a:cxn>
                  <a:cxn ang="0">
                    <a:pos x="T153" y="T155"/>
                  </a:cxn>
                  <a:cxn ang="0">
                    <a:pos x="T157" y="T159"/>
                  </a:cxn>
                  <a:cxn ang="0">
                    <a:pos x="T161" y="T163"/>
                  </a:cxn>
                  <a:cxn ang="0">
                    <a:pos x="T165" y="T167"/>
                  </a:cxn>
                  <a:cxn ang="0">
                    <a:pos x="T169" y="T171"/>
                  </a:cxn>
                  <a:cxn ang="0">
                    <a:pos x="T173" y="T175"/>
                  </a:cxn>
                  <a:cxn ang="0">
                    <a:pos x="T177" y="T179"/>
                  </a:cxn>
                  <a:cxn ang="0">
                    <a:pos x="T181" y="T183"/>
                  </a:cxn>
                  <a:cxn ang="0">
                    <a:pos x="T185" y="T187"/>
                  </a:cxn>
                  <a:cxn ang="0">
                    <a:pos x="T189" y="T191"/>
                  </a:cxn>
                  <a:cxn ang="0">
                    <a:pos x="T193" y="T195"/>
                  </a:cxn>
                  <a:cxn ang="0">
                    <a:pos x="T197" y="T199"/>
                  </a:cxn>
                </a:cxnLst>
                <a:rect l="0" t="0" r="r" b="b"/>
                <a:pathLst>
                  <a:path w="1308" h="1245">
                    <a:moveTo>
                      <a:pt x="491" y="155"/>
                    </a:moveTo>
                    <a:lnTo>
                      <a:pt x="563" y="160"/>
                    </a:lnTo>
                    <a:lnTo>
                      <a:pt x="633" y="176"/>
                    </a:lnTo>
                    <a:lnTo>
                      <a:pt x="698" y="200"/>
                    </a:lnTo>
                    <a:lnTo>
                      <a:pt x="758" y="234"/>
                    </a:lnTo>
                    <a:lnTo>
                      <a:pt x="813" y="275"/>
                    </a:lnTo>
                    <a:lnTo>
                      <a:pt x="862" y="324"/>
                    </a:lnTo>
                    <a:lnTo>
                      <a:pt x="903" y="378"/>
                    </a:lnTo>
                    <a:lnTo>
                      <a:pt x="936" y="439"/>
                    </a:lnTo>
                    <a:lnTo>
                      <a:pt x="961" y="504"/>
                    </a:lnTo>
                    <a:lnTo>
                      <a:pt x="977" y="573"/>
                    </a:lnTo>
                    <a:lnTo>
                      <a:pt x="982" y="646"/>
                    </a:lnTo>
                    <a:lnTo>
                      <a:pt x="977" y="718"/>
                    </a:lnTo>
                    <a:lnTo>
                      <a:pt x="961" y="788"/>
                    </a:lnTo>
                    <a:lnTo>
                      <a:pt x="936" y="853"/>
                    </a:lnTo>
                    <a:lnTo>
                      <a:pt x="903" y="913"/>
                    </a:lnTo>
                    <a:lnTo>
                      <a:pt x="862" y="968"/>
                    </a:lnTo>
                    <a:lnTo>
                      <a:pt x="813" y="1017"/>
                    </a:lnTo>
                    <a:lnTo>
                      <a:pt x="758" y="1058"/>
                    </a:lnTo>
                    <a:lnTo>
                      <a:pt x="698" y="1091"/>
                    </a:lnTo>
                    <a:lnTo>
                      <a:pt x="633" y="1116"/>
                    </a:lnTo>
                    <a:lnTo>
                      <a:pt x="563" y="1132"/>
                    </a:lnTo>
                    <a:lnTo>
                      <a:pt x="491" y="1137"/>
                    </a:lnTo>
                    <a:lnTo>
                      <a:pt x="418" y="1132"/>
                    </a:lnTo>
                    <a:lnTo>
                      <a:pt x="349" y="1116"/>
                    </a:lnTo>
                    <a:lnTo>
                      <a:pt x="284" y="1091"/>
                    </a:lnTo>
                    <a:lnTo>
                      <a:pt x="223" y="1058"/>
                    </a:lnTo>
                    <a:lnTo>
                      <a:pt x="169" y="1017"/>
                    </a:lnTo>
                    <a:lnTo>
                      <a:pt x="120" y="968"/>
                    </a:lnTo>
                    <a:lnTo>
                      <a:pt x="79" y="913"/>
                    </a:lnTo>
                    <a:lnTo>
                      <a:pt x="45" y="853"/>
                    </a:lnTo>
                    <a:lnTo>
                      <a:pt x="20" y="788"/>
                    </a:lnTo>
                    <a:lnTo>
                      <a:pt x="5" y="718"/>
                    </a:lnTo>
                    <a:lnTo>
                      <a:pt x="0" y="646"/>
                    </a:lnTo>
                    <a:lnTo>
                      <a:pt x="5" y="573"/>
                    </a:lnTo>
                    <a:lnTo>
                      <a:pt x="20" y="504"/>
                    </a:lnTo>
                    <a:lnTo>
                      <a:pt x="45" y="439"/>
                    </a:lnTo>
                    <a:lnTo>
                      <a:pt x="79" y="378"/>
                    </a:lnTo>
                    <a:lnTo>
                      <a:pt x="120" y="324"/>
                    </a:lnTo>
                    <a:lnTo>
                      <a:pt x="169" y="275"/>
                    </a:lnTo>
                    <a:lnTo>
                      <a:pt x="223" y="234"/>
                    </a:lnTo>
                    <a:lnTo>
                      <a:pt x="284" y="200"/>
                    </a:lnTo>
                    <a:lnTo>
                      <a:pt x="349" y="176"/>
                    </a:lnTo>
                    <a:lnTo>
                      <a:pt x="418" y="160"/>
                    </a:lnTo>
                    <a:lnTo>
                      <a:pt x="491" y="155"/>
                    </a:lnTo>
                    <a:close/>
                    <a:moveTo>
                      <a:pt x="849" y="0"/>
                    </a:moveTo>
                    <a:lnTo>
                      <a:pt x="1307" y="0"/>
                    </a:lnTo>
                    <a:lnTo>
                      <a:pt x="1307" y="1244"/>
                    </a:lnTo>
                    <a:lnTo>
                      <a:pt x="849" y="1244"/>
                    </a:lnTo>
                    <a:lnTo>
                      <a:pt x="849" y="0"/>
                    </a:lnTo>
                    <a:close/>
                  </a:path>
                </a:pathLst>
              </a:custGeom>
              <a:noFill/>
              <a:ln w="9449">
                <a:solidFill>
                  <a:srgbClr val="231F2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" name="Freeform 4"/>
              <p:cNvSpPr>
                <a:spLocks/>
              </p:cNvSpPr>
              <p:nvPr/>
            </p:nvSpPr>
            <p:spPr bwMode="auto">
              <a:xfrm>
                <a:off x="1902" y="365"/>
                <a:ext cx="20" cy="21"/>
              </a:xfrm>
              <a:custGeom>
                <a:avLst/>
                <a:gdLst>
                  <a:gd name="T0" fmla="+- 0 1917 1902"/>
                  <a:gd name="T1" fmla="*/ T0 w 20"/>
                  <a:gd name="T2" fmla="+- 0 366 366"/>
                  <a:gd name="T3" fmla="*/ 366 h 21"/>
                  <a:gd name="T4" fmla="+- 0 1907 1902"/>
                  <a:gd name="T5" fmla="*/ T4 w 20"/>
                  <a:gd name="T6" fmla="+- 0 366 366"/>
                  <a:gd name="T7" fmla="*/ 366 h 21"/>
                  <a:gd name="T8" fmla="+- 0 1902 1902"/>
                  <a:gd name="T9" fmla="*/ T8 w 20"/>
                  <a:gd name="T10" fmla="+- 0 370 366"/>
                  <a:gd name="T11" fmla="*/ 370 h 21"/>
                  <a:gd name="T12" fmla="+- 0 1902 1902"/>
                  <a:gd name="T13" fmla="*/ T12 w 20"/>
                  <a:gd name="T14" fmla="+- 0 382 366"/>
                  <a:gd name="T15" fmla="*/ 382 h 21"/>
                  <a:gd name="T16" fmla="+- 0 1907 1902"/>
                  <a:gd name="T17" fmla="*/ T16 w 20"/>
                  <a:gd name="T18" fmla="+- 0 386 366"/>
                  <a:gd name="T19" fmla="*/ 386 h 21"/>
                  <a:gd name="T20" fmla="+- 0 1917 1902"/>
                  <a:gd name="T21" fmla="*/ T20 w 20"/>
                  <a:gd name="T22" fmla="+- 0 386 366"/>
                  <a:gd name="T23" fmla="*/ 386 h 21"/>
                  <a:gd name="T24" fmla="+- 0 1922 1902"/>
                  <a:gd name="T25" fmla="*/ T24 w 20"/>
                  <a:gd name="T26" fmla="+- 0 382 366"/>
                  <a:gd name="T27" fmla="*/ 382 h 21"/>
                  <a:gd name="T28" fmla="+- 0 1922 1902"/>
                  <a:gd name="T29" fmla="*/ T28 w 20"/>
                  <a:gd name="T30" fmla="+- 0 370 366"/>
                  <a:gd name="T31" fmla="*/ 370 h 2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</a:cxnLst>
                <a:rect l="0" t="0" r="r" b="b"/>
                <a:pathLst>
                  <a:path w="20" h="21">
                    <a:moveTo>
                      <a:pt x="15" y="0"/>
                    </a:moveTo>
                    <a:lnTo>
                      <a:pt x="5" y="0"/>
                    </a:lnTo>
                    <a:lnTo>
                      <a:pt x="0" y="4"/>
                    </a:lnTo>
                    <a:lnTo>
                      <a:pt x="0" y="16"/>
                    </a:lnTo>
                    <a:lnTo>
                      <a:pt x="5" y="20"/>
                    </a:lnTo>
                    <a:lnTo>
                      <a:pt x="15" y="20"/>
                    </a:lnTo>
                    <a:lnTo>
                      <a:pt x="20" y="16"/>
                    </a:lnTo>
                    <a:lnTo>
                      <a:pt x="20" y="4"/>
                    </a:lnTo>
                    <a:close/>
                  </a:path>
                </a:pathLst>
              </a:custGeom>
              <a:solidFill>
                <a:srgbClr val="0405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" name="Freeform 5"/>
              <p:cNvSpPr>
                <a:spLocks/>
              </p:cNvSpPr>
              <p:nvPr/>
            </p:nvSpPr>
            <p:spPr bwMode="auto">
              <a:xfrm>
                <a:off x="2272" y="42"/>
                <a:ext cx="134" cy="674"/>
              </a:xfrm>
              <a:custGeom>
                <a:avLst/>
                <a:gdLst>
                  <a:gd name="T0" fmla="+- 0 2273 2273"/>
                  <a:gd name="T1" fmla="*/ T0 w 134"/>
                  <a:gd name="T2" fmla="+- 0 42 42"/>
                  <a:gd name="T3" fmla="*/ 42 h 674"/>
                  <a:gd name="T4" fmla="+- 0 2273 2273"/>
                  <a:gd name="T5" fmla="*/ T4 w 134"/>
                  <a:gd name="T6" fmla="+- 0 715 42"/>
                  <a:gd name="T7" fmla="*/ 715 h 674"/>
                  <a:gd name="T8" fmla="+- 0 2325 2273"/>
                  <a:gd name="T9" fmla="*/ T8 w 134"/>
                  <a:gd name="T10" fmla="+- 0 641 42"/>
                  <a:gd name="T11" fmla="*/ 641 h 674"/>
                  <a:gd name="T12" fmla="+- 0 2364 2273"/>
                  <a:gd name="T13" fmla="*/ T12 w 134"/>
                  <a:gd name="T14" fmla="+- 0 568 42"/>
                  <a:gd name="T15" fmla="*/ 568 h 674"/>
                  <a:gd name="T16" fmla="+- 0 2390 2273"/>
                  <a:gd name="T17" fmla="*/ T16 w 134"/>
                  <a:gd name="T18" fmla="+- 0 497 42"/>
                  <a:gd name="T19" fmla="*/ 497 h 674"/>
                  <a:gd name="T20" fmla="+- 0 2404 2273"/>
                  <a:gd name="T21" fmla="*/ T20 w 134"/>
                  <a:gd name="T22" fmla="+- 0 427 42"/>
                  <a:gd name="T23" fmla="*/ 427 h 674"/>
                  <a:gd name="T24" fmla="+- 0 2406 2273"/>
                  <a:gd name="T25" fmla="*/ T24 w 134"/>
                  <a:gd name="T26" fmla="+- 0 360 42"/>
                  <a:gd name="T27" fmla="*/ 360 h 674"/>
                  <a:gd name="T28" fmla="+- 0 2398 2273"/>
                  <a:gd name="T29" fmla="*/ T28 w 134"/>
                  <a:gd name="T30" fmla="+- 0 294 42"/>
                  <a:gd name="T31" fmla="*/ 294 h 674"/>
                  <a:gd name="T32" fmla="+- 0 2380 2273"/>
                  <a:gd name="T33" fmla="*/ T32 w 134"/>
                  <a:gd name="T34" fmla="+- 0 229 42"/>
                  <a:gd name="T35" fmla="*/ 229 h 674"/>
                  <a:gd name="T36" fmla="+- 0 2353 2273"/>
                  <a:gd name="T37" fmla="*/ T36 w 134"/>
                  <a:gd name="T38" fmla="+- 0 165 42"/>
                  <a:gd name="T39" fmla="*/ 165 h 674"/>
                  <a:gd name="T40" fmla="+- 0 2317 2273"/>
                  <a:gd name="T41" fmla="*/ T40 w 134"/>
                  <a:gd name="T42" fmla="+- 0 103 42"/>
                  <a:gd name="T43" fmla="*/ 103 h 674"/>
                  <a:gd name="T44" fmla="+- 0 2273 2273"/>
                  <a:gd name="T45" fmla="*/ T44 w 134"/>
                  <a:gd name="T46" fmla="+- 0 42 42"/>
                  <a:gd name="T47" fmla="*/ 42 h 67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</a:cxnLst>
                <a:rect l="0" t="0" r="r" b="b"/>
                <a:pathLst>
                  <a:path w="134" h="674">
                    <a:moveTo>
                      <a:pt x="0" y="0"/>
                    </a:moveTo>
                    <a:lnTo>
                      <a:pt x="0" y="673"/>
                    </a:lnTo>
                    <a:lnTo>
                      <a:pt x="52" y="599"/>
                    </a:lnTo>
                    <a:lnTo>
                      <a:pt x="91" y="526"/>
                    </a:lnTo>
                    <a:lnTo>
                      <a:pt x="117" y="455"/>
                    </a:lnTo>
                    <a:lnTo>
                      <a:pt x="131" y="385"/>
                    </a:lnTo>
                    <a:lnTo>
                      <a:pt x="133" y="318"/>
                    </a:lnTo>
                    <a:lnTo>
                      <a:pt x="125" y="252"/>
                    </a:lnTo>
                    <a:lnTo>
                      <a:pt x="107" y="187"/>
                    </a:lnTo>
                    <a:lnTo>
                      <a:pt x="80" y="123"/>
                    </a:lnTo>
                    <a:lnTo>
                      <a:pt x="44" y="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C3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auto">
              <a:xfrm>
                <a:off x="2272" y="42"/>
                <a:ext cx="134" cy="674"/>
              </a:xfrm>
              <a:custGeom>
                <a:avLst/>
                <a:gdLst>
                  <a:gd name="T0" fmla="+- 0 2273 2273"/>
                  <a:gd name="T1" fmla="*/ T0 w 134"/>
                  <a:gd name="T2" fmla="+- 0 42 42"/>
                  <a:gd name="T3" fmla="*/ 42 h 674"/>
                  <a:gd name="T4" fmla="+- 0 2317 2273"/>
                  <a:gd name="T5" fmla="*/ T4 w 134"/>
                  <a:gd name="T6" fmla="+- 0 103 42"/>
                  <a:gd name="T7" fmla="*/ 103 h 674"/>
                  <a:gd name="T8" fmla="+- 0 2353 2273"/>
                  <a:gd name="T9" fmla="*/ T8 w 134"/>
                  <a:gd name="T10" fmla="+- 0 165 42"/>
                  <a:gd name="T11" fmla="*/ 165 h 674"/>
                  <a:gd name="T12" fmla="+- 0 2380 2273"/>
                  <a:gd name="T13" fmla="*/ T12 w 134"/>
                  <a:gd name="T14" fmla="+- 0 229 42"/>
                  <a:gd name="T15" fmla="*/ 229 h 674"/>
                  <a:gd name="T16" fmla="+- 0 2398 2273"/>
                  <a:gd name="T17" fmla="*/ T16 w 134"/>
                  <a:gd name="T18" fmla="+- 0 294 42"/>
                  <a:gd name="T19" fmla="*/ 294 h 674"/>
                  <a:gd name="T20" fmla="+- 0 2406 2273"/>
                  <a:gd name="T21" fmla="*/ T20 w 134"/>
                  <a:gd name="T22" fmla="+- 0 360 42"/>
                  <a:gd name="T23" fmla="*/ 360 h 674"/>
                  <a:gd name="T24" fmla="+- 0 2404 2273"/>
                  <a:gd name="T25" fmla="*/ T24 w 134"/>
                  <a:gd name="T26" fmla="+- 0 427 42"/>
                  <a:gd name="T27" fmla="*/ 427 h 674"/>
                  <a:gd name="T28" fmla="+- 0 2390 2273"/>
                  <a:gd name="T29" fmla="*/ T28 w 134"/>
                  <a:gd name="T30" fmla="+- 0 497 42"/>
                  <a:gd name="T31" fmla="*/ 497 h 674"/>
                  <a:gd name="T32" fmla="+- 0 2364 2273"/>
                  <a:gd name="T33" fmla="*/ T32 w 134"/>
                  <a:gd name="T34" fmla="+- 0 568 42"/>
                  <a:gd name="T35" fmla="*/ 568 h 674"/>
                  <a:gd name="T36" fmla="+- 0 2325 2273"/>
                  <a:gd name="T37" fmla="*/ T36 w 134"/>
                  <a:gd name="T38" fmla="+- 0 641 42"/>
                  <a:gd name="T39" fmla="*/ 641 h 674"/>
                  <a:gd name="T40" fmla="+- 0 2273 2273"/>
                  <a:gd name="T41" fmla="*/ T40 w 134"/>
                  <a:gd name="T42" fmla="+- 0 715 42"/>
                  <a:gd name="T43" fmla="*/ 715 h 674"/>
                  <a:gd name="T44" fmla="+- 0 2273 2273"/>
                  <a:gd name="T45" fmla="*/ T44 w 134"/>
                  <a:gd name="T46" fmla="+- 0 42 42"/>
                  <a:gd name="T47" fmla="*/ 42 h 67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</a:cxnLst>
                <a:rect l="0" t="0" r="r" b="b"/>
                <a:pathLst>
                  <a:path w="134" h="674">
                    <a:moveTo>
                      <a:pt x="0" y="0"/>
                    </a:moveTo>
                    <a:lnTo>
                      <a:pt x="44" y="61"/>
                    </a:lnTo>
                    <a:lnTo>
                      <a:pt x="80" y="123"/>
                    </a:lnTo>
                    <a:lnTo>
                      <a:pt x="107" y="187"/>
                    </a:lnTo>
                    <a:lnTo>
                      <a:pt x="125" y="252"/>
                    </a:lnTo>
                    <a:lnTo>
                      <a:pt x="133" y="318"/>
                    </a:lnTo>
                    <a:lnTo>
                      <a:pt x="131" y="385"/>
                    </a:lnTo>
                    <a:lnTo>
                      <a:pt x="117" y="455"/>
                    </a:lnTo>
                    <a:lnTo>
                      <a:pt x="91" y="526"/>
                    </a:lnTo>
                    <a:lnTo>
                      <a:pt x="52" y="599"/>
                    </a:lnTo>
                    <a:lnTo>
                      <a:pt x="0" y="673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449">
                <a:solidFill>
                  <a:srgbClr val="231F2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1" name="Group 7"/>
            <p:cNvGrpSpPr>
              <a:grpSpLocks/>
            </p:cNvGrpSpPr>
            <p:nvPr/>
          </p:nvGrpSpPr>
          <p:grpSpPr bwMode="auto">
            <a:xfrm>
              <a:off x="321716" y="5200912"/>
              <a:ext cx="1472249" cy="1208597"/>
              <a:chOff x="1358" y="-203"/>
              <a:chExt cx="1533" cy="1206"/>
            </a:xfrm>
          </p:grpSpPr>
          <p:sp>
            <p:nvSpPr>
              <p:cNvPr id="12" name="Rectangle 8"/>
              <p:cNvSpPr>
                <a:spLocks noChangeArrowheads="1"/>
              </p:cNvSpPr>
              <p:nvPr/>
            </p:nvSpPr>
            <p:spPr bwMode="auto">
              <a:xfrm>
                <a:off x="2170" y="92"/>
                <a:ext cx="274" cy="655"/>
              </a:xfrm>
              <a:prstGeom prst="rect">
                <a:avLst/>
              </a:prstGeom>
              <a:solidFill>
                <a:srgbClr val="5BC2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" name="Rectangle 9"/>
              <p:cNvSpPr>
                <a:spLocks noChangeArrowheads="1"/>
              </p:cNvSpPr>
              <p:nvPr/>
            </p:nvSpPr>
            <p:spPr bwMode="auto">
              <a:xfrm>
                <a:off x="2170" y="92"/>
                <a:ext cx="389" cy="655"/>
              </a:xfrm>
              <a:prstGeom prst="rect">
                <a:avLst/>
              </a:prstGeom>
              <a:noFill/>
              <a:ln w="9042">
                <a:solidFill>
                  <a:srgbClr val="231F2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>
                <a:off x="1365" y="-48"/>
                <a:ext cx="941" cy="941"/>
              </a:xfrm>
              <a:custGeom>
                <a:avLst/>
                <a:gdLst>
                  <a:gd name="T0" fmla="+- 0 1835 1365"/>
                  <a:gd name="T1" fmla="*/ T0 w 941"/>
                  <a:gd name="T2" fmla="+- 0 -48 -48"/>
                  <a:gd name="T3" fmla="*/ -48 h 941"/>
                  <a:gd name="T4" fmla="+- 0 1759 1365"/>
                  <a:gd name="T5" fmla="*/ T4 w 941"/>
                  <a:gd name="T6" fmla="+- 0 -42 -48"/>
                  <a:gd name="T7" fmla="*/ -42 h 941"/>
                  <a:gd name="T8" fmla="+- 0 1687 1365"/>
                  <a:gd name="T9" fmla="*/ T8 w 941"/>
                  <a:gd name="T10" fmla="+- 0 -24 -48"/>
                  <a:gd name="T11" fmla="*/ -24 h 941"/>
                  <a:gd name="T12" fmla="+- 0 1619 1365"/>
                  <a:gd name="T13" fmla="*/ T12 w 941"/>
                  <a:gd name="T14" fmla="+- 0 5 -48"/>
                  <a:gd name="T15" fmla="*/ 5 h 941"/>
                  <a:gd name="T16" fmla="+- 0 1558 1365"/>
                  <a:gd name="T17" fmla="*/ T16 w 941"/>
                  <a:gd name="T18" fmla="+- 0 43 -48"/>
                  <a:gd name="T19" fmla="*/ 43 h 941"/>
                  <a:gd name="T20" fmla="+- 0 1503 1365"/>
                  <a:gd name="T21" fmla="*/ T20 w 941"/>
                  <a:gd name="T22" fmla="+- 0 90 -48"/>
                  <a:gd name="T23" fmla="*/ 90 h 941"/>
                  <a:gd name="T24" fmla="+- 0 1456 1365"/>
                  <a:gd name="T25" fmla="*/ T24 w 941"/>
                  <a:gd name="T26" fmla="+- 0 145 -48"/>
                  <a:gd name="T27" fmla="*/ 145 h 941"/>
                  <a:gd name="T28" fmla="+- 0 1418 1365"/>
                  <a:gd name="T29" fmla="*/ T28 w 941"/>
                  <a:gd name="T30" fmla="+- 0 206 -48"/>
                  <a:gd name="T31" fmla="*/ 206 h 941"/>
                  <a:gd name="T32" fmla="+- 0 1389 1365"/>
                  <a:gd name="T33" fmla="*/ T32 w 941"/>
                  <a:gd name="T34" fmla="+- 0 274 -48"/>
                  <a:gd name="T35" fmla="*/ 274 h 941"/>
                  <a:gd name="T36" fmla="+- 0 1371 1365"/>
                  <a:gd name="T37" fmla="*/ T36 w 941"/>
                  <a:gd name="T38" fmla="+- 0 346 -48"/>
                  <a:gd name="T39" fmla="*/ 346 h 941"/>
                  <a:gd name="T40" fmla="+- 0 1365 1365"/>
                  <a:gd name="T41" fmla="*/ T40 w 941"/>
                  <a:gd name="T42" fmla="+- 0 422 -48"/>
                  <a:gd name="T43" fmla="*/ 422 h 941"/>
                  <a:gd name="T44" fmla="+- 0 1371 1365"/>
                  <a:gd name="T45" fmla="*/ T44 w 941"/>
                  <a:gd name="T46" fmla="+- 0 499 -48"/>
                  <a:gd name="T47" fmla="*/ 499 h 941"/>
                  <a:gd name="T48" fmla="+- 0 1389 1365"/>
                  <a:gd name="T49" fmla="*/ T48 w 941"/>
                  <a:gd name="T50" fmla="+- 0 571 -48"/>
                  <a:gd name="T51" fmla="*/ 571 h 941"/>
                  <a:gd name="T52" fmla="+- 0 1418 1365"/>
                  <a:gd name="T53" fmla="*/ T52 w 941"/>
                  <a:gd name="T54" fmla="+- 0 639 -48"/>
                  <a:gd name="T55" fmla="*/ 639 h 941"/>
                  <a:gd name="T56" fmla="+- 0 1456 1365"/>
                  <a:gd name="T57" fmla="*/ T56 w 941"/>
                  <a:gd name="T58" fmla="+- 0 700 -48"/>
                  <a:gd name="T59" fmla="*/ 700 h 941"/>
                  <a:gd name="T60" fmla="+- 0 1503 1365"/>
                  <a:gd name="T61" fmla="*/ T60 w 941"/>
                  <a:gd name="T62" fmla="+- 0 755 -48"/>
                  <a:gd name="T63" fmla="*/ 755 h 941"/>
                  <a:gd name="T64" fmla="+- 0 1558 1365"/>
                  <a:gd name="T65" fmla="*/ T64 w 941"/>
                  <a:gd name="T66" fmla="+- 0 802 -48"/>
                  <a:gd name="T67" fmla="*/ 802 h 941"/>
                  <a:gd name="T68" fmla="+- 0 1619 1365"/>
                  <a:gd name="T69" fmla="*/ T68 w 941"/>
                  <a:gd name="T70" fmla="+- 0 840 -48"/>
                  <a:gd name="T71" fmla="*/ 840 h 941"/>
                  <a:gd name="T72" fmla="+- 0 1687 1365"/>
                  <a:gd name="T73" fmla="*/ T72 w 941"/>
                  <a:gd name="T74" fmla="+- 0 869 -48"/>
                  <a:gd name="T75" fmla="*/ 869 h 941"/>
                  <a:gd name="T76" fmla="+- 0 1759 1365"/>
                  <a:gd name="T77" fmla="*/ T76 w 941"/>
                  <a:gd name="T78" fmla="+- 0 886 -48"/>
                  <a:gd name="T79" fmla="*/ 886 h 941"/>
                  <a:gd name="T80" fmla="+- 0 1835 1365"/>
                  <a:gd name="T81" fmla="*/ T80 w 941"/>
                  <a:gd name="T82" fmla="+- 0 893 -48"/>
                  <a:gd name="T83" fmla="*/ 893 h 941"/>
                  <a:gd name="T84" fmla="+- 0 1912 1365"/>
                  <a:gd name="T85" fmla="*/ T84 w 941"/>
                  <a:gd name="T86" fmla="+- 0 886 -48"/>
                  <a:gd name="T87" fmla="*/ 886 h 941"/>
                  <a:gd name="T88" fmla="+- 0 1984 1365"/>
                  <a:gd name="T89" fmla="*/ T88 w 941"/>
                  <a:gd name="T90" fmla="+- 0 869 -48"/>
                  <a:gd name="T91" fmla="*/ 869 h 941"/>
                  <a:gd name="T92" fmla="+- 0 2051 1365"/>
                  <a:gd name="T93" fmla="*/ T92 w 941"/>
                  <a:gd name="T94" fmla="+- 0 840 -48"/>
                  <a:gd name="T95" fmla="*/ 840 h 941"/>
                  <a:gd name="T96" fmla="+- 0 2113 1365"/>
                  <a:gd name="T97" fmla="*/ T96 w 941"/>
                  <a:gd name="T98" fmla="+- 0 802 -48"/>
                  <a:gd name="T99" fmla="*/ 802 h 941"/>
                  <a:gd name="T100" fmla="+- 0 2168 1365"/>
                  <a:gd name="T101" fmla="*/ T100 w 941"/>
                  <a:gd name="T102" fmla="+- 0 755 -48"/>
                  <a:gd name="T103" fmla="*/ 755 h 941"/>
                  <a:gd name="T104" fmla="+- 0 2215 1365"/>
                  <a:gd name="T105" fmla="*/ T104 w 941"/>
                  <a:gd name="T106" fmla="+- 0 700 -48"/>
                  <a:gd name="T107" fmla="*/ 700 h 941"/>
                  <a:gd name="T108" fmla="+- 0 2253 1365"/>
                  <a:gd name="T109" fmla="*/ T108 w 941"/>
                  <a:gd name="T110" fmla="+- 0 639 -48"/>
                  <a:gd name="T111" fmla="*/ 639 h 941"/>
                  <a:gd name="T112" fmla="+- 0 2281 1365"/>
                  <a:gd name="T113" fmla="*/ T112 w 941"/>
                  <a:gd name="T114" fmla="+- 0 571 -48"/>
                  <a:gd name="T115" fmla="*/ 571 h 941"/>
                  <a:gd name="T116" fmla="+- 0 2299 1365"/>
                  <a:gd name="T117" fmla="*/ T116 w 941"/>
                  <a:gd name="T118" fmla="+- 0 499 -48"/>
                  <a:gd name="T119" fmla="*/ 499 h 941"/>
                  <a:gd name="T120" fmla="+- 0 2305 1365"/>
                  <a:gd name="T121" fmla="*/ T120 w 941"/>
                  <a:gd name="T122" fmla="+- 0 422 -48"/>
                  <a:gd name="T123" fmla="*/ 422 h 941"/>
                  <a:gd name="T124" fmla="+- 0 2299 1365"/>
                  <a:gd name="T125" fmla="*/ T124 w 941"/>
                  <a:gd name="T126" fmla="+- 0 346 -48"/>
                  <a:gd name="T127" fmla="*/ 346 h 941"/>
                  <a:gd name="T128" fmla="+- 0 2281 1365"/>
                  <a:gd name="T129" fmla="*/ T128 w 941"/>
                  <a:gd name="T130" fmla="+- 0 274 -48"/>
                  <a:gd name="T131" fmla="*/ 274 h 941"/>
                  <a:gd name="T132" fmla="+- 0 2253 1365"/>
                  <a:gd name="T133" fmla="*/ T132 w 941"/>
                  <a:gd name="T134" fmla="+- 0 206 -48"/>
                  <a:gd name="T135" fmla="*/ 206 h 941"/>
                  <a:gd name="T136" fmla="+- 0 2215 1365"/>
                  <a:gd name="T137" fmla="*/ T136 w 941"/>
                  <a:gd name="T138" fmla="+- 0 145 -48"/>
                  <a:gd name="T139" fmla="*/ 145 h 941"/>
                  <a:gd name="T140" fmla="+- 0 2168 1365"/>
                  <a:gd name="T141" fmla="*/ T140 w 941"/>
                  <a:gd name="T142" fmla="+- 0 90 -48"/>
                  <a:gd name="T143" fmla="*/ 90 h 941"/>
                  <a:gd name="T144" fmla="+- 0 2113 1365"/>
                  <a:gd name="T145" fmla="*/ T144 w 941"/>
                  <a:gd name="T146" fmla="+- 0 43 -48"/>
                  <a:gd name="T147" fmla="*/ 43 h 941"/>
                  <a:gd name="T148" fmla="+- 0 2051 1365"/>
                  <a:gd name="T149" fmla="*/ T148 w 941"/>
                  <a:gd name="T150" fmla="+- 0 5 -48"/>
                  <a:gd name="T151" fmla="*/ 5 h 941"/>
                  <a:gd name="T152" fmla="+- 0 1984 1365"/>
                  <a:gd name="T153" fmla="*/ T152 w 941"/>
                  <a:gd name="T154" fmla="+- 0 -24 -48"/>
                  <a:gd name="T155" fmla="*/ -24 h 941"/>
                  <a:gd name="T156" fmla="+- 0 1912 1365"/>
                  <a:gd name="T157" fmla="*/ T156 w 941"/>
                  <a:gd name="T158" fmla="+- 0 -42 -48"/>
                  <a:gd name="T159" fmla="*/ -42 h 941"/>
                  <a:gd name="T160" fmla="+- 0 1835 1365"/>
                  <a:gd name="T161" fmla="*/ T160 w 941"/>
                  <a:gd name="T162" fmla="+- 0 -48 -48"/>
                  <a:gd name="T163" fmla="*/ -48 h 9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  <a:cxn ang="0">
                    <a:pos x="T53" y="T55"/>
                  </a:cxn>
                  <a:cxn ang="0">
                    <a:pos x="T57" y="T59"/>
                  </a:cxn>
                  <a:cxn ang="0">
                    <a:pos x="T61" y="T63"/>
                  </a:cxn>
                  <a:cxn ang="0">
                    <a:pos x="T65" y="T67"/>
                  </a:cxn>
                  <a:cxn ang="0">
                    <a:pos x="T69" y="T71"/>
                  </a:cxn>
                  <a:cxn ang="0">
                    <a:pos x="T73" y="T75"/>
                  </a:cxn>
                  <a:cxn ang="0">
                    <a:pos x="T77" y="T79"/>
                  </a:cxn>
                  <a:cxn ang="0">
                    <a:pos x="T81" y="T83"/>
                  </a:cxn>
                  <a:cxn ang="0">
                    <a:pos x="T85" y="T87"/>
                  </a:cxn>
                  <a:cxn ang="0">
                    <a:pos x="T89" y="T91"/>
                  </a:cxn>
                  <a:cxn ang="0">
                    <a:pos x="T93" y="T95"/>
                  </a:cxn>
                  <a:cxn ang="0">
                    <a:pos x="T97" y="T99"/>
                  </a:cxn>
                  <a:cxn ang="0">
                    <a:pos x="T101" y="T103"/>
                  </a:cxn>
                  <a:cxn ang="0">
                    <a:pos x="T105" y="T107"/>
                  </a:cxn>
                  <a:cxn ang="0">
                    <a:pos x="T109" y="T111"/>
                  </a:cxn>
                  <a:cxn ang="0">
                    <a:pos x="T113" y="T115"/>
                  </a:cxn>
                  <a:cxn ang="0">
                    <a:pos x="T117" y="T119"/>
                  </a:cxn>
                  <a:cxn ang="0">
                    <a:pos x="T121" y="T123"/>
                  </a:cxn>
                  <a:cxn ang="0">
                    <a:pos x="T125" y="T127"/>
                  </a:cxn>
                  <a:cxn ang="0">
                    <a:pos x="T129" y="T131"/>
                  </a:cxn>
                  <a:cxn ang="0">
                    <a:pos x="T133" y="T135"/>
                  </a:cxn>
                  <a:cxn ang="0">
                    <a:pos x="T137" y="T139"/>
                  </a:cxn>
                  <a:cxn ang="0">
                    <a:pos x="T141" y="T143"/>
                  </a:cxn>
                  <a:cxn ang="0">
                    <a:pos x="T145" y="T147"/>
                  </a:cxn>
                  <a:cxn ang="0">
                    <a:pos x="T149" y="T151"/>
                  </a:cxn>
                  <a:cxn ang="0">
                    <a:pos x="T153" y="T155"/>
                  </a:cxn>
                  <a:cxn ang="0">
                    <a:pos x="T157" y="T159"/>
                  </a:cxn>
                  <a:cxn ang="0">
                    <a:pos x="T161" y="T163"/>
                  </a:cxn>
                </a:cxnLst>
                <a:rect l="0" t="0" r="r" b="b"/>
                <a:pathLst>
                  <a:path w="941" h="941">
                    <a:moveTo>
                      <a:pt x="470" y="0"/>
                    </a:moveTo>
                    <a:lnTo>
                      <a:pt x="394" y="6"/>
                    </a:lnTo>
                    <a:lnTo>
                      <a:pt x="322" y="24"/>
                    </a:lnTo>
                    <a:lnTo>
                      <a:pt x="254" y="53"/>
                    </a:lnTo>
                    <a:lnTo>
                      <a:pt x="193" y="91"/>
                    </a:lnTo>
                    <a:lnTo>
                      <a:pt x="138" y="138"/>
                    </a:lnTo>
                    <a:lnTo>
                      <a:pt x="91" y="193"/>
                    </a:lnTo>
                    <a:lnTo>
                      <a:pt x="53" y="254"/>
                    </a:lnTo>
                    <a:lnTo>
                      <a:pt x="24" y="322"/>
                    </a:lnTo>
                    <a:lnTo>
                      <a:pt x="6" y="394"/>
                    </a:lnTo>
                    <a:lnTo>
                      <a:pt x="0" y="470"/>
                    </a:lnTo>
                    <a:lnTo>
                      <a:pt x="6" y="547"/>
                    </a:lnTo>
                    <a:lnTo>
                      <a:pt x="24" y="619"/>
                    </a:lnTo>
                    <a:lnTo>
                      <a:pt x="53" y="687"/>
                    </a:lnTo>
                    <a:lnTo>
                      <a:pt x="91" y="748"/>
                    </a:lnTo>
                    <a:lnTo>
                      <a:pt x="138" y="803"/>
                    </a:lnTo>
                    <a:lnTo>
                      <a:pt x="193" y="850"/>
                    </a:lnTo>
                    <a:lnTo>
                      <a:pt x="254" y="888"/>
                    </a:lnTo>
                    <a:lnTo>
                      <a:pt x="322" y="917"/>
                    </a:lnTo>
                    <a:lnTo>
                      <a:pt x="394" y="934"/>
                    </a:lnTo>
                    <a:lnTo>
                      <a:pt x="470" y="941"/>
                    </a:lnTo>
                    <a:lnTo>
                      <a:pt x="547" y="934"/>
                    </a:lnTo>
                    <a:lnTo>
                      <a:pt x="619" y="917"/>
                    </a:lnTo>
                    <a:lnTo>
                      <a:pt x="686" y="888"/>
                    </a:lnTo>
                    <a:lnTo>
                      <a:pt x="748" y="850"/>
                    </a:lnTo>
                    <a:lnTo>
                      <a:pt x="803" y="803"/>
                    </a:lnTo>
                    <a:lnTo>
                      <a:pt x="850" y="748"/>
                    </a:lnTo>
                    <a:lnTo>
                      <a:pt x="888" y="687"/>
                    </a:lnTo>
                    <a:lnTo>
                      <a:pt x="916" y="619"/>
                    </a:lnTo>
                    <a:lnTo>
                      <a:pt x="934" y="547"/>
                    </a:lnTo>
                    <a:lnTo>
                      <a:pt x="940" y="470"/>
                    </a:lnTo>
                    <a:lnTo>
                      <a:pt x="934" y="394"/>
                    </a:lnTo>
                    <a:lnTo>
                      <a:pt x="916" y="322"/>
                    </a:lnTo>
                    <a:lnTo>
                      <a:pt x="888" y="254"/>
                    </a:lnTo>
                    <a:lnTo>
                      <a:pt x="850" y="193"/>
                    </a:lnTo>
                    <a:lnTo>
                      <a:pt x="803" y="138"/>
                    </a:lnTo>
                    <a:lnTo>
                      <a:pt x="748" y="91"/>
                    </a:lnTo>
                    <a:lnTo>
                      <a:pt x="686" y="53"/>
                    </a:lnTo>
                    <a:lnTo>
                      <a:pt x="619" y="24"/>
                    </a:lnTo>
                    <a:lnTo>
                      <a:pt x="547" y="6"/>
                    </a:lnTo>
                    <a:lnTo>
                      <a:pt x="4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" name="Freeform 11"/>
              <p:cNvSpPr>
                <a:spLocks/>
              </p:cNvSpPr>
              <p:nvPr/>
            </p:nvSpPr>
            <p:spPr bwMode="auto">
              <a:xfrm>
                <a:off x="1365" y="-48"/>
                <a:ext cx="941" cy="941"/>
              </a:xfrm>
              <a:custGeom>
                <a:avLst/>
                <a:gdLst>
                  <a:gd name="T0" fmla="+- 0 1835 1365"/>
                  <a:gd name="T1" fmla="*/ T0 w 941"/>
                  <a:gd name="T2" fmla="+- 0 -48 -48"/>
                  <a:gd name="T3" fmla="*/ -48 h 941"/>
                  <a:gd name="T4" fmla="+- 0 1912 1365"/>
                  <a:gd name="T5" fmla="*/ T4 w 941"/>
                  <a:gd name="T6" fmla="+- 0 -42 -48"/>
                  <a:gd name="T7" fmla="*/ -42 h 941"/>
                  <a:gd name="T8" fmla="+- 0 1984 1365"/>
                  <a:gd name="T9" fmla="*/ T8 w 941"/>
                  <a:gd name="T10" fmla="+- 0 -24 -48"/>
                  <a:gd name="T11" fmla="*/ -24 h 941"/>
                  <a:gd name="T12" fmla="+- 0 2051 1365"/>
                  <a:gd name="T13" fmla="*/ T12 w 941"/>
                  <a:gd name="T14" fmla="+- 0 5 -48"/>
                  <a:gd name="T15" fmla="*/ 5 h 941"/>
                  <a:gd name="T16" fmla="+- 0 2113 1365"/>
                  <a:gd name="T17" fmla="*/ T16 w 941"/>
                  <a:gd name="T18" fmla="+- 0 43 -48"/>
                  <a:gd name="T19" fmla="*/ 43 h 941"/>
                  <a:gd name="T20" fmla="+- 0 2168 1365"/>
                  <a:gd name="T21" fmla="*/ T20 w 941"/>
                  <a:gd name="T22" fmla="+- 0 90 -48"/>
                  <a:gd name="T23" fmla="*/ 90 h 941"/>
                  <a:gd name="T24" fmla="+- 0 2215 1365"/>
                  <a:gd name="T25" fmla="*/ T24 w 941"/>
                  <a:gd name="T26" fmla="+- 0 145 -48"/>
                  <a:gd name="T27" fmla="*/ 145 h 941"/>
                  <a:gd name="T28" fmla="+- 0 2253 1365"/>
                  <a:gd name="T29" fmla="*/ T28 w 941"/>
                  <a:gd name="T30" fmla="+- 0 206 -48"/>
                  <a:gd name="T31" fmla="*/ 206 h 941"/>
                  <a:gd name="T32" fmla="+- 0 2281 1365"/>
                  <a:gd name="T33" fmla="*/ T32 w 941"/>
                  <a:gd name="T34" fmla="+- 0 274 -48"/>
                  <a:gd name="T35" fmla="*/ 274 h 941"/>
                  <a:gd name="T36" fmla="+- 0 2299 1365"/>
                  <a:gd name="T37" fmla="*/ T36 w 941"/>
                  <a:gd name="T38" fmla="+- 0 346 -48"/>
                  <a:gd name="T39" fmla="*/ 346 h 941"/>
                  <a:gd name="T40" fmla="+- 0 2305 1365"/>
                  <a:gd name="T41" fmla="*/ T40 w 941"/>
                  <a:gd name="T42" fmla="+- 0 422 -48"/>
                  <a:gd name="T43" fmla="*/ 422 h 941"/>
                  <a:gd name="T44" fmla="+- 0 2299 1365"/>
                  <a:gd name="T45" fmla="*/ T44 w 941"/>
                  <a:gd name="T46" fmla="+- 0 499 -48"/>
                  <a:gd name="T47" fmla="*/ 499 h 941"/>
                  <a:gd name="T48" fmla="+- 0 2281 1365"/>
                  <a:gd name="T49" fmla="*/ T48 w 941"/>
                  <a:gd name="T50" fmla="+- 0 571 -48"/>
                  <a:gd name="T51" fmla="*/ 571 h 941"/>
                  <a:gd name="T52" fmla="+- 0 2253 1365"/>
                  <a:gd name="T53" fmla="*/ T52 w 941"/>
                  <a:gd name="T54" fmla="+- 0 639 -48"/>
                  <a:gd name="T55" fmla="*/ 639 h 941"/>
                  <a:gd name="T56" fmla="+- 0 2215 1365"/>
                  <a:gd name="T57" fmla="*/ T56 w 941"/>
                  <a:gd name="T58" fmla="+- 0 700 -48"/>
                  <a:gd name="T59" fmla="*/ 700 h 941"/>
                  <a:gd name="T60" fmla="+- 0 2168 1365"/>
                  <a:gd name="T61" fmla="*/ T60 w 941"/>
                  <a:gd name="T62" fmla="+- 0 755 -48"/>
                  <a:gd name="T63" fmla="*/ 755 h 941"/>
                  <a:gd name="T64" fmla="+- 0 2113 1365"/>
                  <a:gd name="T65" fmla="*/ T64 w 941"/>
                  <a:gd name="T66" fmla="+- 0 802 -48"/>
                  <a:gd name="T67" fmla="*/ 802 h 941"/>
                  <a:gd name="T68" fmla="+- 0 2051 1365"/>
                  <a:gd name="T69" fmla="*/ T68 w 941"/>
                  <a:gd name="T70" fmla="+- 0 840 -48"/>
                  <a:gd name="T71" fmla="*/ 840 h 941"/>
                  <a:gd name="T72" fmla="+- 0 1984 1365"/>
                  <a:gd name="T73" fmla="*/ T72 w 941"/>
                  <a:gd name="T74" fmla="+- 0 869 -48"/>
                  <a:gd name="T75" fmla="*/ 869 h 941"/>
                  <a:gd name="T76" fmla="+- 0 1912 1365"/>
                  <a:gd name="T77" fmla="*/ T76 w 941"/>
                  <a:gd name="T78" fmla="+- 0 886 -48"/>
                  <a:gd name="T79" fmla="*/ 886 h 941"/>
                  <a:gd name="T80" fmla="+- 0 1835 1365"/>
                  <a:gd name="T81" fmla="*/ T80 w 941"/>
                  <a:gd name="T82" fmla="+- 0 893 -48"/>
                  <a:gd name="T83" fmla="*/ 893 h 941"/>
                  <a:gd name="T84" fmla="+- 0 1759 1365"/>
                  <a:gd name="T85" fmla="*/ T84 w 941"/>
                  <a:gd name="T86" fmla="+- 0 886 -48"/>
                  <a:gd name="T87" fmla="*/ 886 h 941"/>
                  <a:gd name="T88" fmla="+- 0 1687 1365"/>
                  <a:gd name="T89" fmla="*/ T88 w 941"/>
                  <a:gd name="T90" fmla="+- 0 869 -48"/>
                  <a:gd name="T91" fmla="*/ 869 h 941"/>
                  <a:gd name="T92" fmla="+- 0 1619 1365"/>
                  <a:gd name="T93" fmla="*/ T92 w 941"/>
                  <a:gd name="T94" fmla="+- 0 840 -48"/>
                  <a:gd name="T95" fmla="*/ 840 h 941"/>
                  <a:gd name="T96" fmla="+- 0 1558 1365"/>
                  <a:gd name="T97" fmla="*/ T96 w 941"/>
                  <a:gd name="T98" fmla="+- 0 802 -48"/>
                  <a:gd name="T99" fmla="*/ 802 h 941"/>
                  <a:gd name="T100" fmla="+- 0 1503 1365"/>
                  <a:gd name="T101" fmla="*/ T100 w 941"/>
                  <a:gd name="T102" fmla="+- 0 755 -48"/>
                  <a:gd name="T103" fmla="*/ 755 h 941"/>
                  <a:gd name="T104" fmla="+- 0 1456 1365"/>
                  <a:gd name="T105" fmla="*/ T104 w 941"/>
                  <a:gd name="T106" fmla="+- 0 700 -48"/>
                  <a:gd name="T107" fmla="*/ 700 h 941"/>
                  <a:gd name="T108" fmla="+- 0 1418 1365"/>
                  <a:gd name="T109" fmla="*/ T108 w 941"/>
                  <a:gd name="T110" fmla="+- 0 639 -48"/>
                  <a:gd name="T111" fmla="*/ 639 h 941"/>
                  <a:gd name="T112" fmla="+- 0 1389 1365"/>
                  <a:gd name="T113" fmla="*/ T112 w 941"/>
                  <a:gd name="T114" fmla="+- 0 571 -48"/>
                  <a:gd name="T115" fmla="*/ 571 h 941"/>
                  <a:gd name="T116" fmla="+- 0 1371 1365"/>
                  <a:gd name="T117" fmla="*/ T116 w 941"/>
                  <a:gd name="T118" fmla="+- 0 499 -48"/>
                  <a:gd name="T119" fmla="*/ 499 h 941"/>
                  <a:gd name="T120" fmla="+- 0 1365 1365"/>
                  <a:gd name="T121" fmla="*/ T120 w 941"/>
                  <a:gd name="T122" fmla="+- 0 422 -48"/>
                  <a:gd name="T123" fmla="*/ 422 h 941"/>
                  <a:gd name="T124" fmla="+- 0 1371 1365"/>
                  <a:gd name="T125" fmla="*/ T124 w 941"/>
                  <a:gd name="T126" fmla="+- 0 346 -48"/>
                  <a:gd name="T127" fmla="*/ 346 h 941"/>
                  <a:gd name="T128" fmla="+- 0 1389 1365"/>
                  <a:gd name="T129" fmla="*/ T128 w 941"/>
                  <a:gd name="T130" fmla="+- 0 274 -48"/>
                  <a:gd name="T131" fmla="*/ 274 h 941"/>
                  <a:gd name="T132" fmla="+- 0 1418 1365"/>
                  <a:gd name="T133" fmla="*/ T132 w 941"/>
                  <a:gd name="T134" fmla="+- 0 206 -48"/>
                  <a:gd name="T135" fmla="*/ 206 h 941"/>
                  <a:gd name="T136" fmla="+- 0 1456 1365"/>
                  <a:gd name="T137" fmla="*/ T136 w 941"/>
                  <a:gd name="T138" fmla="+- 0 145 -48"/>
                  <a:gd name="T139" fmla="*/ 145 h 941"/>
                  <a:gd name="T140" fmla="+- 0 1503 1365"/>
                  <a:gd name="T141" fmla="*/ T140 w 941"/>
                  <a:gd name="T142" fmla="+- 0 90 -48"/>
                  <a:gd name="T143" fmla="*/ 90 h 941"/>
                  <a:gd name="T144" fmla="+- 0 1558 1365"/>
                  <a:gd name="T145" fmla="*/ T144 w 941"/>
                  <a:gd name="T146" fmla="+- 0 43 -48"/>
                  <a:gd name="T147" fmla="*/ 43 h 941"/>
                  <a:gd name="T148" fmla="+- 0 1619 1365"/>
                  <a:gd name="T149" fmla="*/ T148 w 941"/>
                  <a:gd name="T150" fmla="+- 0 5 -48"/>
                  <a:gd name="T151" fmla="*/ 5 h 941"/>
                  <a:gd name="T152" fmla="+- 0 1687 1365"/>
                  <a:gd name="T153" fmla="*/ T152 w 941"/>
                  <a:gd name="T154" fmla="+- 0 -24 -48"/>
                  <a:gd name="T155" fmla="*/ -24 h 941"/>
                  <a:gd name="T156" fmla="+- 0 1759 1365"/>
                  <a:gd name="T157" fmla="*/ T156 w 941"/>
                  <a:gd name="T158" fmla="+- 0 -42 -48"/>
                  <a:gd name="T159" fmla="*/ -42 h 941"/>
                  <a:gd name="T160" fmla="+- 0 1835 1365"/>
                  <a:gd name="T161" fmla="*/ T160 w 941"/>
                  <a:gd name="T162" fmla="+- 0 -48 -48"/>
                  <a:gd name="T163" fmla="*/ -48 h 9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  <a:cxn ang="0">
                    <a:pos x="T53" y="T55"/>
                  </a:cxn>
                  <a:cxn ang="0">
                    <a:pos x="T57" y="T59"/>
                  </a:cxn>
                  <a:cxn ang="0">
                    <a:pos x="T61" y="T63"/>
                  </a:cxn>
                  <a:cxn ang="0">
                    <a:pos x="T65" y="T67"/>
                  </a:cxn>
                  <a:cxn ang="0">
                    <a:pos x="T69" y="T71"/>
                  </a:cxn>
                  <a:cxn ang="0">
                    <a:pos x="T73" y="T75"/>
                  </a:cxn>
                  <a:cxn ang="0">
                    <a:pos x="T77" y="T79"/>
                  </a:cxn>
                  <a:cxn ang="0">
                    <a:pos x="T81" y="T83"/>
                  </a:cxn>
                  <a:cxn ang="0">
                    <a:pos x="T85" y="T87"/>
                  </a:cxn>
                  <a:cxn ang="0">
                    <a:pos x="T89" y="T91"/>
                  </a:cxn>
                  <a:cxn ang="0">
                    <a:pos x="T93" y="T95"/>
                  </a:cxn>
                  <a:cxn ang="0">
                    <a:pos x="T97" y="T99"/>
                  </a:cxn>
                  <a:cxn ang="0">
                    <a:pos x="T101" y="T103"/>
                  </a:cxn>
                  <a:cxn ang="0">
                    <a:pos x="T105" y="T107"/>
                  </a:cxn>
                  <a:cxn ang="0">
                    <a:pos x="T109" y="T111"/>
                  </a:cxn>
                  <a:cxn ang="0">
                    <a:pos x="T113" y="T115"/>
                  </a:cxn>
                  <a:cxn ang="0">
                    <a:pos x="T117" y="T119"/>
                  </a:cxn>
                  <a:cxn ang="0">
                    <a:pos x="T121" y="T123"/>
                  </a:cxn>
                  <a:cxn ang="0">
                    <a:pos x="T125" y="T127"/>
                  </a:cxn>
                  <a:cxn ang="0">
                    <a:pos x="T129" y="T131"/>
                  </a:cxn>
                  <a:cxn ang="0">
                    <a:pos x="T133" y="T135"/>
                  </a:cxn>
                  <a:cxn ang="0">
                    <a:pos x="T137" y="T139"/>
                  </a:cxn>
                  <a:cxn ang="0">
                    <a:pos x="T141" y="T143"/>
                  </a:cxn>
                  <a:cxn ang="0">
                    <a:pos x="T145" y="T147"/>
                  </a:cxn>
                  <a:cxn ang="0">
                    <a:pos x="T149" y="T151"/>
                  </a:cxn>
                  <a:cxn ang="0">
                    <a:pos x="T153" y="T155"/>
                  </a:cxn>
                  <a:cxn ang="0">
                    <a:pos x="T157" y="T159"/>
                  </a:cxn>
                  <a:cxn ang="0">
                    <a:pos x="T161" y="T163"/>
                  </a:cxn>
                </a:cxnLst>
                <a:rect l="0" t="0" r="r" b="b"/>
                <a:pathLst>
                  <a:path w="941" h="941">
                    <a:moveTo>
                      <a:pt x="470" y="0"/>
                    </a:moveTo>
                    <a:lnTo>
                      <a:pt x="547" y="6"/>
                    </a:lnTo>
                    <a:lnTo>
                      <a:pt x="619" y="24"/>
                    </a:lnTo>
                    <a:lnTo>
                      <a:pt x="686" y="53"/>
                    </a:lnTo>
                    <a:lnTo>
                      <a:pt x="748" y="91"/>
                    </a:lnTo>
                    <a:lnTo>
                      <a:pt x="803" y="138"/>
                    </a:lnTo>
                    <a:lnTo>
                      <a:pt x="850" y="193"/>
                    </a:lnTo>
                    <a:lnTo>
                      <a:pt x="888" y="254"/>
                    </a:lnTo>
                    <a:lnTo>
                      <a:pt x="916" y="322"/>
                    </a:lnTo>
                    <a:lnTo>
                      <a:pt x="934" y="394"/>
                    </a:lnTo>
                    <a:lnTo>
                      <a:pt x="940" y="470"/>
                    </a:lnTo>
                    <a:lnTo>
                      <a:pt x="934" y="547"/>
                    </a:lnTo>
                    <a:lnTo>
                      <a:pt x="916" y="619"/>
                    </a:lnTo>
                    <a:lnTo>
                      <a:pt x="888" y="687"/>
                    </a:lnTo>
                    <a:lnTo>
                      <a:pt x="850" y="748"/>
                    </a:lnTo>
                    <a:lnTo>
                      <a:pt x="803" y="803"/>
                    </a:lnTo>
                    <a:lnTo>
                      <a:pt x="748" y="850"/>
                    </a:lnTo>
                    <a:lnTo>
                      <a:pt x="686" y="888"/>
                    </a:lnTo>
                    <a:lnTo>
                      <a:pt x="619" y="917"/>
                    </a:lnTo>
                    <a:lnTo>
                      <a:pt x="547" y="934"/>
                    </a:lnTo>
                    <a:lnTo>
                      <a:pt x="470" y="941"/>
                    </a:lnTo>
                    <a:lnTo>
                      <a:pt x="394" y="934"/>
                    </a:lnTo>
                    <a:lnTo>
                      <a:pt x="322" y="917"/>
                    </a:lnTo>
                    <a:lnTo>
                      <a:pt x="254" y="888"/>
                    </a:lnTo>
                    <a:lnTo>
                      <a:pt x="193" y="850"/>
                    </a:lnTo>
                    <a:lnTo>
                      <a:pt x="138" y="803"/>
                    </a:lnTo>
                    <a:lnTo>
                      <a:pt x="91" y="748"/>
                    </a:lnTo>
                    <a:lnTo>
                      <a:pt x="53" y="687"/>
                    </a:lnTo>
                    <a:lnTo>
                      <a:pt x="24" y="619"/>
                    </a:lnTo>
                    <a:lnTo>
                      <a:pt x="6" y="547"/>
                    </a:lnTo>
                    <a:lnTo>
                      <a:pt x="0" y="470"/>
                    </a:lnTo>
                    <a:lnTo>
                      <a:pt x="6" y="394"/>
                    </a:lnTo>
                    <a:lnTo>
                      <a:pt x="24" y="322"/>
                    </a:lnTo>
                    <a:lnTo>
                      <a:pt x="53" y="254"/>
                    </a:lnTo>
                    <a:lnTo>
                      <a:pt x="91" y="193"/>
                    </a:lnTo>
                    <a:lnTo>
                      <a:pt x="138" y="138"/>
                    </a:lnTo>
                    <a:lnTo>
                      <a:pt x="193" y="91"/>
                    </a:lnTo>
                    <a:lnTo>
                      <a:pt x="254" y="53"/>
                    </a:lnTo>
                    <a:lnTo>
                      <a:pt x="322" y="24"/>
                    </a:lnTo>
                    <a:lnTo>
                      <a:pt x="394" y="6"/>
                    </a:lnTo>
                    <a:lnTo>
                      <a:pt x="470" y="0"/>
                    </a:lnTo>
                    <a:close/>
                  </a:path>
                </a:pathLst>
              </a:custGeom>
              <a:noFill/>
              <a:ln w="9042">
                <a:solidFill>
                  <a:srgbClr val="231F2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" name="Rectangle 12"/>
              <p:cNvSpPr>
                <a:spLocks noChangeArrowheads="1"/>
              </p:cNvSpPr>
              <p:nvPr/>
            </p:nvSpPr>
            <p:spPr bwMode="auto">
              <a:xfrm>
                <a:off x="2444" y="-196"/>
                <a:ext cx="439" cy="1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" name="Rectangle 13"/>
              <p:cNvSpPr>
                <a:spLocks noChangeArrowheads="1"/>
              </p:cNvSpPr>
              <p:nvPr/>
            </p:nvSpPr>
            <p:spPr bwMode="auto">
              <a:xfrm>
                <a:off x="2444" y="-196"/>
                <a:ext cx="439" cy="1192"/>
              </a:xfrm>
              <a:prstGeom prst="rect">
                <a:avLst/>
              </a:prstGeom>
              <a:noFill/>
              <a:ln w="9042">
                <a:solidFill>
                  <a:srgbClr val="231F2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" name="Freeform 14"/>
              <p:cNvSpPr>
                <a:spLocks/>
              </p:cNvSpPr>
              <p:nvPr/>
            </p:nvSpPr>
            <p:spPr bwMode="auto">
              <a:xfrm>
                <a:off x="1823" y="409"/>
                <a:ext cx="19" cy="20"/>
              </a:xfrm>
              <a:custGeom>
                <a:avLst/>
                <a:gdLst>
                  <a:gd name="T0" fmla="+- 0 1838 1823"/>
                  <a:gd name="T1" fmla="*/ T0 w 19"/>
                  <a:gd name="T2" fmla="+- 0 410 410"/>
                  <a:gd name="T3" fmla="*/ 410 h 20"/>
                  <a:gd name="T4" fmla="+- 0 1828 1823"/>
                  <a:gd name="T5" fmla="*/ T4 w 19"/>
                  <a:gd name="T6" fmla="+- 0 410 410"/>
                  <a:gd name="T7" fmla="*/ 410 h 20"/>
                  <a:gd name="T8" fmla="+- 0 1823 1823"/>
                  <a:gd name="T9" fmla="*/ T8 w 19"/>
                  <a:gd name="T10" fmla="+- 0 414 410"/>
                  <a:gd name="T11" fmla="*/ 414 h 20"/>
                  <a:gd name="T12" fmla="+- 0 1823 1823"/>
                  <a:gd name="T13" fmla="*/ T12 w 19"/>
                  <a:gd name="T14" fmla="+- 0 425 410"/>
                  <a:gd name="T15" fmla="*/ 425 h 20"/>
                  <a:gd name="T16" fmla="+- 0 1828 1823"/>
                  <a:gd name="T17" fmla="*/ T16 w 19"/>
                  <a:gd name="T18" fmla="+- 0 430 410"/>
                  <a:gd name="T19" fmla="*/ 430 h 20"/>
                  <a:gd name="T20" fmla="+- 0 1838 1823"/>
                  <a:gd name="T21" fmla="*/ T20 w 19"/>
                  <a:gd name="T22" fmla="+- 0 430 410"/>
                  <a:gd name="T23" fmla="*/ 430 h 20"/>
                  <a:gd name="T24" fmla="+- 0 1842 1823"/>
                  <a:gd name="T25" fmla="*/ T24 w 19"/>
                  <a:gd name="T26" fmla="+- 0 425 410"/>
                  <a:gd name="T27" fmla="*/ 425 h 20"/>
                  <a:gd name="T28" fmla="+- 0 1842 1823"/>
                  <a:gd name="T29" fmla="*/ T28 w 19"/>
                  <a:gd name="T30" fmla="+- 0 414 410"/>
                  <a:gd name="T31" fmla="*/ 414 h 20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</a:cxnLst>
                <a:rect l="0" t="0" r="r" b="b"/>
                <a:pathLst>
                  <a:path w="19" h="20">
                    <a:moveTo>
                      <a:pt x="15" y="0"/>
                    </a:moveTo>
                    <a:lnTo>
                      <a:pt x="5" y="0"/>
                    </a:lnTo>
                    <a:lnTo>
                      <a:pt x="0" y="4"/>
                    </a:lnTo>
                    <a:lnTo>
                      <a:pt x="0" y="15"/>
                    </a:lnTo>
                    <a:lnTo>
                      <a:pt x="5" y="20"/>
                    </a:lnTo>
                    <a:lnTo>
                      <a:pt x="15" y="20"/>
                    </a:lnTo>
                    <a:lnTo>
                      <a:pt x="19" y="15"/>
                    </a:lnTo>
                    <a:lnTo>
                      <a:pt x="19" y="4"/>
                    </a:lnTo>
                    <a:close/>
                  </a:path>
                </a:pathLst>
              </a:custGeom>
              <a:solidFill>
                <a:srgbClr val="0405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511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74171"/>
            <a:ext cx="10353761" cy="836024"/>
          </a:xfrm>
        </p:spPr>
        <p:txBody>
          <a:bodyPr>
            <a:normAutofit fontScale="90000"/>
          </a:bodyPr>
          <a:lstStyle/>
          <a:p>
            <a:r>
              <a:rPr lang="en-US" cap="small" dirty="0">
                <a:effectLst/>
              </a:rPr>
              <a:t>Refraction</a:t>
            </a:r>
            <a:r>
              <a:rPr lang="en-US" dirty="0">
                <a:effectLst/>
              </a:rPr>
              <a:t>   </a:t>
            </a:r>
            <a:r>
              <a:rPr lang="en-US" cap="small" dirty="0">
                <a:effectLst/>
              </a:rPr>
              <a:t>at</a:t>
            </a:r>
            <a:r>
              <a:rPr lang="en-US" dirty="0">
                <a:effectLst/>
              </a:rPr>
              <a:t>   </a:t>
            </a:r>
            <a:r>
              <a:rPr lang="en-US" cap="small" dirty="0">
                <a:effectLst/>
              </a:rPr>
              <a:t>a</a:t>
            </a:r>
            <a:r>
              <a:rPr lang="en-US" dirty="0">
                <a:effectLst/>
              </a:rPr>
              <a:t>   </a:t>
            </a:r>
            <a:r>
              <a:rPr lang="en-US" cap="small" dirty="0">
                <a:effectLst/>
              </a:rPr>
              <a:t>single</a:t>
            </a:r>
            <a:r>
              <a:rPr lang="en-US" dirty="0">
                <a:effectLst/>
              </a:rPr>
              <a:t>   </a:t>
            </a:r>
            <a:r>
              <a:rPr lang="en-US" cap="small" dirty="0">
                <a:effectLst/>
              </a:rPr>
              <a:t>spherical</a:t>
            </a:r>
            <a:r>
              <a:rPr lang="en-US" dirty="0">
                <a:effectLst/>
              </a:rPr>
              <a:t>   </a:t>
            </a:r>
            <a:r>
              <a:rPr lang="en-US" cap="small" dirty="0">
                <a:effectLst/>
              </a:rPr>
              <a:t>surface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800059" y="1105989"/>
                <a:ext cx="9139392" cy="5634445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 smtClean="0">
                    <a:effectLst/>
                  </a:rPr>
                  <a:t>Consider </a:t>
                </a:r>
                <a:r>
                  <a:rPr lang="en-US" cap="small" dirty="0">
                    <a:effectLst/>
                  </a:rPr>
                  <a:t>a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spherical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surface</a:t>
                </a:r>
                <a:r>
                  <a:rPr lang="en-US" dirty="0">
                    <a:effectLst/>
                  </a:rPr>
                  <a:t> YPY’ of </a:t>
                </a:r>
                <a:r>
                  <a:rPr lang="en-US" cap="small" dirty="0">
                    <a:effectLst/>
                  </a:rPr>
                  <a:t>radius</a:t>
                </a:r>
                <a:r>
                  <a:rPr lang="en-US" dirty="0">
                    <a:effectLst/>
                  </a:rPr>
                  <a:t> of </a:t>
                </a:r>
                <a:r>
                  <a:rPr lang="en-US" cap="small" dirty="0">
                    <a:effectLst/>
                  </a:rPr>
                  <a:t>curvature</a:t>
                </a:r>
                <a:r>
                  <a:rPr lang="en-US" dirty="0">
                    <a:effectLst/>
                  </a:rPr>
                  <a:t> </a:t>
                </a:r>
                <a:r>
                  <a:rPr lang="en-US" i="1" dirty="0">
                    <a:effectLst/>
                  </a:rPr>
                  <a:t>R</a:t>
                </a:r>
                <a:r>
                  <a:rPr lang="en-US" dirty="0">
                    <a:effectLst/>
                  </a:rPr>
                  <a:t>, </a:t>
                </a:r>
                <a:r>
                  <a:rPr lang="en-US" cap="small" dirty="0">
                    <a:effectLst/>
                  </a:rPr>
                  <a:t>separating</a:t>
                </a:r>
                <a:r>
                  <a:rPr lang="en-US" dirty="0">
                    <a:effectLst/>
                  </a:rPr>
                  <a:t> two </a:t>
                </a:r>
                <a:r>
                  <a:rPr lang="en-US" cap="small" dirty="0">
                    <a:effectLst/>
                  </a:rPr>
                  <a:t>transparent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media</a:t>
                </a:r>
                <a:r>
                  <a:rPr lang="en-US" dirty="0">
                    <a:effectLst/>
                  </a:rPr>
                  <a:t> of </a:t>
                </a:r>
                <a:r>
                  <a:rPr lang="en-US" cap="small" dirty="0">
                    <a:effectLst/>
                  </a:rPr>
                  <a:t>refractive</a:t>
                </a:r>
                <a:r>
                  <a:rPr lang="en-US" dirty="0">
                    <a:effectLst/>
                  </a:rPr>
                  <a:t> indices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>
                    <a:effectLst/>
                  </a:rPr>
                  <a:t>  </a:t>
                </a:r>
                <a:r>
                  <a:rPr lang="en-US" cap="small" dirty="0">
                    <a:effectLst/>
                  </a:rPr>
                  <a:t>and</a:t>
                </a:r>
                <a:r>
                  <a:rPr lang="en-US" dirty="0">
                    <a:effectLst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>
                    <a:effectLst/>
                  </a:rPr>
                  <a:t>  </a:t>
                </a:r>
                <a:r>
                  <a:rPr lang="en-US" dirty="0">
                    <a:effectLst/>
                  </a:rPr>
                  <a:t>respectively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>
                    <a:effectLst/>
                  </a:rPr>
                  <a:t> </a:t>
                </a:r>
                <a:r>
                  <a:rPr lang="en-US" dirty="0">
                    <a:effectLst/>
                  </a:rPr>
                  <a:t>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dirty="0" smtClean="0"/>
              </a:p>
              <a:p>
                <a:r>
                  <a:rPr lang="en-US" dirty="0">
                    <a:effectLst/>
                  </a:rPr>
                  <a:t>P is the pole </a:t>
                </a:r>
                <a:r>
                  <a:rPr lang="en-US" cap="small" dirty="0">
                    <a:effectLst/>
                  </a:rPr>
                  <a:t>and</a:t>
                </a:r>
                <a:r>
                  <a:rPr lang="en-US" dirty="0">
                    <a:effectLst/>
                  </a:rPr>
                  <a:t> X’PX is the </a:t>
                </a:r>
                <a:r>
                  <a:rPr lang="en-US" cap="small" dirty="0">
                    <a:effectLst/>
                  </a:rPr>
                  <a:t>principal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 smtClean="0">
                    <a:effectLst/>
                  </a:rPr>
                  <a:t>axis</a:t>
                </a:r>
              </a:p>
              <a:p>
                <a:r>
                  <a:rPr lang="en-US" dirty="0">
                    <a:effectLst/>
                  </a:rPr>
                  <a:t>A point object O is </a:t>
                </a:r>
                <a:r>
                  <a:rPr lang="en-US" cap="small" dirty="0">
                    <a:effectLst/>
                  </a:rPr>
                  <a:t>at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an</a:t>
                </a:r>
                <a:r>
                  <a:rPr lang="en-US" dirty="0">
                    <a:effectLst/>
                  </a:rPr>
                  <a:t> object </a:t>
                </a:r>
                <a:r>
                  <a:rPr lang="en-US" cap="small" dirty="0" smtClean="0">
                    <a:effectLst/>
                  </a:rPr>
                  <a:t>distance</a:t>
                </a:r>
                <a:r>
                  <a:rPr lang="en-IN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-</a:t>
                </a:r>
                <a:r>
                  <a:rPr lang="en-US" i="1" dirty="0" smtClean="0">
                    <a:effectLst/>
                  </a:rPr>
                  <a:t>u  </a:t>
                </a:r>
                <a:r>
                  <a:rPr lang="en-US" dirty="0">
                    <a:effectLst/>
                  </a:rPr>
                  <a:t>from  the  pole,  in  the  medium  of  </a:t>
                </a:r>
                <a:r>
                  <a:rPr lang="en-US" cap="small" dirty="0">
                    <a:effectLst/>
                  </a:rPr>
                  <a:t>refractive</a:t>
                </a:r>
                <a:r>
                  <a:rPr lang="en-US" dirty="0">
                    <a:effectLst/>
                  </a:rPr>
                  <a:t> index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IN" dirty="0" smtClean="0"/>
              </a:p>
              <a:p>
                <a:r>
                  <a:rPr lang="en-US" dirty="0">
                    <a:effectLst/>
                  </a:rPr>
                  <a:t>To  </a:t>
                </a:r>
                <a:r>
                  <a:rPr lang="en-US" cap="small" dirty="0">
                    <a:effectLst/>
                  </a:rPr>
                  <a:t>locate</a:t>
                </a:r>
                <a:r>
                  <a:rPr lang="en-US" dirty="0">
                    <a:effectLst/>
                  </a:rPr>
                  <a:t>  its  </a:t>
                </a:r>
                <a:r>
                  <a:rPr lang="en-US" cap="small" dirty="0">
                    <a:effectLst/>
                  </a:rPr>
                  <a:t>image</a:t>
                </a:r>
                <a:r>
                  <a:rPr lang="en-US" dirty="0">
                    <a:effectLst/>
                  </a:rPr>
                  <a:t>  </a:t>
                </a:r>
                <a:r>
                  <a:rPr lang="en-US" cap="small" dirty="0">
                    <a:effectLst/>
                  </a:rPr>
                  <a:t>and</a:t>
                </a:r>
                <a:r>
                  <a:rPr lang="en-US" dirty="0">
                    <a:effectLst/>
                  </a:rPr>
                  <a:t>  in  order  to  </a:t>
                </a:r>
                <a:r>
                  <a:rPr lang="en-US" dirty="0" smtClean="0">
                    <a:effectLst/>
                  </a:rPr>
                  <a:t>minimize </a:t>
                </a:r>
                <a:r>
                  <a:rPr lang="en-US" cap="small" dirty="0">
                    <a:effectLst/>
                  </a:rPr>
                  <a:t>spherical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aberration,</a:t>
                </a:r>
                <a:r>
                  <a:rPr lang="en-US" dirty="0">
                    <a:effectLst/>
                  </a:rPr>
                  <a:t> we consider two </a:t>
                </a:r>
                <a:r>
                  <a:rPr lang="en-US" cap="small" dirty="0">
                    <a:effectLst/>
                  </a:rPr>
                  <a:t>paraxial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 smtClean="0">
                    <a:effectLst/>
                  </a:rPr>
                  <a:t>rays</a:t>
                </a:r>
              </a:p>
              <a:p>
                <a:r>
                  <a:rPr lang="en-US" dirty="0">
                    <a:effectLst/>
                  </a:rPr>
                  <a:t>Angle of incidence in the medium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i="1" dirty="0" smtClean="0">
                    <a:effectLst/>
                  </a:rPr>
                  <a:t>  </a:t>
                </a:r>
                <a:r>
                  <a:rPr lang="en-US" cap="small" dirty="0">
                    <a:effectLst/>
                  </a:rPr>
                  <a:t>at</a:t>
                </a:r>
                <a:r>
                  <a:rPr lang="en-US" dirty="0">
                    <a:effectLst/>
                  </a:rPr>
                  <a:t> A is i</a:t>
                </a:r>
                <a:endParaRPr lang="en-US" dirty="0" smtClean="0">
                  <a:effectLst/>
                </a:endParaRPr>
              </a:p>
              <a:p>
                <a:r>
                  <a:rPr lang="en-US" dirty="0" smtClean="0">
                    <a:effectLst/>
                  </a:rPr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ffectLst/>
                  </a:rPr>
                  <a:t>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I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>
                    <a:effectLst/>
                  </a:rPr>
                  <a:t>the </a:t>
                </a:r>
                <a:r>
                  <a:rPr lang="en-US" cap="small" dirty="0">
                    <a:effectLst/>
                  </a:rPr>
                  <a:t>ray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deviates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towards</a:t>
                </a:r>
                <a:r>
                  <a:rPr lang="en-US" dirty="0">
                    <a:effectLst/>
                  </a:rPr>
                  <a:t> the </a:t>
                </a:r>
                <a:r>
                  <a:rPr lang="en-US" cap="small" dirty="0" smtClean="0">
                    <a:effectLst/>
                  </a:rPr>
                  <a:t>normal </a:t>
                </a:r>
                <a:r>
                  <a:rPr lang="en-US" cap="small" dirty="0">
                    <a:effectLst/>
                  </a:rPr>
                  <a:t>travels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along</a:t>
                </a:r>
                <a:r>
                  <a:rPr lang="en-US" dirty="0">
                    <a:effectLst/>
                  </a:rPr>
                  <a:t> AZ </a:t>
                </a:r>
                <a:r>
                  <a:rPr lang="en-US" cap="small" dirty="0">
                    <a:effectLst/>
                  </a:rPr>
                  <a:t>and</a:t>
                </a:r>
                <a:r>
                  <a:rPr lang="en-US" dirty="0">
                    <a:effectLst/>
                  </a:rPr>
                  <a:t> cuts the </a:t>
                </a:r>
                <a:r>
                  <a:rPr lang="en-US" cap="small" dirty="0">
                    <a:effectLst/>
                  </a:rPr>
                  <a:t>principal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axis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 smtClean="0">
                    <a:effectLst/>
                  </a:rPr>
                  <a:t>at I</a:t>
                </a:r>
              </a:p>
              <a:p>
                <a:r>
                  <a:rPr lang="en-US" dirty="0">
                    <a:effectLst/>
                  </a:rPr>
                  <a:t>According to Snell’s </a:t>
                </a:r>
                <a:r>
                  <a:rPr lang="en-US" cap="small" dirty="0" smtClean="0">
                    <a:effectLst/>
                  </a:rPr>
                  <a:t>law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IN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i="0" smtClean="0">
                            <a:effectLst/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func>
                    <m:r>
                      <a:rPr lang="en-IN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en-IN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>
                            <a:effectLst/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func>
                  </m:oMath>
                </a14:m>
                <a:r>
                  <a:rPr lang="en-US" cap="small" dirty="0" smtClean="0">
                    <a:effectLst/>
                  </a:rPr>
                  <a:t>      ………………(I)</a:t>
                </a:r>
              </a:p>
              <a:p>
                <a:r>
                  <a:rPr lang="en-US" dirty="0" smtClean="0">
                    <a:effectLst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IN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IN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IN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IN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IN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>
                    <a:effectLst/>
                  </a:rPr>
                  <a:t>be  </a:t>
                </a:r>
                <a:r>
                  <a:rPr lang="en-US" dirty="0">
                    <a:effectLst/>
                  </a:rPr>
                  <a:t>the  </a:t>
                </a:r>
                <a:r>
                  <a:rPr lang="en-US" cap="small" dirty="0">
                    <a:effectLst/>
                  </a:rPr>
                  <a:t>angles</a:t>
                </a:r>
                <a:r>
                  <a:rPr lang="en-US" dirty="0">
                    <a:effectLst/>
                  </a:rPr>
                  <a:t>  subtended  by incident </a:t>
                </a:r>
                <a:r>
                  <a:rPr lang="en-US" cap="small" dirty="0">
                    <a:effectLst/>
                  </a:rPr>
                  <a:t>ray</a:t>
                </a:r>
                <a:r>
                  <a:rPr lang="en-US" dirty="0">
                    <a:effectLst/>
                  </a:rPr>
                  <a:t>, </a:t>
                </a:r>
                <a:r>
                  <a:rPr lang="en-US" cap="small" dirty="0">
                    <a:effectLst/>
                  </a:rPr>
                  <a:t>normal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and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refracted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ray</a:t>
                </a:r>
                <a:r>
                  <a:rPr lang="en-US" dirty="0">
                    <a:effectLst/>
                  </a:rPr>
                  <a:t> with the </a:t>
                </a:r>
                <a:r>
                  <a:rPr lang="en-US" cap="small" dirty="0">
                    <a:effectLst/>
                  </a:rPr>
                  <a:t>principal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 smtClean="0">
                    <a:effectLst/>
                  </a:rPr>
                  <a:t>axis</a:t>
                </a:r>
              </a:p>
              <a:p>
                <a14:m>
                  <m:oMath xmlns:m="http://schemas.openxmlformats.org/officeDocument/2006/math">
                    <m:r>
                      <a:rPr lang="en-IN" b="0" i="1" cap="small" smtClean="0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IN" b="0" i="1" cap="small" smtClean="0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IN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IN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cap="small" dirty="0" smtClean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IN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IN" b="0" i="1" cap="small" smtClean="0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IN" b="0" i="1" cap="small" smtClean="0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r>
                      <a:rPr lang="en-IN" b="0" i="1" cap="small" smtClean="0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 </m:t>
                    </m:r>
                    <m:r>
                      <a:rPr lang="en-IN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cap="small" dirty="0" smtClean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=&gt; </a:t>
                </a:r>
                <a14:m>
                  <m:oMath xmlns:m="http://schemas.openxmlformats.org/officeDocument/2006/math">
                    <m:r>
                      <a:rPr lang="en-IN" i="1" cap="small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</m:oMath>
                </a14:m>
                <a:r>
                  <a:rPr lang="en-US" cap="small" dirty="0" smtClean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IN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cap="small" dirty="0" smtClean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 </a:t>
                </a:r>
                <a14:m>
                  <m:oMath xmlns:m="http://schemas.openxmlformats.org/officeDocument/2006/math">
                    <m:r>
                      <a:rPr lang="en-IN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cap="small" dirty="0" smtClean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                    …………………………(II)</a:t>
                </a:r>
              </a:p>
              <a:p>
                <a:r>
                  <a:rPr lang="en-US" dirty="0" smtClean="0">
                    <a:effectLst/>
                  </a:rPr>
                  <a:t>As  </a:t>
                </a:r>
                <a:r>
                  <a:rPr lang="en-US" dirty="0" err="1" smtClean="0">
                    <a:effectLst/>
                  </a:rPr>
                  <a:t>i</a:t>
                </a:r>
                <a:r>
                  <a:rPr lang="en-US" dirty="0" smtClean="0">
                    <a:effectLst/>
                  </a:rPr>
                  <a:t> and r is small for point object, hence, sin </a:t>
                </a:r>
                <a14:m>
                  <m:oMath xmlns:m="http://schemas.openxmlformats.org/officeDocument/2006/math">
                    <m:r>
                      <a:rPr lang="en-IN" i="1"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IN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IN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IN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IN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b="0" i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func>
                    <m:r>
                      <a:rPr lang="en-IN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cap="small" dirty="0" smtClean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      </a:t>
                </a:r>
                <a:endParaRPr lang="en-US" cap="small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cap="small" dirty="0" smtClean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Thus , equation (</a:t>
                </a:r>
                <a:r>
                  <a:rPr lang="en-US" cap="small" dirty="0" err="1" smtClean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cap="small" dirty="0" smtClean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) become,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i="1"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I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cap="small" dirty="0" smtClean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………………………….(III)</a:t>
                </a:r>
              </a:p>
              <a:p>
                <a:r>
                  <a:rPr lang="en-US" dirty="0" smtClean="0">
                    <a:effectLst/>
                  </a:rPr>
                  <a:t>Similarly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cap="small" dirty="0" smtClean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small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IN" b="0" i="1" cap="small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𝑎𝑟𝑐</m:t>
                        </m:r>
                        <m:r>
                          <a:rPr lang="en-IN" b="0" i="1" cap="small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IN" b="0" i="1" cap="small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𝐴𝑃</m:t>
                        </m:r>
                        <m:r>
                          <a:rPr lang="en-IN" b="0" i="1" cap="small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num>
                      <m:den>
                        <m:r>
                          <a:rPr lang="en-IN" b="0" i="1" cap="small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𝑂𝑃</m:t>
                        </m:r>
                      </m:den>
                    </m:f>
                  </m:oMath>
                </a14:m>
                <a:r>
                  <a:rPr lang="en-US" cap="small" dirty="0" smtClean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𝑎𝑟𝑐</m:t>
                        </m:r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𝐴𝑃</m:t>
                        </m:r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num>
                      <m:den>
                        <m:r>
                          <a:rPr lang="en-IN" b="0" i="1" cap="small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IN" b="0" i="1" cap="small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</m:den>
                    </m:f>
                  </m:oMath>
                </a14:m>
                <a:r>
                  <a:rPr lang="en-US" cap="small" dirty="0" smtClean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IN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cap="small" dirty="0" smtClean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𝑎𝑟𝑐</m:t>
                        </m:r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IN" i="1" cap="small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𝐴𝑃</m:t>
                        </m:r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num>
                      <m:den>
                        <m:r>
                          <a:rPr lang="en-IN" b="0" i="1" cap="small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𝐶𝑃</m:t>
                        </m:r>
                      </m:den>
                    </m:f>
                  </m:oMath>
                </a14:m>
                <a:r>
                  <a:rPr lang="en-US" cap="small" dirty="0" smtClean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𝑎𝑟𝑐</m:t>
                        </m:r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𝐴𝑃</m:t>
                        </m:r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num>
                      <m:den>
                        <m:r>
                          <a:rPr lang="en-IN" b="0" i="1" cap="small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cap="small" dirty="0" smtClean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 and </a:t>
                </a:r>
                <a14:m>
                  <m:oMath xmlns:m="http://schemas.openxmlformats.org/officeDocument/2006/math">
                    <m:r>
                      <a:rPr lang="en-IN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IN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𝑎𝑟𝑐</m:t>
                        </m:r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𝐴𝑃</m:t>
                        </m:r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num>
                      <m:den>
                        <m:r>
                          <a:rPr lang="en-IN" b="0" i="1" cap="small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𝐼</m:t>
                        </m:r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den>
                    </m:f>
                  </m:oMath>
                </a14:m>
                <a:r>
                  <a:rPr lang="en-US" cap="small" dirty="0" smtClean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𝑎𝑟𝑐</m:t>
                        </m:r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𝐴𝑃</m:t>
                        </m:r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num>
                      <m:den>
                        <m:r>
                          <a:rPr lang="en-IN" b="0" i="1" cap="small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</m:den>
                    </m:f>
                  </m:oMath>
                </a14:m>
                <a:endParaRPr lang="en-US" cap="small" dirty="0" smtClean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cap="small" dirty="0" smtClean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Using this relation in (II)</a:t>
                </a:r>
              </a:p>
              <a:p>
                <a14:m>
                  <m:oMath xmlns:m="http://schemas.openxmlformats.org/officeDocument/2006/math">
                    <m:r>
                      <a:rPr lang="en-IN" i="1" cap="small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IN" i="1" cap="small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IN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IN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cap="small" dirty="0" smtClean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𝑎𝑟𝑐</m:t>
                        </m:r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𝐴𝑃</m:t>
                        </m:r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num>
                      <m:den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</m:den>
                    </m:f>
                  </m:oMath>
                </a14:m>
                <a:r>
                  <a:rPr lang="en-US" cap="small" dirty="0" smtClean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𝑎𝑟𝑐</m:t>
                        </m:r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𝐴𝑃</m:t>
                        </m:r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num>
                      <m:den>
                        <m:r>
                          <a:rPr lang="en-IN" b="0" i="1" cap="small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cap="small" dirty="0" smtClean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IN" i="1" cap="small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</m:oMath>
                </a14:m>
                <a:r>
                  <a:rPr lang="en-US" cap="small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IN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cap="small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 </a:t>
                </a:r>
                <a14:m>
                  <m:oMath xmlns:m="http://schemas.openxmlformats.org/officeDocument/2006/math">
                    <m:r>
                      <a:rPr lang="en-IN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cap="small" dirty="0" smtClean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𝑎𝑟𝑐</m:t>
                        </m:r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𝐴𝑃</m:t>
                        </m:r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num>
                      <m:den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cap="small" dirty="0" smtClean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𝑎𝑟𝑐</m:t>
                        </m:r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𝐴𝑃</m:t>
                        </m:r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num>
                      <m:den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</m:den>
                    </m:f>
                  </m:oMath>
                </a14:m>
                <a:endParaRPr lang="en-US" cap="small" dirty="0" smtClean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cap="small" dirty="0" smtClean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Using it in equation (III)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cap="small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IN" i="1" cap="small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𝑎𝑟𝑐</m:t>
                            </m:r>
                            <m:r>
                              <a:rPr lang="en-IN" i="1" cap="small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IN" i="1" cap="small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𝐴𝑃</m:t>
                            </m:r>
                            <m:r>
                              <a:rPr lang="en-IN" i="1" cap="small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IN" i="1" cap="small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r>
                              <a:rPr lang="en-IN" i="1" cap="small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cap="small" dirty="0"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 + </m:t>
                        </m:r>
                        <m:f>
                          <m:fPr>
                            <m:ctrlPr>
                              <a:rPr lang="en-US" i="1" cap="small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IN" i="1" cap="small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𝑎𝑟𝑐</m:t>
                            </m:r>
                            <m:r>
                              <a:rPr lang="en-IN" i="1" cap="small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IN" i="1" cap="small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𝐴𝑃</m:t>
                            </m:r>
                            <m:r>
                              <a:rPr lang="en-IN" i="1" cap="small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IN" i="1" cap="small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𝑅</m:t>
                            </m:r>
                          </m:den>
                        </m:f>
                      </m:e>
                    </m:d>
                  </m:oMath>
                </a14:m>
                <a:r>
                  <a:rPr lang="en-US" cap="small" dirty="0" smtClean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I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cap="small" dirty="0" smtClean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cap="small" dirty="0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cap="small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IN" i="1" cap="small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𝑎𝑟𝑐</m:t>
                            </m:r>
                            <m:r>
                              <a:rPr lang="en-IN" i="1" cap="small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IN" i="1" cap="small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𝐴𝑃</m:t>
                            </m:r>
                            <m:r>
                              <a:rPr lang="en-IN" i="1" cap="small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IN" i="1" cap="small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𝑅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cap="small" dirty="0"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 − </m:t>
                        </m:r>
                        <m:f>
                          <m:fPr>
                            <m:ctrlPr>
                              <a:rPr lang="en-US" i="1" cap="small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IN" i="1" cap="small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𝑎𝑟𝑐</m:t>
                            </m:r>
                            <m:r>
                              <a:rPr lang="en-IN" i="1" cap="small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IN" i="1" cap="small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𝐴𝑃</m:t>
                            </m:r>
                            <m:r>
                              <a:rPr lang="en-IN" i="1" cap="small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IN" i="1" cap="small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endParaRPr lang="en-US" cap="small" dirty="0" smtClean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cap="small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IN" i="1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IN" i="1" cap="small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r>
                              <a:rPr lang="en-IN" i="1" cap="small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cap="small" dirty="0"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cap="small" dirty="0" smtClean="0"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+ </m:t>
                        </m:r>
                        <m:f>
                          <m:fPr>
                            <m:ctrlPr>
                              <a:rPr lang="en-US" i="1" cap="small" smtClean="0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IN" i="1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IN" i="1" cap="small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𝑅</m:t>
                            </m:r>
                          </m:den>
                        </m:f>
                      </m:e>
                    </m:d>
                  </m:oMath>
                </a14:m>
                <a:r>
                  <a:rPr lang="en-US" cap="small" dirty="0" smtClean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cap="small" dirty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cap="small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IN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IN" i="1" cap="small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𝑅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cap="small" dirty="0"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 − </m:t>
                        </m:r>
                        <m:f>
                          <m:fPr>
                            <m:ctrlPr>
                              <a:rPr lang="en-US" i="1" cap="small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IN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IN" i="1" cap="small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cap="small" dirty="0" smtClean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=&gt;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cap="small" dirty="0" smtClean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cap="small" dirty="0" smtClean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en-US" cap="small" dirty="0" smtClean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</m:den>
                    </m:f>
                  </m:oMath>
                </a14:m>
                <a:endParaRPr lang="en-US" cap="small" dirty="0" smtClean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cap="small" dirty="0" smtClean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endParaRPr lang="en-US" cap="small" dirty="0" smtClean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cap="small" dirty="0" smtClean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cap="small" dirty="0" smtClean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cap="small" dirty="0" smtClean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cap="small" dirty="0" smtClean="0">
                  <a:effectLst/>
                </a:endParaRP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00059" y="1105989"/>
                <a:ext cx="9139392" cy="5634445"/>
              </a:xfrm>
              <a:blipFill>
                <a:blip r:embed="rId2"/>
                <a:stretch>
                  <a:fillRect t="-1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78377" y="2096065"/>
            <a:ext cx="2647406" cy="1709582"/>
            <a:chOff x="304800" y="2255520"/>
            <a:chExt cx="2499360" cy="1419497"/>
          </a:xfrm>
        </p:grpSpPr>
        <p:sp>
          <p:nvSpPr>
            <p:cNvPr id="5" name="Rectangle 4"/>
            <p:cNvSpPr/>
            <p:nvPr/>
          </p:nvSpPr>
          <p:spPr>
            <a:xfrm>
              <a:off x="304800" y="2255520"/>
              <a:ext cx="2499360" cy="141949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" name="image567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922" y="2369457"/>
              <a:ext cx="2332990" cy="11785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056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200298"/>
            <a:ext cx="10353761" cy="531222"/>
          </a:xfrm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Lens   </a:t>
            </a:r>
            <a:r>
              <a:rPr lang="en-US" cap="small" dirty="0">
                <a:effectLst/>
              </a:rPr>
              <a:t>makers’</a:t>
            </a:r>
            <a:r>
              <a:rPr lang="en-US" dirty="0">
                <a:effectLst/>
              </a:rPr>
              <a:t>  </a:t>
            </a:r>
            <a:r>
              <a:rPr lang="en-US" cap="small" dirty="0">
                <a:effectLst/>
              </a:rPr>
              <a:t>equation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126374" y="827314"/>
                <a:ext cx="8891455" cy="5904412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 smtClean="0">
                    <a:effectLst/>
                  </a:rPr>
                  <a:t>First  </a:t>
                </a:r>
                <a:r>
                  <a:rPr lang="en-US" cap="small" dirty="0">
                    <a:effectLst/>
                  </a:rPr>
                  <a:t>refracting</a:t>
                </a:r>
                <a:r>
                  <a:rPr lang="en-US" dirty="0">
                    <a:effectLst/>
                  </a:rPr>
                  <a:t>  </a:t>
                </a:r>
                <a:r>
                  <a:rPr lang="en-US" cap="small" dirty="0">
                    <a:effectLst/>
                  </a:rPr>
                  <a:t>surface</a:t>
                </a:r>
                <a:r>
                  <a:rPr lang="en-US" dirty="0">
                    <a:effectLst/>
                  </a:rPr>
                  <a:t>  of  the  </a:t>
                </a:r>
                <a:r>
                  <a:rPr lang="en-US" dirty="0" smtClean="0">
                    <a:effectLst/>
                  </a:rPr>
                  <a:t>lens</a:t>
                </a:r>
                <a:r>
                  <a:rPr lang="en-IN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of </a:t>
                </a:r>
                <a:r>
                  <a:rPr lang="en-US" cap="small" dirty="0">
                    <a:effectLst/>
                  </a:rPr>
                  <a:t>radius</a:t>
                </a:r>
                <a:r>
                  <a:rPr lang="en-US" dirty="0">
                    <a:effectLst/>
                  </a:rPr>
                  <a:t> of </a:t>
                </a:r>
                <a:r>
                  <a:rPr lang="en-US" cap="small" dirty="0">
                    <a:effectLst/>
                  </a:rPr>
                  <a:t>curvature</a:t>
                </a:r>
                <a:r>
                  <a:rPr lang="en-US" dirty="0">
                    <a:effectLst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>
                    <a:effectLst/>
                  </a:rPr>
                  <a:t>   </a:t>
                </a:r>
                <a:r>
                  <a:rPr lang="en-US" cap="small" dirty="0">
                    <a:effectLst/>
                  </a:rPr>
                  <a:t>faces</a:t>
                </a:r>
                <a:r>
                  <a:rPr lang="en-US" dirty="0">
                    <a:effectLst/>
                  </a:rPr>
                  <a:t> the </a:t>
                </a:r>
                <a:r>
                  <a:rPr lang="en-US" dirty="0" smtClean="0">
                    <a:effectLst/>
                  </a:rPr>
                  <a:t>object </a:t>
                </a:r>
              </a:p>
              <a:p>
                <a:r>
                  <a:rPr lang="en-US" cap="small" dirty="0">
                    <a:effectLst/>
                  </a:rPr>
                  <a:t>Axial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ray</a:t>
                </a:r>
                <a:r>
                  <a:rPr lang="en-US" dirty="0">
                    <a:effectLst/>
                  </a:rPr>
                  <a:t> OP </a:t>
                </a:r>
                <a:r>
                  <a:rPr lang="en-US" cap="small" dirty="0">
                    <a:effectLst/>
                  </a:rPr>
                  <a:t>travels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 err="1">
                    <a:effectLst/>
                  </a:rPr>
                  <a:t>undeviated</a:t>
                </a:r>
                <a:r>
                  <a:rPr lang="en-US" cap="small" dirty="0">
                    <a:effectLst/>
                  </a:rPr>
                  <a:t>.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Paraxial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ray</a:t>
                </a:r>
                <a:r>
                  <a:rPr lang="en-US" dirty="0">
                    <a:effectLst/>
                  </a:rPr>
                  <a:t>  OA  </a:t>
                </a:r>
                <a:r>
                  <a:rPr lang="en-US" cap="small" dirty="0">
                    <a:effectLst/>
                  </a:rPr>
                  <a:t>deviates</a:t>
                </a:r>
                <a:r>
                  <a:rPr lang="en-US" dirty="0">
                    <a:effectLst/>
                  </a:rPr>
                  <a:t>  </a:t>
                </a:r>
                <a:r>
                  <a:rPr lang="en-US" cap="small" dirty="0">
                    <a:effectLst/>
                  </a:rPr>
                  <a:t>towards</a:t>
                </a:r>
                <a:r>
                  <a:rPr lang="en-US" dirty="0">
                    <a:effectLst/>
                  </a:rPr>
                  <a:t>  </a:t>
                </a:r>
                <a:r>
                  <a:rPr lang="en-US" cap="small" dirty="0">
                    <a:effectLst/>
                  </a:rPr>
                  <a:t>normal</a:t>
                </a:r>
                <a:r>
                  <a:rPr lang="en-US" dirty="0">
                    <a:effectLst/>
                  </a:rPr>
                  <a:t>  </a:t>
                </a:r>
                <a:r>
                  <a:rPr lang="en-US" cap="small" dirty="0">
                    <a:effectLst/>
                  </a:rPr>
                  <a:t>and</a:t>
                </a:r>
                <a:r>
                  <a:rPr lang="en-US" dirty="0">
                    <a:effectLst/>
                  </a:rPr>
                  <a:t>  would intersect  </a:t>
                </a:r>
                <a:r>
                  <a:rPr lang="en-US" cap="small" dirty="0">
                    <a:effectLst/>
                  </a:rPr>
                  <a:t>axis</a:t>
                </a:r>
                <a:r>
                  <a:rPr lang="en-US" dirty="0">
                    <a:effectLst/>
                  </a:rPr>
                  <a:t>  </a:t>
                </a:r>
                <a:r>
                  <a:rPr lang="en-US" cap="small" dirty="0">
                    <a:effectLst/>
                  </a:rPr>
                  <a:t>at</a:t>
                </a:r>
                <a:r>
                  <a:rPr lang="en-US" dirty="0">
                    <a:effectLst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cap="small" smtClean="0">
                            <a:effectLst/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>
                    <a:effectLst/>
                  </a:rPr>
                  <a:t>,  </a:t>
                </a:r>
                <a:r>
                  <a:rPr lang="en-US" dirty="0">
                    <a:effectLst/>
                  </a:rPr>
                  <a:t>in  the  </a:t>
                </a:r>
                <a:r>
                  <a:rPr lang="en-US" cap="small" dirty="0">
                    <a:effectLst/>
                  </a:rPr>
                  <a:t>absence</a:t>
                </a:r>
                <a:r>
                  <a:rPr lang="en-US" dirty="0">
                    <a:effectLst/>
                  </a:rPr>
                  <a:t>  of  second </a:t>
                </a:r>
                <a:r>
                  <a:rPr lang="en-US" cap="small" dirty="0">
                    <a:effectLst/>
                  </a:rPr>
                  <a:t>refracting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 smtClean="0">
                    <a:effectLst/>
                  </a:rPr>
                  <a:t>surface</a:t>
                </a:r>
                <a:endParaRPr lang="en-US" dirty="0" smtClean="0">
                  <a:effectLst/>
                </a:endParaRPr>
              </a:p>
              <a:p>
                <a:r>
                  <a:rPr lang="en-US" dirty="0" smtClean="0">
                    <a:effectLst/>
                  </a:rPr>
                  <a:t>P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cap="small">
                            <a:effectLst/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>
                    <a:effectLst/>
                  </a:rPr>
                  <a:t> </a:t>
                </a:r>
                <a:r>
                  <a:rPr lang="en-US" dirty="0">
                    <a:effectLst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cap="small" smtClean="0">
                            <a:effectLst/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>
                    <a:effectLst/>
                  </a:rPr>
                  <a:t> </a:t>
                </a:r>
                <a:r>
                  <a:rPr lang="en-US" dirty="0">
                    <a:effectLst/>
                  </a:rPr>
                  <a:t>is the </a:t>
                </a:r>
                <a:r>
                  <a:rPr lang="en-US" cap="small" dirty="0">
                    <a:effectLst/>
                  </a:rPr>
                  <a:t>image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distance</a:t>
                </a:r>
                <a:r>
                  <a:rPr lang="en-US" dirty="0">
                    <a:effectLst/>
                  </a:rPr>
                  <a:t> for </a:t>
                </a:r>
                <a:r>
                  <a:rPr lang="en-US" cap="small" dirty="0">
                    <a:effectLst/>
                  </a:rPr>
                  <a:t>intermediate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image</a:t>
                </a:r>
                <a:r>
                  <a:rPr lang="en-US" dirty="0">
                    <a:effectLst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cap="small">
                            <a:effectLst/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 smtClean="0"/>
                  <a:t>.</a:t>
                </a:r>
              </a:p>
              <a:p>
                <a:r>
                  <a:rPr lang="en-IN" dirty="0" smtClean="0"/>
                  <a:t>Since,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IN" i="1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cap="small" dirty="0" smtClean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en-US" cap="small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</m:den>
                    </m:f>
                  </m:oMath>
                </a14:m>
                <a:r>
                  <a:rPr lang="en-IN" dirty="0" smtClean="0"/>
                  <a:t>  ----------------(1)</a:t>
                </a:r>
                <a:endParaRPr lang="en-IN" dirty="0"/>
              </a:p>
              <a:p>
                <a:r>
                  <a:rPr lang="en-IN" dirty="0" smtClean="0"/>
                  <a:t>The symbol used in above equation are, </a:t>
                </a:r>
                <a14:m>
                  <m:oMath xmlns:m="http://schemas.openxmlformats.org/officeDocument/2006/math">
                    <m:r>
                      <a:rPr lang="en-US" i="1" cap="small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  <m:r>
                      <a:rPr lang="en-US" i="1" cap="small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baseline="-25000" dirty="0" smtClean="0">
                    <a:effectLst/>
                  </a:rPr>
                  <a:t>2</a:t>
                </a:r>
                <a:r>
                  <a:rPr lang="en-US" dirty="0" smtClean="0">
                    <a:effectLst/>
                  </a:rPr>
                  <a:t> </a:t>
                </a:r>
                <a:r>
                  <a:rPr lang="en-US" dirty="0">
                    <a:effectLst/>
                  </a:rPr>
                  <a:t>= </a:t>
                </a:r>
                <a:r>
                  <a:rPr lang="en-US" i="1" dirty="0">
                    <a:effectLst/>
                  </a:rPr>
                  <a:t>n</a:t>
                </a:r>
                <a:r>
                  <a:rPr lang="en-US" dirty="0">
                    <a:effectLst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cap="small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</m:oMath>
                </a14:m>
                <a:r>
                  <a:rPr lang="en-US" baseline="-25000" dirty="0" smtClean="0">
                    <a:effectLst/>
                  </a:rPr>
                  <a:t>1</a:t>
                </a:r>
                <a:r>
                  <a:rPr lang="en-US" dirty="0" smtClean="0">
                    <a:effectLst/>
                  </a:rPr>
                  <a:t> </a:t>
                </a:r>
                <a:r>
                  <a:rPr lang="en-US" dirty="0">
                    <a:effectLst/>
                  </a:rPr>
                  <a:t>= 1, </a:t>
                </a:r>
                <a:r>
                  <a:rPr lang="en-US" i="1" dirty="0">
                    <a:effectLst/>
                  </a:rPr>
                  <a:t>R </a:t>
                </a:r>
                <a:r>
                  <a:rPr lang="en-US" dirty="0">
                    <a:effectLst/>
                  </a:rPr>
                  <a:t>= </a:t>
                </a:r>
                <a:r>
                  <a:rPr lang="en-US" i="1" dirty="0">
                    <a:effectLst/>
                  </a:rPr>
                  <a:t>R</a:t>
                </a:r>
                <a:r>
                  <a:rPr lang="en-US" baseline="-25000" dirty="0">
                    <a:effectLst/>
                  </a:rPr>
                  <a:t>1</a:t>
                </a:r>
                <a:r>
                  <a:rPr lang="en-US" dirty="0">
                    <a:effectLst/>
                  </a:rPr>
                  <a:t>, </a:t>
                </a:r>
                <a:r>
                  <a:rPr lang="en-US" i="1" dirty="0">
                    <a:effectLst/>
                  </a:rPr>
                  <a:t>u </a:t>
                </a:r>
                <a:r>
                  <a:rPr lang="en-US" dirty="0">
                    <a:effectLst/>
                  </a:rPr>
                  <a:t>= </a:t>
                </a:r>
                <a:r>
                  <a:rPr lang="en-US" i="1" dirty="0">
                    <a:effectLst/>
                  </a:rPr>
                  <a:t>u </a:t>
                </a:r>
                <a:r>
                  <a:rPr lang="en-US" dirty="0">
                    <a:effectLst/>
                  </a:rPr>
                  <a:t>, v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cap="small">
                            <a:effectLst/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IN" dirty="0" smtClean="0">
                  <a:effectLst/>
                </a:endParaRPr>
              </a:p>
              <a:p>
                <a:r>
                  <a:rPr lang="en-US" cap="small" dirty="0" smtClean="0">
                    <a:effectLst/>
                    <a:cs typeface="Arial" panose="020B0604020202020204" pitchFamily="34" charset="0"/>
                  </a:rPr>
                  <a:t>Thus,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small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i="1" cap="small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  <m:r>
                          <a:rPr lang="en-IN" b="0" i="1" cap="small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num>
                      <m:den>
                        <m:sSub>
                          <m:sSubPr>
                            <m:ctrlPr>
                              <a:rPr lang="en-IN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effectLst/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IN" b="0" i="1" smtClean="0"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cap="small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i="1" cap="small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num>
                      <m:den>
                        <m:sSub>
                          <m:sSubPr>
                            <m:ctrlPr>
                              <a:rPr lang="en-US" i="1" cap="small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cap="small">
                                <a:effectLst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IN" i="1" cap="small"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cap="small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IN" b="0" i="1" cap="small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</m:den>
                    </m:f>
                  </m:oMath>
                </a14:m>
                <a:r>
                  <a:rPr lang="en-IN" dirty="0" smtClean="0">
                    <a:effectLst/>
                  </a:rPr>
                  <a:t>       -----------------------(2)</a:t>
                </a:r>
              </a:p>
              <a:p>
                <a:r>
                  <a:rPr lang="en-US" dirty="0">
                    <a:effectLst/>
                  </a:rPr>
                  <a:t>Before </a:t>
                </a:r>
                <a:r>
                  <a:rPr lang="en-US" cap="small" dirty="0">
                    <a:effectLst/>
                  </a:rPr>
                  <a:t>reaching</a:t>
                </a:r>
                <a:r>
                  <a:rPr lang="en-US" dirty="0">
                    <a:effectLst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cap="small">
                            <a:effectLst/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>
                    <a:effectLst/>
                  </a:rPr>
                  <a:t>, </a:t>
                </a:r>
                <a:r>
                  <a:rPr lang="en-US" dirty="0">
                    <a:effectLst/>
                  </a:rPr>
                  <a:t>the </a:t>
                </a:r>
                <a:r>
                  <a:rPr lang="en-US" cap="small" dirty="0">
                    <a:effectLst/>
                  </a:rPr>
                  <a:t>ray</a:t>
                </a:r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P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cap="small">
                            <a:effectLst/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>
                    <a:effectLst/>
                  </a:rPr>
                  <a:t>  </a:t>
                </a:r>
                <a:r>
                  <a:rPr lang="en-US" dirty="0">
                    <a:effectLst/>
                  </a:rPr>
                  <a:t>is </a:t>
                </a:r>
                <a:r>
                  <a:rPr lang="en-US" dirty="0" smtClean="0">
                    <a:effectLst/>
                  </a:rPr>
                  <a:t>intercepted, </a:t>
                </a:r>
                <a:r>
                  <a:rPr lang="en-US" cap="small" dirty="0">
                    <a:effectLst/>
                  </a:rPr>
                  <a:t>at</a:t>
                </a:r>
                <a:r>
                  <a:rPr lang="en-US" dirty="0">
                    <a:effectLst/>
                  </a:rPr>
                  <a:t>  B  by  the  second  </a:t>
                </a:r>
                <a:r>
                  <a:rPr lang="en-US" cap="small" dirty="0">
                    <a:effectLst/>
                  </a:rPr>
                  <a:t>refracting</a:t>
                </a:r>
                <a:r>
                  <a:rPr lang="en-US" dirty="0">
                    <a:effectLst/>
                  </a:rPr>
                  <a:t>  </a:t>
                </a:r>
                <a:r>
                  <a:rPr lang="en-US" cap="small" dirty="0" smtClean="0">
                    <a:effectLst/>
                  </a:rPr>
                  <a:t>surface</a:t>
                </a:r>
              </a:p>
              <a:p>
                <a:r>
                  <a:rPr lang="en-US" dirty="0">
                    <a:effectLst/>
                  </a:rPr>
                  <a:t>In  </a:t>
                </a:r>
                <a:r>
                  <a:rPr lang="en-US" dirty="0" smtClean="0">
                    <a:effectLst/>
                  </a:rPr>
                  <a:t>this</a:t>
                </a:r>
                <a:r>
                  <a:rPr lang="en-IN" dirty="0">
                    <a:effectLst/>
                  </a:rPr>
                  <a:t> </a:t>
                </a:r>
                <a:r>
                  <a:rPr lang="en-US" cap="small" dirty="0" smtClean="0">
                    <a:effectLst/>
                  </a:rPr>
                  <a:t>case</a:t>
                </a:r>
                <a:r>
                  <a:rPr lang="en-US" cap="small" dirty="0">
                    <a:effectLst/>
                  </a:rPr>
                  <a:t>,</a:t>
                </a:r>
                <a:r>
                  <a:rPr lang="en-US" dirty="0">
                    <a:effectLst/>
                  </a:rPr>
                  <a:t>  the  incident  </a:t>
                </a:r>
                <a:r>
                  <a:rPr lang="en-US" cap="small" dirty="0">
                    <a:effectLst/>
                  </a:rPr>
                  <a:t>rays</a:t>
                </a:r>
                <a:r>
                  <a:rPr lang="en-US" dirty="0">
                    <a:effectLst/>
                  </a:rPr>
                  <a:t> AB  </a:t>
                </a:r>
                <a:r>
                  <a:rPr lang="en-US" cap="small" dirty="0">
                    <a:effectLst/>
                  </a:rPr>
                  <a:t>and</a:t>
                </a:r>
                <a:r>
                  <a:rPr lang="en-US" dirty="0">
                    <a:effectLst/>
                  </a:rPr>
                  <a:t>  OP </a:t>
                </a:r>
                <a:r>
                  <a:rPr lang="en-US" cap="small" dirty="0">
                    <a:effectLst/>
                  </a:rPr>
                  <a:t>are</a:t>
                </a:r>
                <a:r>
                  <a:rPr lang="en-US" dirty="0">
                    <a:effectLst/>
                  </a:rPr>
                  <a:t>  in  the medium  of  </a:t>
                </a:r>
                <a:r>
                  <a:rPr lang="en-US" cap="small" dirty="0">
                    <a:effectLst/>
                  </a:rPr>
                  <a:t>refractive</a:t>
                </a:r>
                <a:r>
                  <a:rPr lang="en-US" dirty="0">
                    <a:effectLst/>
                  </a:rPr>
                  <a:t>  index  </a:t>
                </a:r>
                <a:r>
                  <a:rPr lang="en-US" i="1" dirty="0">
                    <a:effectLst/>
                  </a:rPr>
                  <a:t>n  </a:t>
                </a:r>
                <a:r>
                  <a:rPr lang="en-US" cap="small" dirty="0">
                    <a:effectLst/>
                  </a:rPr>
                  <a:t>and</a:t>
                </a:r>
                <a:r>
                  <a:rPr lang="en-US" dirty="0">
                    <a:effectLst/>
                  </a:rPr>
                  <a:t>  </a:t>
                </a:r>
                <a:r>
                  <a:rPr lang="en-US" dirty="0" smtClean="0">
                    <a:effectLst/>
                  </a:rPr>
                  <a:t>converging</a:t>
                </a:r>
                <a:r>
                  <a:rPr lang="en-IN" dirty="0">
                    <a:effectLst/>
                  </a:rPr>
                  <a:t> </a:t>
                </a:r>
                <a:r>
                  <a:rPr lang="en-US" cap="small" dirty="0" smtClean="0">
                    <a:effectLst/>
                  </a:rPr>
                  <a:t>towards</a:t>
                </a:r>
                <a:r>
                  <a:rPr lang="en-US" dirty="0" smtClean="0">
                    <a:effectLst/>
                  </a:rPr>
                  <a:t>  I</a:t>
                </a:r>
              </a:p>
              <a:p>
                <a:r>
                  <a:rPr lang="en-US" dirty="0">
                    <a:effectLst/>
                  </a:rPr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cap="small">
                            <a:effectLst/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>
                    <a:effectLst/>
                  </a:rPr>
                  <a:t> </a:t>
                </a:r>
                <a:r>
                  <a:rPr lang="en-US" cap="small" dirty="0" smtClean="0">
                    <a:effectLst/>
                  </a:rPr>
                  <a:t>acts</a:t>
                </a:r>
                <a:r>
                  <a:rPr lang="en-US" dirty="0" smtClean="0">
                    <a:effectLst/>
                  </a:rPr>
                  <a:t>  </a:t>
                </a:r>
                <a:r>
                  <a:rPr lang="en-US" cap="small" dirty="0">
                    <a:effectLst/>
                  </a:rPr>
                  <a:t>as</a:t>
                </a:r>
                <a:r>
                  <a:rPr lang="en-US" dirty="0">
                    <a:effectLst/>
                  </a:rPr>
                  <a:t>  </a:t>
                </a:r>
                <a:r>
                  <a:rPr lang="en-US" i="1" dirty="0">
                    <a:effectLst/>
                  </a:rPr>
                  <a:t>virtual  </a:t>
                </a:r>
                <a:r>
                  <a:rPr lang="en-US" dirty="0">
                    <a:effectLst/>
                  </a:rPr>
                  <a:t>object  </a:t>
                </a:r>
                <a:r>
                  <a:rPr lang="en-US" dirty="0" smtClean="0">
                    <a:effectLst/>
                  </a:rPr>
                  <a:t>for </a:t>
                </a:r>
                <a:r>
                  <a:rPr lang="en-US" dirty="0">
                    <a:effectLst/>
                  </a:rPr>
                  <a:t>second </a:t>
                </a:r>
                <a:r>
                  <a:rPr lang="en-US" cap="small" dirty="0">
                    <a:effectLst/>
                  </a:rPr>
                  <a:t>surface</a:t>
                </a:r>
                <a:r>
                  <a:rPr lang="en-US" dirty="0">
                    <a:effectLst/>
                  </a:rPr>
                  <a:t> of </a:t>
                </a:r>
                <a:r>
                  <a:rPr lang="en-US" cap="small" dirty="0">
                    <a:effectLst/>
                  </a:rPr>
                  <a:t>radius</a:t>
                </a:r>
                <a:r>
                  <a:rPr lang="en-US" dirty="0">
                    <a:effectLst/>
                  </a:rPr>
                  <a:t> of </a:t>
                </a:r>
                <a:r>
                  <a:rPr lang="en-US" cap="small" dirty="0">
                    <a:effectLst/>
                  </a:rPr>
                  <a:t>curvature</a:t>
                </a:r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>
                    <a:effectLst/>
                  </a:rPr>
                  <a:t>)</a:t>
                </a:r>
              </a:p>
              <a:p>
                <a:r>
                  <a:rPr lang="en-US" dirty="0">
                    <a:effectLst/>
                  </a:rPr>
                  <a:t>Thus, the symbols to be used </a:t>
                </a:r>
                <a:r>
                  <a:rPr lang="en-US" dirty="0" smtClean="0">
                    <a:effectLst/>
                  </a:rPr>
                  <a:t>in  equation (1) are, </a:t>
                </a:r>
                <a14:m>
                  <m:oMath xmlns:m="http://schemas.openxmlformats.org/officeDocument/2006/math">
                    <m:r>
                      <a:rPr lang="en-US" i="1" cap="small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  <m:r>
                      <a:rPr lang="en-US" i="1" cap="small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baseline="-25000" dirty="0" smtClean="0">
                    <a:effectLst/>
                  </a:rPr>
                  <a:t>2</a:t>
                </a:r>
                <a:r>
                  <a:rPr lang="en-US" dirty="0" smtClean="0">
                    <a:effectLst/>
                  </a:rPr>
                  <a:t> </a:t>
                </a:r>
                <a:r>
                  <a:rPr lang="en-US" dirty="0">
                    <a:effectLst/>
                  </a:rPr>
                  <a:t>= </a:t>
                </a:r>
                <a:r>
                  <a:rPr lang="en-US" i="1" dirty="0" smtClean="0">
                    <a:effectLst/>
                  </a:rPr>
                  <a:t>1, </a:t>
                </a:r>
                <a14:m>
                  <m:oMath xmlns:m="http://schemas.openxmlformats.org/officeDocument/2006/math">
                    <m:r>
                      <a:rPr lang="en-US" i="1" cap="small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</m:oMath>
                </a14:m>
                <a:r>
                  <a:rPr lang="en-US" baseline="-25000" dirty="0" smtClean="0">
                    <a:effectLst/>
                  </a:rPr>
                  <a:t>1</a:t>
                </a:r>
                <a:r>
                  <a:rPr lang="en-US" dirty="0" smtClean="0">
                    <a:effectLst/>
                  </a:rPr>
                  <a:t> </a:t>
                </a:r>
                <a:r>
                  <a:rPr lang="en-US" dirty="0">
                    <a:effectLst/>
                  </a:rPr>
                  <a:t>= </a:t>
                </a:r>
                <a14:m>
                  <m:oMath xmlns:m="http://schemas.openxmlformats.org/officeDocument/2006/math">
                    <m:r>
                      <a:rPr lang="en-US" i="1" cap="small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</m:oMath>
                </a14:m>
                <a:r>
                  <a:rPr lang="en-US" dirty="0" smtClean="0">
                    <a:effectLst/>
                  </a:rPr>
                  <a:t>, R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>
                    <a:effectLst/>
                  </a:rPr>
                  <a:t>, u=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cap="small">
                            <a:effectLst/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>
                    <a:effectLst/>
                  </a:rPr>
                  <a:t>, v=v</a:t>
                </a:r>
              </a:p>
              <a:p>
                <a:r>
                  <a:rPr lang="en-US" dirty="0" smtClean="0">
                    <a:effectLst/>
                  </a:rPr>
                  <a:t>Thus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IN" b="0" i="1" cap="small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1−</m:t>
                        </m:r>
                        <m:r>
                          <a:rPr lang="en-IN" b="0" i="1" cap="small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num>
                      <m:den>
                        <m:sSub>
                          <m:sSubPr>
                            <m:ctrlPr>
                              <a:rPr lang="en-US" i="1" cap="small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 cap="small">
                                <a:effectLst/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IN" i="1" cap="small"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cap="small" dirty="0" smtClean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IN" b="0" i="1" cap="small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en-US" cap="small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i="1" cap="small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num>
                      <m:den>
                        <m:sSub>
                          <m:sSubPr>
                            <m:ctrlPr>
                              <a:rPr lang="en-US" i="1" cap="small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cap="small">
                                <a:effectLst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IN" i="1" cap="small"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>
                    <a:effectLst/>
                  </a:rPr>
                  <a:t> ----------------------(3)</a:t>
                </a:r>
              </a:p>
              <a:p>
                <a:r>
                  <a:rPr lang="en-US" dirty="0" smtClean="0">
                    <a:effectLst/>
                  </a:rPr>
                  <a:t>Adding equation (2) and (3),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i="1" cap="small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num>
                      <m:den>
                        <m:sSub>
                          <m:sSubPr>
                            <m:ctrlP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>
                    <a:effectLst/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1−</m:t>
                        </m:r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num>
                      <m:den>
                        <m:sSub>
                          <m:sSubPr>
                            <m:ctrlPr>
                              <a:rPr lang="en-US" i="1" cap="small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 cap="small">
                                <a:effectLst/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IN" i="1" cap="small"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>
                    <a:effectLst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i="1" cap="small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num>
                      <m:den>
                        <m:sSub>
                          <m:sSubPr>
                            <m:ctrlPr>
                              <a:rPr lang="en-US" i="1" cap="small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cap="small">
                                <a:effectLst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IN" i="1" cap="small"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cap="small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</m:den>
                    </m:f>
                  </m:oMath>
                </a14:m>
                <a:r>
                  <a:rPr lang="en-US" dirty="0" smtClean="0">
                    <a:effectLst/>
                  </a:rPr>
                  <a:t> +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en-US" cap="small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i="1" cap="small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num>
                      <m:den>
                        <m:sSub>
                          <m:sSubPr>
                            <m:ctrlPr>
                              <a:rPr lang="en-US" i="1" cap="small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cap="small">
                                <a:effectLst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IN" i="1" cap="small"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>
                    <a:effectLst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en-US" dirty="0" smtClean="0">
                    <a:effectLst/>
                  </a:rPr>
                  <a:t> </a:t>
                </a:r>
                <a:r>
                  <a:rPr lang="en-US" cap="small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</m:den>
                    </m:f>
                  </m:oMath>
                </a14:m>
                <a:endParaRPr lang="en-US" dirty="0" smtClean="0">
                  <a:effectLst/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IN" b="0" i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cap="small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  <m:r>
                      <a:rPr lang="en-IN" i="1" cap="small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−1</m:t>
                    </m:r>
                  </m:oMath>
                </a14:m>
                <a:r>
                  <a:rPr lang="en-US" dirty="0" smtClean="0">
                    <a:effectLst/>
                  </a:rPr>
                  <a:t>)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cap="small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IN" i="1" cap="small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IN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effectLst/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IN" i="1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 −</m:t>
                        </m:r>
                        <m:f>
                          <m:fPr>
                            <m:ctrlPr>
                              <a:rPr lang="en-US" i="1" cap="small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IN" i="1" cap="small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 cap="small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 cap="small">
                                    <a:effectLst/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IN" i="1" cap="small"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dirty="0" smtClean="0">
                    <a:effectLst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</m:den>
                    </m:f>
                  </m:oMath>
                </a14:m>
                <a:r>
                  <a:rPr lang="en-US" dirty="0" smtClean="0">
                    <a:effectLst/>
                  </a:rPr>
                  <a:t>  </a:t>
                </a:r>
              </a:p>
              <a:p>
                <a:r>
                  <a:rPr lang="en-US" dirty="0" smtClean="0">
                    <a:effectLst/>
                  </a:rPr>
                  <a:t>For u = </a:t>
                </a:r>
                <a14:m>
                  <m:oMath xmlns:m="http://schemas.openxmlformats.org/officeDocument/2006/math">
                    <m:r>
                      <a:rPr lang="en-US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IN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</m:oMath>
                </a14:m>
                <a:r>
                  <a:rPr lang="en-US" dirty="0" smtClean="0">
                    <a:effectLst/>
                  </a:rPr>
                  <a:t>v  = f, hence,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IN" b="0" i="1" cap="small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den>
                    </m:f>
                  </m:oMath>
                </a14:m>
                <a:r>
                  <a:rPr lang="en-US" dirty="0" smtClean="0">
                    <a:effectLst/>
                  </a:rPr>
                  <a:t> = </a:t>
                </a:r>
                <a14:m>
                  <m:oMath xmlns:m="http://schemas.openxmlformats.org/officeDocument/2006/math">
                    <m:r>
                      <a:rPr lang="en-IN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cap="small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  <m:r>
                      <a:rPr lang="en-IN" i="1" cap="small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−1</m:t>
                    </m:r>
                  </m:oMath>
                </a14:m>
                <a:r>
                  <a:rPr lang="en-US" dirty="0">
                    <a:effectLst/>
                  </a:rPr>
                  <a:t>)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cap="small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IN" i="1" cap="small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IN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effectLst/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IN" i="1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 −</m:t>
                        </m:r>
                        <m:f>
                          <m:fPr>
                            <m:ctrlPr>
                              <a:rPr lang="en-US" i="1" cap="small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IN" i="1" cap="small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 cap="small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 cap="small">
                                    <a:effectLst/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IN" i="1" cap="small"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dirty="0" smtClean="0">
                    <a:effectLst/>
                  </a:rPr>
                  <a:t> ,     </a:t>
                </a:r>
                <a:r>
                  <a:rPr lang="en-US" dirty="0">
                    <a:effectLst/>
                  </a:rPr>
                  <a:t>it is </a:t>
                </a:r>
                <a:r>
                  <a:rPr lang="en-US" cap="small" dirty="0">
                    <a:effectLst/>
                  </a:rPr>
                  <a:t>called</a:t>
                </a:r>
                <a:r>
                  <a:rPr lang="en-US" dirty="0">
                    <a:effectLst/>
                  </a:rPr>
                  <a:t> the lens </a:t>
                </a:r>
                <a:r>
                  <a:rPr lang="en-US" cap="small" dirty="0">
                    <a:effectLst/>
                  </a:rPr>
                  <a:t>makers’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equation</a:t>
                </a:r>
                <a:endParaRPr lang="en-US" dirty="0" smtClean="0">
                  <a:effectLst/>
                </a:endParaRPr>
              </a:p>
              <a:p>
                <a:endParaRPr lang="en-US" dirty="0" smtClean="0">
                  <a:effectLst/>
                </a:endParaRPr>
              </a:p>
              <a:p>
                <a:endParaRPr lang="en-IN" dirty="0" smtClean="0">
                  <a:effectLst/>
                </a:endParaRPr>
              </a:p>
              <a:p>
                <a:endParaRPr lang="en-IN" dirty="0">
                  <a:effectLst/>
                </a:endParaRPr>
              </a:p>
              <a:p>
                <a:endParaRPr lang="en-IN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6374" y="827314"/>
                <a:ext cx="8891455" cy="5904412"/>
              </a:xfrm>
              <a:blipFill>
                <a:blip r:embed="rId2"/>
                <a:stretch>
                  <a:fillRect l="-206" t="-2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87083" y="862137"/>
            <a:ext cx="3039291" cy="2037806"/>
            <a:chOff x="209006" y="2029097"/>
            <a:chExt cx="2290354" cy="1471749"/>
          </a:xfrm>
        </p:grpSpPr>
        <p:sp>
          <p:nvSpPr>
            <p:cNvPr id="6" name="Rectangle 5"/>
            <p:cNvSpPr/>
            <p:nvPr/>
          </p:nvSpPr>
          <p:spPr>
            <a:xfrm>
              <a:off x="209006" y="2029097"/>
              <a:ext cx="2290354" cy="147174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4" name="Group 2"/>
            <p:cNvGrpSpPr>
              <a:grpSpLocks/>
            </p:cNvGrpSpPr>
            <p:nvPr/>
          </p:nvGrpSpPr>
          <p:grpSpPr bwMode="auto">
            <a:xfrm>
              <a:off x="374877" y="2163082"/>
              <a:ext cx="1931987" cy="1146175"/>
              <a:chOff x="1802" y="56"/>
              <a:chExt cx="3044" cy="1806"/>
            </a:xfrm>
          </p:grpSpPr>
          <p:sp>
            <p:nvSpPr>
              <p:cNvPr id="5" name="Line 3"/>
              <p:cNvSpPr>
                <a:spLocks noChangeShapeType="1"/>
              </p:cNvSpPr>
              <p:nvPr/>
            </p:nvSpPr>
            <p:spPr bwMode="auto">
              <a:xfrm>
                <a:off x="4673" y="1038"/>
                <a:ext cx="0" cy="741"/>
              </a:xfrm>
              <a:prstGeom prst="line">
                <a:avLst/>
              </a:prstGeom>
              <a:noFill/>
              <a:ln w="10935">
                <a:solidFill>
                  <a:srgbClr val="231F2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pic>
            <p:nvPicPr>
              <p:cNvPr id="1028" name="Picture 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02" y="55"/>
                <a:ext cx="3044" cy="18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7083" y="3074118"/>
                <a:ext cx="2952208" cy="3293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Consider </a:t>
                </a:r>
                <a:r>
                  <a:rPr lang="en-US" sz="1600" cap="small" dirty="0"/>
                  <a:t>a</a:t>
                </a:r>
                <a:r>
                  <a:rPr lang="en-US" sz="1600" dirty="0"/>
                  <a:t> lens of </a:t>
                </a:r>
                <a:r>
                  <a:rPr lang="en-US" sz="1600" cap="small" dirty="0"/>
                  <a:t>radii</a:t>
                </a:r>
                <a:r>
                  <a:rPr lang="en-US" sz="1600" dirty="0"/>
                  <a:t> of </a:t>
                </a:r>
                <a:r>
                  <a:rPr lang="en-US" sz="1600" cap="small" dirty="0"/>
                  <a:t>curvature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cap="small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i="1" cap="small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sz="1600" i="1" cap="small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1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cap="small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i="1" cap="small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sz="1600" i="1" cap="small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1600" dirty="0"/>
                  <a:t> </a:t>
                </a:r>
                <a:r>
                  <a:rPr lang="en-US" sz="1600" dirty="0"/>
                  <a:t>kept in </a:t>
                </a:r>
                <a:r>
                  <a:rPr lang="en-US" sz="1600" cap="small" dirty="0"/>
                  <a:t>a</a:t>
                </a:r>
                <a:r>
                  <a:rPr lang="en-US" sz="1600" dirty="0"/>
                  <a:t> medium such </a:t>
                </a:r>
                <a:r>
                  <a:rPr lang="en-US" sz="1600" cap="small" dirty="0"/>
                  <a:t>that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 cap="small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</m:oMath>
                </a14:m>
                <a:r>
                  <a:rPr lang="en-US" sz="1600" i="1" dirty="0"/>
                  <a:t> </a:t>
                </a:r>
                <a:r>
                  <a:rPr lang="en-US" sz="1600" dirty="0"/>
                  <a:t>is </a:t>
                </a:r>
                <a:r>
                  <a:rPr lang="en-US" sz="1600" cap="small" dirty="0"/>
                  <a:t>refractive </a:t>
                </a:r>
                <a:r>
                  <a:rPr lang="en-US" sz="1600" dirty="0"/>
                  <a:t>index of </a:t>
                </a:r>
                <a:r>
                  <a:rPr lang="en-US" sz="1600" cap="small" dirty="0"/>
                  <a:t>material</a:t>
                </a:r>
                <a:r>
                  <a:rPr lang="en-US" sz="1600" dirty="0"/>
                  <a:t> of the lens with respect to the outside medium.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Assuming the lens to be thin, P is the common pole for both the </a:t>
                </a:r>
                <a:r>
                  <a:rPr lang="en-US" sz="1600" cap="small" dirty="0"/>
                  <a:t>surfaces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O is </a:t>
                </a:r>
                <a:r>
                  <a:rPr lang="en-US" sz="1600" cap="small" dirty="0"/>
                  <a:t>a</a:t>
                </a:r>
                <a:r>
                  <a:rPr lang="en-US" sz="1600" dirty="0"/>
                  <a:t> point object on the princip</a:t>
                </a:r>
                <a:r>
                  <a:rPr lang="en-US" sz="1600" cap="small" dirty="0"/>
                  <a:t>al</a:t>
                </a:r>
                <a:r>
                  <a:rPr lang="en-US" sz="1600" dirty="0"/>
                  <a:t> </a:t>
                </a:r>
                <a:r>
                  <a:rPr lang="en-US" sz="1600" cap="small" dirty="0"/>
                  <a:t>axis</a:t>
                </a:r>
                <a:r>
                  <a:rPr lang="en-US" sz="1600" dirty="0"/>
                  <a:t> </a:t>
                </a:r>
                <a:r>
                  <a:rPr lang="en-US" sz="1600" cap="small" dirty="0"/>
                  <a:t>at</a:t>
                </a:r>
                <a:r>
                  <a:rPr lang="en-US" sz="1600" dirty="0"/>
                  <a:t> </a:t>
                </a:r>
                <a:r>
                  <a:rPr lang="en-US" sz="1600" cap="small" dirty="0"/>
                  <a:t>a</a:t>
                </a:r>
                <a:r>
                  <a:rPr lang="en-US" sz="1600" dirty="0"/>
                  <a:t> </a:t>
                </a:r>
                <a:r>
                  <a:rPr lang="en-US" sz="1600" cap="small" dirty="0"/>
                  <a:t>distance</a:t>
                </a:r>
                <a:r>
                  <a:rPr lang="en-US" sz="1600" dirty="0"/>
                  <a:t> u  from  P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3" y="3074118"/>
                <a:ext cx="2952208" cy="3293209"/>
              </a:xfrm>
              <a:prstGeom prst="rect">
                <a:avLst/>
              </a:prstGeom>
              <a:blipFill>
                <a:blip r:embed="rId4"/>
                <a:stretch>
                  <a:fillRect l="-825" t="-555" r="-2268" b="-129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289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374469"/>
            <a:ext cx="10353761" cy="87956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effectLst/>
              </a:rPr>
              <a:t>Angular Dispersion </a:t>
            </a:r>
            <a:r>
              <a:rPr lang="en-US" dirty="0">
                <a:effectLst/>
              </a:rPr>
              <a:t>of </a:t>
            </a:r>
            <a:r>
              <a:rPr lang="en-US" dirty="0" smtClean="0">
                <a:effectLst/>
              </a:rPr>
              <a:t>light and prism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5868" y="1349829"/>
            <a:ext cx="9006497" cy="530352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effectLst/>
              </a:rPr>
              <a:t>The appearance of   color  </a:t>
            </a:r>
            <a:r>
              <a:rPr lang="en-US" dirty="0">
                <a:effectLst/>
              </a:rPr>
              <a:t>of  light  </a:t>
            </a:r>
            <a:r>
              <a:rPr lang="en-US" cap="small" dirty="0">
                <a:effectLst/>
              </a:rPr>
              <a:t>that</a:t>
            </a:r>
            <a:r>
              <a:rPr lang="en-US" dirty="0">
                <a:effectLst/>
              </a:rPr>
              <a:t>  </a:t>
            </a:r>
            <a:r>
              <a:rPr lang="en-US" dirty="0" smtClean="0">
                <a:effectLst/>
              </a:rPr>
              <a:t>is due to  </a:t>
            </a:r>
            <a:r>
              <a:rPr lang="en-US" dirty="0">
                <a:effectLst/>
              </a:rPr>
              <a:t>frequency  of  </a:t>
            </a:r>
            <a:r>
              <a:rPr lang="en-US" cap="small" dirty="0">
                <a:effectLst/>
              </a:rPr>
              <a:t>that</a:t>
            </a:r>
            <a:r>
              <a:rPr lang="en-US" dirty="0">
                <a:effectLst/>
              </a:rPr>
              <a:t>  </a:t>
            </a:r>
            <a:r>
              <a:rPr lang="en-US" cap="small" dirty="0">
                <a:effectLst/>
              </a:rPr>
              <a:t>ray</a:t>
            </a:r>
            <a:r>
              <a:rPr lang="en-US" dirty="0">
                <a:effectLst/>
              </a:rPr>
              <a:t>  </a:t>
            </a:r>
            <a:r>
              <a:rPr lang="en-US" cap="small" dirty="0">
                <a:effectLst/>
              </a:rPr>
              <a:t>(wave</a:t>
            </a:r>
            <a:r>
              <a:rPr lang="en-US" cap="small" dirty="0" smtClean="0">
                <a:effectLst/>
              </a:rPr>
              <a:t>)</a:t>
            </a:r>
          </a:p>
          <a:p>
            <a:r>
              <a:rPr lang="en-US" dirty="0">
                <a:effectLst/>
              </a:rPr>
              <a:t>The </a:t>
            </a:r>
            <a:r>
              <a:rPr lang="en-US" cap="small" dirty="0">
                <a:effectLst/>
              </a:rPr>
              <a:t>refractive</a:t>
            </a:r>
            <a:r>
              <a:rPr lang="en-US" dirty="0">
                <a:effectLst/>
              </a:rPr>
              <a:t> index of </a:t>
            </a:r>
            <a:r>
              <a:rPr lang="en-US" cap="small" dirty="0">
                <a:effectLst/>
              </a:rPr>
              <a:t>a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material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also</a:t>
            </a:r>
            <a:r>
              <a:rPr lang="en-US" dirty="0">
                <a:effectLst/>
              </a:rPr>
              <a:t> depends upon the frequency of the </a:t>
            </a:r>
            <a:r>
              <a:rPr lang="en-US" cap="small" dirty="0">
                <a:effectLst/>
              </a:rPr>
              <a:t>wave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and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increases</a:t>
            </a:r>
            <a:r>
              <a:rPr lang="en-US" dirty="0">
                <a:effectLst/>
              </a:rPr>
              <a:t> with </a:t>
            </a:r>
            <a:r>
              <a:rPr lang="en-US" dirty="0" smtClean="0">
                <a:effectLst/>
              </a:rPr>
              <a:t>frequency</a:t>
            </a:r>
          </a:p>
          <a:p>
            <a:r>
              <a:rPr lang="en-IN" dirty="0">
                <a:effectLst/>
              </a:rPr>
              <a:t> </a:t>
            </a:r>
            <a:r>
              <a:rPr lang="en-US" dirty="0">
                <a:effectLst/>
              </a:rPr>
              <a:t>As  </a:t>
            </a:r>
            <a:r>
              <a:rPr lang="en-US" cap="small" dirty="0">
                <a:effectLst/>
              </a:rPr>
              <a:t>a</a:t>
            </a:r>
            <a:r>
              <a:rPr lang="en-US" dirty="0">
                <a:effectLst/>
              </a:rPr>
              <a:t>  result, for  </a:t>
            </a:r>
            <a:r>
              <a:rPr lang="en-US" cap="small" dirty="0">
                <a:effectLst/>
              </a:rPr>
              <a:t>an</a:t>
            </a:r>
            <a:r>
              <a:rPr lang="en-US" dirty="0">
                <a:effectLst/>
              </a:rPr>
              <a:t>  obliquely  incident  </a:t>
            </a:r>
            <a:r>
              <a:rPr lang="en-US" cap="small" dirty="0">
                <a:effectLst/>
              </a:rPr>
              <a:t>ray</a:t>
            </a:r>
            <a:r>
              <a:rPr lang="en-US" dirty="0">
                <a:effectLst/>
              </a:rPr>
              <a:t>,  the  </a:t>
            </a:r>
            <a:r>
              <a:rPr lang="en-US" cap="small" dirty="0">
                <a:effectLst/>
              </a:rPr>
              <a:t>angles</a:t>
            </a:r>
            <a:r>
              <a:rPr lang="en-US" dirty="0">
                <a:effectLst/>
              </a:rPr>
              <a:t>  </a:t>
            </a:r>
            <a:r>
              <a:rPr lang="en-US" dirty="0" smtClean="0">
                <a:effectLst/>
              </a:rPr>
              <a:t>of </a:t>
            </a:r>
            <a:r>
              <a:rPr lang="en-US" cap="small" dirty="0">
                <a:effectLst/>
              </a:rPr>
              <a:t>refraction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are</a:t>
            </a:r>
            <a:r>
              <a:rPr lang="en-US" dirty="0">
                <a:effectLst/>
              </a:rPr>
              <a:t> different for </a:t>
            </a:r>
            <a:r>
              <a:rPr lang="en-US" cap="small" dirty="0">
                <a:effectLst/>
              </a:rPr>
              <a:t>each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colour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and</a:t>
            </a:r>
            <a:r>
              <a:rPr lang="en-US" dirty="0">
                <a:effectLst/>
              </a:rPr>
              <a:t> </a:t>
            </a:r>
            <a:r>
              <a:rPr lang="en-US" dirty="0" smtClean="0">
                <a:effectLst/>
              </a:rPr>
              <a:t>they </a:t>
            </a:r>
            <a:r>
              <a:rPr lang="en-US" cap="small" dirty="0">
                <a:effectLst/>
              </a:rPr>
              <a:t>separate</a:t>
            </a:r>
            <a:r>
              <a:rPr lang="en-US" dirty="0">
                <a:effectLst/>
              </a:rPr>
              <a:t> (disperse) </a:t>
            </a:r>
            <a:r>
              <a:rPr lang="en-US" cap="small" dirty="0">
                <a:effectLst/>
              </a:rPr>
              <a:t>as</a:t>
            </a:r>
            <a:r>
              <a:rPr lang="en-US" dirty="0">
                <a:effectLst/>
              </a:rPr>
              <a:t> they </a:t>
            </a:r>
            <a:r>
              <a:rPr lang="en-US" cap="small" dirty="0">
                <a:effectLst/>
              </a:rPr>
              <a:t>travel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along</a:t>
            </a:r>
            <a:r>
              <a:rPr lang="en-US" dirty="0">
                <a:effectLst/>
              </a:rPr>
              <a:t> </a:t>
            </a:r>
            <a:r>
              <a:rPr lang="en-US" dirty="0" smtClean="0">
                <a:effectLst/>
              </a:rPr>
              <a:t>different directions</a:t>
            </a:r>
          </a:p>
          <a:p>
            <a:r>
              <a:rPr lang="en-US" dirty="0">
                <a:effectLst/>
              </a:rPr>
              <a:t>This phenomenon is </a:t>
            </a:r>
            <a:r>
              <a:rPr lang="en-US" cap="small" dirty="0">
                <a:effectLst/>
              </a:rPr>
              <a:t>called</a:t>
            </a:r>
            <a:r>
              <a:rPr lang="en-US" dirty="0">
                <a:effectLst/>
              </a:rPr>
              <a:t> </a:t>
            </a:r>
            <a:r>
              <a:rPr lang="en-US" cap="small" dirty="0" smtClean="0">
                <a:effectLst/>
              </a:rPr>
              <a:t>angular </a:t>
            </a:r>
            <a:r>
              <a:rPr lang="en-US" dirty="0" smtClean="0">
                <a:effectLst/>
              </a:rPr>
              <a:t>dispersion</a:t>
            </a:r>
          </a:p>
          <a:p>
            <a:r>
              <a:rPr lang="en-US" dirty="0">
                <a:effectLst/>
              </a:rPr>
              <a:t>In order to </a:t>
            </a:r>
            <a:r>
              <a:rPr lang="en-US" cap="small" dirty="0">
                <a:effectLst/>
              </a:rPr>
              <a:t>have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appreciable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and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observable</a:t>
            </a:r>
            <a:r>
              <a:rPr lang="en-US" dirty="0">
                <a:effectLst/>
              </a:rPr>
              <a:t> dispersion, two </a:t>
            </a:r>
            <a:r>
              <a:rPr lang="en-US" cap="small" dirty="0">
                <a:effectLst/>
              </a:rPr>
              <a:t>parallel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surfaces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are</a:t>
            </a:r>
            <a:r>
              <a:rPr lang="en-US" dirty="0">
                <a:effectLst/>
              </a:rPr>
              <a:t> not </a:t>
            </a:r>
            <a:r>
              <a:rPr lang="en-US" dirty="0" smtClean="0">
                <a:effectLst/>
              </a:rPr>
              <a:t>useful</a:t>
            </a:r>
          </a:p>
          <a:p>
            <a:r>
              <a:rPr lang="en-US" dirty="0">
                <a:effectLst/>
              </a:rPr>
              <a:t>In  such  </a:t>
            </a:r>
            <a:r>
              <a:rPr lang="en-US" cap="small" dirty="0">
                <a:effectLst/>
              </a:rPr>
              <a:t>case</a:t>
            </a:r>
            <a:r>
              <a:rPr lang="en-US" dirty="0">
                <a:effectLst/>
              </a:rPr>
              <a:t>  we  use  prisms,  in  which  two </a:t>
            </a:r>
            <a:r>
              <a:rPr lang="en-US" cap="small" dirty="0">
                <a:effectLst/>
              </a:rPr>
              <a:t>refracting</a:t>
            </a:r>
            <a:r>
              <a:rPr lang="en-US" dirty="0">
                <a:effectLst/>
              </a:rPr>
              <a:t>  </a:t>
            </a:r>
            <a:r>
              <a:rPr lang="en-US" cap="small" dirty="0">
                <a:effectLst/>
              </a:rPr>
              <a:t>surfaces</a:t>
            </a:r>
            <a:r>
              <a:rPr lang="en-US" dirty="0">
                <a:effectLst/>
              </a:rPr>
              <a:t>  inclined  </a:t>
            </a:r>
            <a:r>
              <a:rPr lang="en-US" cap="small" dirty="0">
                <a:effectLst/>
              </a:rPr>
              <a:t>at</a:t>
            </a:r>
            <a:r>
              <a:rPr lang="en-US" dirty="0">
                <a:effectLst/>
              </a:rPr>
              <a:t>  </a:t>
            </a:r>
            <a:r>
              <a:rPr lang="en-US" cap="small" dirty="0">
                <a:effectLst/>
              </a:rPr>
              <a:t>an</a:t>
            </a:r>
            <a:r>
              <a:rPr lang="en-US" dirty="0">
                <a:effectLst/>
              </a:rPr>
              <a:t>  </a:t>
            </a:r>
            <a:r>
              <a:rPr lang="en-US" cap="small" dirty="0">
                <a:effectLst/>
              </a:rPr>
              <a:t>angle</a:t>
            </a:r>
            <a:r>
              <a:rPr lang="en-US" dirty="0">
                <a:effectLst/>
              </a:rPr>
              <a:t>  </a:t>
            </a:r>
            <a:r>
              <a:rPr lang="en-US" cap="small" dirty="0">
                <a:effectLst/>
              </a:rPr>
              <a:t>are</a:t>
            </a:r>
            <a:r>
              <a:rPr lang="en-US" dirty="0">
                <a:effectLst/>
              </a:rPr>
              <a:t> </a:t>
            </a:r>
            <a:r>
              <a:rPr lang="en-US" dirty="0" smtClean="0">
                <a:effectLst/>
              </a:rPr>
              <a:t>used</a:t>
            </a:r>
          </a:p>
          <a:p>
            <a:r>
              <a:rPr lang="en-US" b="1" u="sng" dirty="0" smtClean="0">
                <a:effectLst/>
              </a:rPr>
              <a:t>Prism:</a:t>
            </a:r>
            <a:r>
              <a:rPr lang="en-US" dirty="0" smtClean="0">
                <a:effectLst/>
              </a:rPr>
              <a:t> prism  </a:t>
            </a:r>
            <a:r>
              <a:rPr lang="en-US" cap="small" dirty="0" smtClean="0">
                <a:effectLst/>
              </a:rPr>
              <a:t>is</a:t>
            </a:r>
            <a:r>
              <a:rPr lang="en-US" dirty="0" smtClean="0">
                <a:effectLst/>
              </a:rPr>
              <a:t>  </a:t>
            </a:r>
            <a:r>
              <a:rPr lang="en-US" cap="small" dirty="0">
                <a:effectLst/>
              </a:rPr>
              <a:t>having</a:t>
            </a:r>
            <a:r>
              <a:rPr lang="en-US" dirty="0">
                <a:effectLst/>
              </a:rPr>
              <a:t> three  </a:t>
            </a:r>
            <a:r>
              <a:rPr lang="en-US" cap="small" dirty="0">
                <a:effectLst/>
              </a:rPr>
              <a:t>rectangular</a:t>
            </a:r>
            <a:r>
              <a:rPr lang="en-US" dirty="0">
                <a:effectLst/>
              </a:rPr>
              <a:t>  </a:t>
            </a:r>
            <a:r>
              <a:rPr lang="en-US" cap="small" dirty="0">
                <a:effectLst/>
              </a:rPr>
              <a:t>surfaces</a:t>
            </a:r>
            <a:r>
              <a:rPr lang="en-US" dirty="0">
                <a:effectLst/>
              </a:rPr>
              <a:t>  forming  </a:t>
            </a:r>
            <a:r>
              <a:rPr lang="en-US" cap="small" dirty="0">
                <a:effectLst/>
              </a:rPr>
              <a:t>a</a:t>
            </a:r>
            <a:r>
              <a:rPr lang="en-US" dirty="0">
                <a:effectLst/>
              </a:rPr>
              <a:t>  </a:t>
            </a:r>
            <a:r>
              <a:rPr lang="en-US" cap="small" dirty="0" smtClean="0">
                <a:effectLst/>
              </a:rPr>
              <a:t>triangle</a:t>
            </a:r>
          </a:p>
          <a:p>
            <a:r>
              <a:rPr lang="en-US" dirty="0">
                <a:effectLst/>
              </a:rPr>
              <a:t>At  </a:t>
            </a:r>
            <a:r>
              <a:rPr lang="en-US" cap="small" dirty="0">
                <a:effectLst/>
              </a:rPr>
              <a:t>a</a:t>
            </a:r>
            <a:r>
              <a:rPr lang="en-US" dirty="0">
                <a:effectLst/>
              </a:rPr>
              <a:t>  time  two  of  these  </a:t>
            </a:r>
            <a:r>
              <a:rPr lang="en-US" cap="small" dirty="0">
                <a:effectLst/>
              </a:rPr>
              <a:t>are</a:t>
            </a:r>
            <a:r>
              <a:rPr lang="en-US" dirty="0">
                <a:effectLst/>
              </a:rPr>
              <a:t>  </a:t>
            </a:r>
            <a:r>
              <a:rPr lang="en-US" cap="small" dirty="0">
                <a:effectLst/>
              </a:rPr>
              <a:t>taking</a:t>
            </a:r>
            <a:r>
              <a:rPr lang="en-US" dirty="0">
                <a:effectLst/>
              </a:rPr>
              <a:t>  </a:t>
            </a:r>
            <a:r>
              <a:rPr lang="en-US" cap="small" dirty="0">
                <a:effectLst/>
              </a:rPr>
              <a:t>part</a:t>
            </a:r>
            <a:r>
              <a:rPr lang="en-US" dirty="0">
                <a:effectLst/>
              </a:rPr>
              <a:t>  in  the </a:t>
            </a:r>
            <a:r>
              <a:rPr lang="en-US" cap="small" dirty="0" smtClean="0">
                <a:effectLst/>
              </a:rPr>
              <a:t>refraction</a:t>
            </a:r>
          </a:p>
          <a:p>
            <a:r>
              <a:rPr lang="en-US" dirty="0">
                <a:effectLst/>
              </a:rPr>
              <a:t>The one, not involved in </a:t>
            </a:r>
            <a:r>
              <a:rPr lang="en-US" cap="small" dirty="0">
                <a:effectLst/>
              </a:rPr>
              <a:t>refraction</a:t>
            </a:r>
            <a:r>
              <a:rPr lang="en-US" dirty="0">
                <a:effectLst/>
              </a:rPr>
              <a:t> is </a:t>
            </a:r>
            <a:r>
              <a:rPr lang="en-US" cap="small" dirty="0">
                <a:effectLst/>
              </a:rPr>
              <a:t>called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base</a:t>
            </a:r>
            <a:r>
              <a:rPr lang="en-US" dirty="0">
                <a:effectLst/>
              </a:rPr>
              <a:t> of the </a:t>
            </a:r>
            <a:r>
              <a:rPr lang="en-US" dirty="0" smtClean="0">
                <a:effectLst/>
              </a:rPr>
              <a:t>prism</a:t>
            </a:r>
          </a:p>
          <a:p>
            <a:r>
              <a:rPr lang="en-US" b="1" u="sng" dirty="0" smtClean="0">
                <a:effectLst/>
              </a:rPr>
              <a:t>Principle section: </a:t>
            </a:r>
            <a:r>
              <a:rPr lang="en-US" dirty="0">
                <a:effectLst/>
              </a:rPr>
              <a:t>Any section of prism </a:t>
            </a:r>
            <a:r>
              <a:rPr lang="en-US" cap="small" dirty="0">
                <a:effectLst/>
              </a:rPr>
              <a:t>perpendicular</a:t>
            </a:r>
            <a:r>
              <a:rPr lang="en-US" dirty="0">
                <a:effectLst/>
              </a:rPr>
              <a:t> to the </a:t>
            </a:r>
            <a:r>
              <a:rPr lang="en-US" cap="small" dirty="0">
                <a:effectLst/>
              </a:rPr>
              <a:t>base</a:t>
            </a:r>
            <a:r>
              <a:rPr lang="en-US" dirty="0">
                <a:effectLst/>
              </a:rPr>
              <a:t> is </a:t>
            </a:r>
            <a:r>
              <a:rPr lang="en-US" cap="small" dirty="0">
                <a:effectLst/>
              </a:rPr>
              <a:t>calle</a:t>
            </a:r>
            <a:r>
              <a:rPr lang="en-US" dirty="0">
                <a:effectLst/>
              </a:rPr>
              <a:t>d </a:t>
            </a:r>
            <a:r>
              <a:rPr lang="en-US" cap="small" dirty="0">
                <a:effectLst/>
              </a:rPr>
              <a:t>principal</a:t>
            </a:r>
            <a:r>
              <a:rPr lang="en-US" dirty="0">
                <a:effectLst/>
              </a:rPr>
              <a:t> section of the prism</a:t>
            </a:r>
            <a:endParaRPr lang="en-US" b="1" u="sng" dirty="0" smtClean="0">
              <a:effectLst/>
            </a:endParaRPr>
          </a:p>
          <a:p>
            <a:r>
              <a:rPr lang="en-IN" dirty="0" smtClean="0"/>
              <a:t> </a:t>
            </a:r>
            <a:r>
              <a:rPr lang="en-IN" b="1" u="sng" dirty="0" smtClean="0"/>
              <a:t>Angle of deviation</a:t>
            </a:r>
            <a:r>
              <a:rPr lang="en-IN" dirty="0" smtClean="0"/>
              <a:t>:  The angle between path of incident ray and path of refracted or emergent ray is called angle of deviation </a:t>
            </a:r>
            <a:endParaRPr lang="en-IN" dirty="0"/>
          </a:p>
        </p:txBody>
      </p:sp>
      <p:grpSp>
        <p:nvGrpSpPr>
          <p:cNvPr id="6" name="Group 5"/>
          <p:cNvGrpSpPr/>
          <p:nvPr/>
        </p:nvGrpSpPr>
        <p:grpSpPr>
          <a:xfrm>
            <a:off x="78377" y="1341115"/>
            <a:ext cx="2778034" cy="1881056"/>
            <a:chOff x="78377" y="2194560"/>
            <a:chExt cx="2063932" cy="1367246"/>
          </a:xfrm>
        </p:grpSpPr>
        <p:sp>
          <p:nvSpPr>
            <p:cNvPr id="5" name="Rectangle 4"/>
            <p:cNvSpPr/>
            <p:nvPr/>
          </p:nvSpPr>
          <p:spPr>
            <a:xfrm>
              <a:off x="78377" y="2194560"/>
              <a:ext cx="2063932" cy="1367246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" name="image577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666" y="2283596"/>
              <a:ext cx="1935480" cy="1210945"/>
            </a:xfrm>
            <a:prstGeom prst="rect">
              <a:avLst/>
            </a:prstGeom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pSp>
        <p:nvGrpSpPr>
          <p:cNvPr id="13" name="Group 12"/>
          <p:cNvGrpSpPr/>
          <p:nvPr/>
        </p:nvGrpSpPr>
        <p:grpSpPr>
          <a:xfrm>
            <a:off x="78378" y="3340491"/>
            <a:ext cx="2778033" cy="1901777"/>
            <a:chOff x="269966" y="4423954"/>
            <a:chExt cx="2008051" cy="1175657"/>
          </a:xfrm>
        </p:grpSpPr>
        <p:sp>
          <p:nvSpPr>
            <p:cNvPr id="12" name="Rectangle 11"/>
            <p:cNvSpPr/>
            <p:nvPr/>
          </p:nvSpPr>
          <p:spPr>
            <a:xfrm>
              <a:off x="269966" y="4423954"/>
              <a:ext cx="2008051" cy="117565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8" name="Group 1"/>
            <p:cNvGrpSpPr>
              <a:grpSpLocks/>
            </p:cNvGrpSpPr>
            <p:nvPr/>
          </p:nvGrpSpPr>
          <p:grpSpPr bwMode="auto">
            <a:xfrm>
              <a:off x="448491" y="4558937"/>
              <a:ext cx="1644650" cy="879475"/>
              <a:chOff x="0" y="0"/>
              <a:chExt cx="2590" cy="1386"/>
            </a:xfrm>
          </p:grpSpPr>
          <p:sp>
            <p:nvSpPr>
              <p:cNvPr id="9" name="AutoShape 4"/>
              <p:cNvSpPr>
                <a:spLocks/>
              </p:cNvSpPr>
              <p:nvPr/>
            </p:nvSpPr>
            <p:spPr bwMode="auto">
              <a:xfrm>
                <a:off x="6" y="6"/>
                <a:ext cx="2576" cy="1373"/>
              </a:xfrm>
              <a:custGeom>
                <a:avLst/>
                <a:gdLst>
                  <a:gd name="T0" fmla="+- 0 7 7"/>
                  <a:gd name="T1" fmla="*/ T0 w 2576"/>
                  <a:gd name="T2" fmla="+- 0 1360 7"/>
                  <a:gd name="T3" fmla="*/ 1360 h 1373"/>
                  <a:gd name="T4" fmla="+- 0 443 7"/>
                  <a:gd name="T5" fmla="*/ T4 w 2576"/>
                  <a:gd name="T6" fmla="+- 0 187 7"/>
                  <a:gd name="T7" fmla="*/ 187 h 1373"/>
                  <a:gd name="T8" fmla="+- 0 2582 7"/>
                  <a:gd name="T9" fmla="*/ T8 w 2576"/>
                  <a:gd name="T10" fmla="+- 0 7 7"/>
                  <a:gd name="T11" fmla="*/ 7 h 1373"/>
                  <a:gd name="T12" fmla="+- 0 2474 7"/>
                  <a:gd name="T13" fmla="*/ T12 w 2576"/>
                  <a:gd name="T14" fmla="+- 0 1379 7"/>
                  <a:gd name="T15" fmla="*/ 1379 h 1373"/>
                  <a:gd name="T16" fmla="+- 0 7 7"/>
                  <a:gd name="T17" fmla="*/ T16 w 2576"/>
                  <a:gd name="T18" fmla="+- 0 1360 7"/>
                  <a:gd name="T19" fmla="*/ 1360 h 1373"/>
                  <a:gd name="T20" fmla="+- 0 756 7"/>
                  <a:gd name="T21" fmla="*/ T20 w 2576"/>
                  <a:gd name="T22" fmla="+- 0 1064 7"/>
                  <a:gd name="T23" fmla="*/ 1064 h 1373"/>
                  <a:gd name="T24" fmla="+- 0 893 7"/>
                  <a:gd name="T25" fmla="*/ T24 w 2576"/>
                  <a:gd name="T26" fmla="+- 0 524 7"/>
                  <a:gd name="T27" fmla="*/ 524 h 1373"/>
                  <a:gd name="T28" fmla="+- 0 1604 7"/>
                  <a:gd name="T29" fmla="*/ T28 w 2576"/>
                  <a:gd name="T30" fmla="+- 0 209 7"/>
                  <a:gd name="T31" fmla="*/ 209 h 1373"/>
                  <a:gd name="T32" fmla="+- 0 1470 7"/>
                  <a:gd name="T33" fmla="*/ T32 w 2576"/>
                  <a:gd name="T34" fmla="+- 0 823 7"/>
                  <a:gd name="T35" fmla="*/ 823 h 1373"/>
                  <a:gd name="T36" fmla="+- 0 756 7"/>
                  <a:gd name="T37" fmla="*/ T36 w 2576"/>
                  <a:gd name="T38" fmla="+- 0 1064 7"/>
                  <a:gd name="T39" fmla="*/ 1064 h 1373"/>
                  <a:gd name="T40" fmla="+- 0 1470 7"/>
                  <a:gd name="T41" fmla="*/ T40 w 2576"/>
                  <a:gd name="T42" fmla="+- 0 823 7"/>
                  <a:gd name="T43" fmla="*/ 823 h 1373"/>
                  <a:gd name="T44" fmla="+- 0 1793 7"/>
                  <a:gd name="T45" fmla="*/ T44 w 2576"/>
                  <a:gd name="T46" fmla="+- 0 1021 7"/>
                  <a:gd name="T47" fmla="*/ 1021 h 1373"/>
                  <a:gd name="T48" fmla="+- 0 756 7"/>
                  <a:gd name="T49" fmla="*/ T48 w 2576"/>
                  <a:gd name="T50" fmla="+- 0 1064 7"/>
                  <a:gd name="T51" fmla="*/ 1064 h 1373"/>
                  <a:gd name="T52" fmla="+- 0 1604 7"/>
                  <a:gd name="T53" fmla="*/ T52 w 2576"/>
                  <a:gd name="T54" fmla="+- 0 209 7"/>
                  <a:gd name="T55" fmla="*/ 209 h 1373"/>
                  <a:gd name="T56" fmla="+- 0 1870 7"/>
                  <a:gd name="T57" fmla="*/ T56 w 2576"/>
                  <a:gd name="T58" fmla="+- 0 423 7"/>
                  <a:gd name="T59" fmla="*/ 423 h 1373"/>
                  <a:gd name="T60" fmla="+- 0 1793 7"/>
                  <a:gd name="T61" fmla="*/ T60 w 2576"/>
                  <a:gd name="T62" fmla="+- 0 1021 7"/>
                  <a:gd name="T63" fmla="*/ 1021 h 137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  <a:cxn ang="0">
                    <a:pos x="T53" y="T55"/>
                  </a:cxn>
                  <a:cxn ang="0">
                    <a:pos x="T57" y="T59"/>
                  </a:cxn>
                  <a:cxn ang="0">
                    <a:pos x="T61" y="T63"/>
                  </a:cxn>
                </a:cxnLst>
                <a:rect l="0" t="0" r="r" b="b"/>
                <a:pathLst>
                  <a:path w="2576" h="1373">
                    <a:moveTo>
                      <a:pt x="0" y="1353"/>
                    </a:moveTo>
                    <a:lnTo>
                      <a:pt x="436" y="180"/>
                    </a:lnTo>
                    <a:lnTo>
                      <a:pt x="2575" y="0"/>
                    </a:lnTo>
                    <a:lnTo>
                      <a:pt x="2467" y="1372"/>
                    </a:lnTo>
                    <a:lnTo>
                      <a:pt x="0" y="1353"/>
                    </a:lnTo>
                    <a:close/>
                    <a:moveTo>
                      <a:pt x="749" y="1057"/>
                    </a:moveTo>
                    <a:lnTo>
                      <a:pt x="886" y="517"/>
                    </a:lnTo>
                    <a:lnTo>
                      <a:pt x="1597" y="202"/>
                    </a:lnTo>
                    <a:lnTo>
                      <a:pt x="1463" y="816"/>
                    </a:lnTo>
                    <a:lnTo>
                      <a:pt x="749" y="1057"/>
                    </a:lnTo>
                    <a:close/>
                    <a:moveTo>
                      <a:pt x="1463" y="816"/>
                    </a:moveTo>
                    <a:lnTo>
                      <a:pt x="1786" y="1014"/>
                    </a:lnTo>
                    <a:lnTo>
                      <a:pt x="749" y="1057"/>
                    </a:lnTo>
                    <a:moveTo>
                      <a:pt x="1597" y="202"/>
                    </a:moveTo>
                    <a:lnTo>
                      <a:pt x="1863" y="416"/>
                    </a:lnTo>
                    <a:lnTo>
                      <a:pt x="1786" y="1014"/>
                    </a:lnTo>
                  </a:path>
                </a:pathLst>
              </a:custGeom>
              <a:noFill/>
              <a:ln w="8484">
                <a:solidFill>
                  <a:srgbClr val="231F2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" name="AutoShape 3"/>
              <p:cNvSpPr>
                <a:spLocks/>
              </p:cNvSpPr>
              <p:nvPr/>
            </p:nvSpPr>
            <p:spPr bwMode="auto">
              <a:xfrm>
                <a:off x="787" y="553"/>
                <a:ext cx="1047" cy="388"/>
              </a:xfrm>
              <a:custGeom>
                <a:avLst/>
                <a:gdLst>
                  <a:gd name="T0" fmla="+- 0 1813 787"/>
                  <a:gd name="T1" fmla="*/ T0 w 1047"/>
                  <a:gd name="T2" fmla="+- 0 868 554"/>
                  <a:gd name="T3" fmla="*/ 868 h 388"/>
                  <a:gd name="T4" fmla="+- 0 1529 787"/>
                  <a:gd name="T5" fmla="*/ T4 w 1047"/>
                  <a:gd name="T6" fmla="+- 0 554 554"/>
                  <a:gd name="T7" fmla="*/ 554 h 388"/>
                  <a:gd name="T8" fmla="+- 0 787 787"/>
                  <a:gd name="T9" fmla="*/ T8 w 1047"/>
                  <a:gd name="T10" fmla="+- 0 941 554"/>
                  <a:gd name="T11" fmla="*/ 941 h 388"/>
                  <a:gd name="T12" fmla="+- 0 787 787"/>
                  <a:gd name="T13" fmla="*/ T12 w 1047"/>
                  <a:gd name="T14" fmla="+- 0 941 554"/>
                  <a:gd name="T15" fmla="*/ 941 h 388"/>
                  <a:gd name="T16" fmla="+- 0 1834 787"/>
                  <a:gd name="T17" fmla="*/ T16 w 1047"/>
                  <a:gd name="T18" fmla="+- 0 876 554"/>
                  <a:gd name="T19" fmla="*/ 876 h 38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1047" h="388">
                    <a:moveTo>
                      <a:pt x="1026" y="314"/>
                    </a:moveTo>
                    <a:lnTo>
                      <a:pt x="742" y="0"/>
                    </a:lnTo>
                    <a:lnTo>
                      <a:pt x="0" y="387"/>
                    </a:lnTo>
                    <a:moveTo>
                      <a:pt x="0" y="387"/>
                    </a:moveTo>
                    <a:lnTo>
                      <a:pt x="1047" y="322"/>
                    </a:lnTo>
                  </a:path>
                </a:pathLst>
              </a:custGeom>
              <a:noFill/>
              <a:ln w="8484">
                <a:solidFill>
                  <a:srgbClr val="231F2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" name="AutoShape 2"/>
              <p:cNvSpPr>
                <a:spLocks/>
              </p:cNvSpPr>
              <p:nvPr/>
            </p:nvSpPr>
            <p:spPr bwMode="auto">
              <a:xfrm>
                <a:off x="693" y="136"/>
                <a:ext cx="1267" cy="1033"/>
              </a:xfrm>
              <a:custGeom>
                <a:avLst/>
                <a:gdLst>
                  <a:gd name="T0" fmla="+- 0 751 693"/>
                  <a:gd name="T1" fmla="*/ T0 w 1267"/>
                  <a:gd name="T2" fmla="+- 0 947 137"/>
                  <a:gd name="T3" fmla="*/ 947 h 1033"/>
                  <a:gd name="T4" fmla="+- 0 738 693"/>
                  <a:gd name="T5" fmla="*/ T4 w 1267"/>
                  <a:gd name="T6" fmla="+- 0 930 137"/>
                  <a:gd name="T7" fmla="*/ 930 h 1033"/>
                  <a:gd name="T8" fmla="+- 0 747 693"/>
                  <a:gd name="T9" fmla="*/ T8 w 1267"/>
                  <a:gd name="T10" fmla="+- 0 923 137"/>
                  <a:gd name="T11" fmla="*/ 923 h 1033"/>
                  <a:gd name="T12" fmla="+- 0 743 693"/>
                  <a:gd name="T13" fmla="*/ T12 w 1267"/>
                  <a:gd name="T14" fmla="+- 0 900 137"/>
                  <a:gd name="T15" fmla="*/ 900 h 1033"/>
                  <a:gd name="T16" fmla="+- 0 723 693"/>
                  <a:gd name="T17" fmla="*/ T16 w 1267"/>
                  <a:gd name="T18" fmla="+- 0 904 137"/>
                  <a:gd name="T19" fmla="*/ 904 h 1033"/>
                  <a:gd name="T20" fmla="+- 0 737 693"/>
                  <a:gd name="T21" fmla="*/ T20 w 1267"/>
                  <a:gd name="T22" fmla="+- 0 896 137"/>
                  <a:gd name="T23" fmla="*/ 896 h 1033"/>
                  <a:gd name="T24" fmla="+- 0 755 693"/>
                  <a:gd name="T25" fmla="*/ T24 w 1267"/>
                  <a:gd name="T26" fmla="+- 0 956 137"/>
                  <a:gd name="T27" fmla="*/ 956 h 1033"/>
                  <a:gd name="T28" fmla="+- 0 767 693"/>
                  <a:gd name="T29" fmla="*/ T28 w 1267"/>
                  <a:gd name="T30" fmla="+- 0 1131 137"/>
                  <a:gd name="T31" fmla="*/ 1131 h 1033"/>
                  <a:gd name="T32" fmla="+- 0 767 693"/>
                  <a:gd name="T33" fmla="*/ T32 w 1267"/>
                  <a:gd name="T34" fmla="+- 0 1107 137"/>
                  <a:gd name="T35" fmla="*/ 1107 h 1033"/>
                  <a:gd name="T36" fmla="+- 0 748 693"/>
                  <a:gd name="T37" fmla="*/ T36 w 1267"/>
                  <a:gd name="T38" fmla="+- 0 1121 137"/>
                  <a:gd name="T39" fmla="*/ 1121 h 1033"/>
                  <a:gd name="T40" fmla="+- 0 757 693"/>
                  <a:gd name="T41" fmla="*/ T40 w 1267"/>
                  <a:gd name="T42" fmla="+- 0 1092 137"/>
                  <a:gd name="T43" fmla="*/ 1092 h 1033"/>
                  <a:gd name="T44" fmla="+- 0 741 693"/>
                  <a:gd name="T45" fmla="*/ T44 w 1267"/>
                  <a:gd name="T46" fmla="+- 0 1132 137"/>
                  <a:gd name="T47" fmla="*/ 1132 h 1033"/>
                  <a:gd name="T48" fmla="+- 0 788 693"/>
                  <a:gd name="T49" fmla="*/ T48 w 1267"/>
                  <a:gd name="T50" fmla="+- 0 1148 137"/>
                  <a:gd name="T51" fmla="*/ 1148 h 1033"/>
                  <a:gd name="T52" fmla="+- 0 887 693"/>
                  <a:gd name="T53" fmla="*/ T52 w 1267"/>
                  <a:gd name="T54" fmla="+- 0 451 137"/>
                  <a:gd name="T55" fmla="*/ 451 h 1033"/>
                  <a:gd name="T56" fmla="+- 0 896 693"/>
                  <a:gd name="T57" fmla="*/ T56 w 1267"/>
                  <a:gd name="T58" fmla="+- 0 427 137"/>
                  <a:gd name="T59" fmla="*/ 427 h 1033"/>
                  <a:gd name="T60" fmla="+- 0 893 693"/>
                  <a:gd name="T61" fmla="*/ T60 w 1267"/>
                  <a:gd name="T62" fmla="+- 0 419 137"/>
                  <a:gd name="T63" fmla="*/ 419 h 1033"/>
                  <a:gd name="T64" fmla="+- 0 870 693"/>
                  <a:gd name="T65" fmla="*/ T64 w 1267"/>
                  <a:gd name="T66" fmla="+- 0 454 137"/>
                  <a:gd name="T67" fmla="*/ 454 h 1033"/>
                  <a:gd name="T68" fmla="+- 0 919 693"/>
                  <a:gd name="T69" fmla="*/ T68 w 1267"/>
                  <a:gd name="T70" fmla="+- 0 462 137"/>
                  <a:gd name="T71" fmla="*/ 462 h 1033"/>
                  <a:gd name="T72" fmla="+- 0 894 693"/>
                  <a:gd name="T73" fmla="*/ T72 w 1267"/>
                  <a:gd name="T74" fmla="+- 0 483 137"/>
                  <a:gd name="T75" fmla="*/ 483 h 1033"/>
                  <a:gd name="T76" fmla="+- 0 890 693"/>
                  <a:gd name="T77" fmla="*/ T76 w 1267"/>
                  <a:gd name="T78" fmla="+- 0 492 137"/>
                  <a:gd name="T79" fmla="*/ 492 h 1033"/>
                  <a:gd name="T80" fmla="+- 0 1491 693"/>
                  <a:gd name="T81" fmla="*/ T80 w 1267"/>
                  <a:gd name="T82" fmla="+- 0 866 137"/>
                  <a:gd name="T83" fmla="*/ 866 h 1033"/>
                  <a:gd name="T84" fmla="+- 0 1475 693"/>
                  <a:gd name="T85" fmla="*/ T84 w 1267"/>
                  <a:gd name="T86" fmla="+- 0 887 137"/>
                  <a:gd name="T87" fmla="*/ 887 h 1033"/>
                  <a:gd name="T88" fmla="+- 0 1480 693"/>
                  <a:gd name="T89" fmla="*/ T88 w 1267"/>
                  <a:gd name="T90" fmla="+- 0 860 137"/>
                  <a:gd name="T91" fmla="*/ 860 h 1033"/>
                  <a:gd name="T92" fmla="+- 0 1458 693"/>
                  <a:gd name="T93" fmla="*/ T92 w 1267"/>
                  <a:gd name="T94" fmla="+- 0 858 137"/>
                  <a:gd name="T95" fmla="*/ 858 h 1033"/>
                  <a:gd name="T96" fmla="+- 0 1470 693"/>
                  <a:gd name="T97" fmla="*/ T96 w 1267"/>
                  <a:gd name="T98" fmla="+- 0 840 137"/>
                  <a:gd name="T99" fmla="*/ 840 h 1033"/>
                  <a:gd name="T100" fmla="+- 0 1456 693"/>
                  <a:gd name="T101" fmla="*/ T100 w 1267"/>
                  <a:gd name="T102" fmla="+- 0 836 137"/>
                  <a:gd name="T103" fmla="*/ 836 h 1033"/>
                  <a:gd name="T104" fmla="+- 0 1469 693"/>
                  <a:gd name="T105" fmla="*/ T104 w 1267"/>
                  <a:gd name="T106" fmla="+- 0 889 137"/>
                  <a:gd name="T107" fmla="*/ 889 h 1033"/>
                  <a:gd name="T108" fmla="+- 0 1518 693"/>
                  <a:gd name="T109" fmla="*/ T108 w 1267"/>
                  <a:gd name="T110" fmla="+- 0 531 137"/>
                  <a:gd name="T111" fmla="*/ 531 h 1033"/>
                  <a:gd name="T112" fmla="+- 0 1507 693"/>
                  <a:gd name="T113" fmla="*/ T112 w 1267"/>
                  <a:gd name="T114" fmla="+- 0 493 137"/>
                  <a:gd name="T115" fmla="*/ 493 h 1033"/>
                  <a:gd name="T116" fmla="+- 0 1489 693"/>
                  <a:gd name="T117" fmla="*/ T116 w 1267"/>
                  <a:gd name="T118" fmla="+- 0 531 137"/>
                  <a:gd name="T119" fmla="*/ 531 h 1033"/>
                  <a:gd name="T120" fmla="+- 0 1452 693"/>
                  <a:gd name="T121" fmla="*/ T120 w 1267"/>
                  <a:gd name="T122" fmla="+- 0 510 137"/>
                  <a:gd name="T123" fmla="*/ 510 h 1033"/>
                  <a:gd name="T124" fmla="+- 0 1498 693"/>
                  <a:gd name="T125" fmla="*/ T124 w 1267"/>
                  <a:gd name="T126" fmla="+- 0 497 137"/>
                  <a:gd name="T127" fmla="*/ 497 h 1033"/>
                  <a:gd name="T128" fmla="+- 0 1459 693"/>
                  <a:gd name="T129" fmla="*/ T128 w 1267"/>
                  <a:gd name="T130" fmla="+- 0 479 137"/>
                  <a:gd name="T131" fmla="*/ 479 h 1033"/>
                  <a:gd name="T132" fmla="+- 0 1466 693"/>
                  <a:gd name="T133" fmla="*/ T132 w 1267"/>
                  <a:gd name="T134" fmla="+- 0 545 137"/>
                  <a:gd name="T135" fmla="*/ 545 h 1033"/>
                  <a:gd name="T136" fmla="+- 0 1522 693"/>
                  <a:gd name="T137" fmla="*/ T136 w 1267"/>
                  <a:gd name="T138" fmla="+- 0 538 137"/>
                  <a:gd name="T139" fmla="*/ 538 h 1033"/>
                  <a:gd name="T140" fmla="+- 0 1673 693"/>
                  <a:gd name="T141" fmla="*/ T140 w 1267"/>
                  <a:gd name="T142" fmla="+- 0 158 137"/>
                  <a:gd name="T143" fmla="*/ 158 h 1033"/>
                  <a:gd name="T144" fmla="+- 0 1665 693"/>
                  <a:gd name="T145" fmla="*/ T144 w 1267"/>
                  <a:gd name="T146" fmla="+- 0 146 137"/>
                  <a:gd name="T147" fmla="*/ 146 h 1033"/>
                  <a:gd name="T148" fmla="+- 0 1656 693"/>
                  <a:gd name="T149" fmla="*/ T148 w 1267"/>
                  <a:gd name="T150" fmla="+- 0 138 137"/>
                  <a:gd name="T151" fmla="*/ 138 h 1033"/>
                  <a:gd name="T152" fmla="+- 0 1683 693"/>
                  <a:gd name="T153" fmla="*/ T152 w 1267"/>
                  <a:gd name="T154" fmla="+- 0 161 137"/>
                  <a:gd name="T155" fmla="*/ 161 h 1033"/>
                  <a:gd name="T156" fmla="+- 0 1868 693"/>
                  <a:gd name="T157" fmla="*/ T156 w 1267"/>
                  <a:gd name="T158" fmla="+- 0 1111 137"/>
                  <a:gd name="T159" fmla="*/ 1111 h 1033"/>
                  <a:gd name="T160" fmla="+- 0 1843 693"/>
                  <a:gd name="T161" fmla="*/ T160 w 1267"/>
                  <a:gd name="T162" fmla="+- 0 1083 137"/>
                  <a:gd name="T163" fmla="*/ 1083 h 1033"/>
                  <a:gd name="T164" fmla="+- 0 1835 693"/>
                  <a:gd name="T165" fmla="*/ T164 w 1267"/>
                  <a:gd name="T166" fmla="+- 0 1079 137"/>
                  <a:gd name="T167" fmla="*/ 1079 h 1033"/>
                  <a:gd name="T168" fmla="+- 0 1837 693"/>
                  <a:gd name="T169" fmla="*/ T168 w 1267"/>
                  <a:gd name="T170" fmla="+- 0 1071 137"/>
                  <a:gd name="T171" fmla="*/ 1071 h 1033"/>
                  <a:gd name="T172" fmla="+- 0 1819 693"/>
                  <a:gd name="T173" fmla="*/ T172 w 1267"/>
                  <a:gd name="T174" fmla="+- 0 1129 137"/>
                  <a:gd name="T175" fmla="*/ 1129 h 1033"/>
                  <a:gd name="T176" fmla="+- 0 1836 693"/>
                  <a:gd name="T177" fmla="*/ T176 w 1267"/>
                  <a:gd name="T178" fmla="+- 0 1099 137"/>
                  <a:gd name="T179" fmla="*/ 1099 h 1033"/>
                  <a:gd name="T180" fmla="+- 0 1895 693"/>
                  <a:gd name="T181" fmla="*/ T180 w 1267"/>
                  <a:gd name="T182" fmla="+- 0 896 137"/>
                  <a:gd name="T183" fmla="*/ 896 h 1033"/>
                  <a:gd name="T184" fmla="+- 0 1849 693"/>
                  <a:gd name="T185" fmla="*/ T184 w 1267"/>
                  <a:gd name="T186" fmla="+- 0 885 137"/>
                  <a:gd name="T187" fmla="*/ 885 h 1033"/>
                  <a:gd name="T188" fmla="+- 0 1882 693"/>
                  <a:gd name="T189" fmla="*/ T188 w 1267"/>
                  <a:gd name="T190" fmla="+- 0 858 137"/>
                  <a:gd name="T191" fmla="*/ 858 h 1033"/>
                  <a:gd name="T192" fmla="+- 0 1842 693"/>
                  <a:gd name="T193" fmla="*/ T192 w 1267"/>
                  <a:gd name="T194" fmla="+- 0 862 137"/>
                  <a:gd name="T195" fmla="*/ 862 h 1033"/>
                  <a:gd name="T196" fmla="+- 0 1878 693"/>
                  <a:gd name="T197" fmla="*/ T196 w 1267"/>
                  <a:gd name="T198" fmla="+- 0 918 137"/>
                  <a:gd name="T199" fmla="*/ 918 h 1033"/>
                  <a:gd name="T200" fmla="+- 0 1949 693"/>
                  <a:gd name="T201" fmla="*/ T200 w 1267"/>
                  <a:gd name="T202" fmla="+- 0 390 137"/>
                  <a:gd name="T203" fmla="*/ 390 h 1033"/>
                  <a:gd name="T204" fmla="+- 0 1902 693"/>
                  <a:gd name="T205" fmla="*/ T204 w 1267"/>
                  <a:gd name="T206" fmla="+- 0 384 137"/>
                  <a:gd name="T207" fmla="*/ 384 h 1033"/>
                  <a:gd name="T208" fmla="+- 0 1930 693"/>
                  <a:gd name="T209" fmla="*/ T208 w 1267"/>
                  <a:gd name="T210" fmla="+- 0 368 137"/>
                  <a:gd name="T211" fmla="*/ 368 h 1033"/>
                  <a:gd name="T212" fmla="+- 0 1917 693"/>
                  <a:gd name="T213" fmla="*/ T212 w 1267"/>
                  <a:gd name="T214" fmla="+- 0 355 137"/>
                  <a:gd name="T215" fmla="*/ 355 h 1033"/>
                  <a:gd name="T216" fmla="+- 0 1894 693"/>
                  <a:gd name="T217" fmla="*/ T216 w 1267"/>
                  <a:gd name="T218" fmla="+- 0 390 137"/>
                  <a:gd name="T219" fmla="*/ 390 h 1033"/>
                  <a:gd name="T220" fmla="+- 0 1939 693"/>
                  <a:gd name="T221" fmla="*/ T220 w 1267"/>
                  <a:gd name="T222" fmla="+- 0 394 137"/>
                  <a:gd name="T223" fmla="*/ 394 h 1033"/>
                  <a:gd name="T224" fmla="+- 0 1928 693"/>
                  <a:gd name="T225" fmla="*/ T224 w 1267"/>
                  <a:gd name="T226" fmla="+- 0 418 137"/>
                  <a:gd name="T227" fmla="*/ 418 h 1033"/>
                  <a:gd name="T228" fmla="+- 0 1903 693"/>
                  <a:gd name="T229" fmla="*/ T228 w 1267"/>
                  <a:gd name="T230" fmla="+- 0 421 137"/>
                  <a:gd name="T231" fmla="*/ 421 h 1033"/>
                  <a:gd name="T232" fmla="+- 0 1950 693"/>
                  <a:gd name="T233" fmla="*/ T232 w 1267"/>
                  <a:gd name="T234" fmla="+- 0 414 137"/>
                  <a:gd name="T235" fmla="*/ 414 h 1033"/>
                  <a:gd name="T236" fmla="+- 0 1959 693"/>
                  <a:gd name="T237" fmla="*/ T236 w 1267"/>
                  <a:gd name="T238" fmla="+- 0 366 137"/>
                  <a:gd name="T239" fmla="*/ 366 h 103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  <a:cxn ang="0">
                    <a:pos x="T53" y="T55"/>
                  </a:cxn>
                  <a:cxn ang="0">
                    <a:pos x="T57" y="T59"/>
                  </a:cxn>
                  <a:cxn ang="0">
                    <a:pos x="T61" y="T63"/>
                  </a:cxn>
                  <a:cxn ang="0">
                    <a:pos x="T65" y="T67"/>
                  </a:cxn>
                  <a:cxn ang="0">
                    <a:pos x="T69" y="T71"/>
                  </a:cxn>
                  <a:cxn ang="0">
                    <a:pos x="T73" y="T75"/>
                  </a:cxn>
                  <a:cxn ang="0">
                    <a:pos x="T77" y="T79"/>
                  </a:cxn>
                  <a:cxn ang="0">
                    <a:pos x="T81" y="T83"/>
                  </a:cxn>
                  <a:cxn ang="0">
                    <a:pos x="T85" y="T87"/>
                  </a:cxn>
                  <a:cxn ang="0">
                    <a:pos x="T89" y="T91"/>
                  </a:cxn>
                  <a:cxn ang="0">
                    <a:pos x="T93" y="T95"/>
                  </a:cxn>
                  <a:cxn ang="0">
                    <a:pos x="T97" y="T99"/>
                  </a:cxn>
                  <a:cxn ang="0">
                    <a:pos x="T101" y="T103"/>
                  </a:cxn>
                  <a:cxn ang="0">
                    <a:pos x="T105" y="T107"/>
                  </a:cxn>
                  <a:cxn ang="0">
                    <a:pos x="T109" y="T111"/>
                  </a:cxn>
                  <a:cxn ang="0">
                    <a:pos x="T113" y="T115"/>
                  </a:cxn>
                  <a:cxn ang="0">
                    <a:pos x="T117" y="T119"/>
                  </a:cxn>
                  <a:cxn ang="0">
                    <a:pos x="T121" y="T123"/>
                  </a:cxn>
                  <a:cxn ang="0">
                    <a:pos x="T125" y="T127"/>
                  </a:cxn>
                  <a:cxn ang="0">
                    <a:pos x="T129" y="T131"/>
                  </a:cxn>
                  <a:cxn ang="0">
                    <a:pos x="T133" y="T135"/>
                  </a:cxn>
                  <a:cxn ang="0">
                    <a:pos x="T137" y="T139"/>
                  </a:cxn>
                  <a:cxn ang="0">
                    <a:pos x="T141" y="T143"/>
                  </a:cxn>
                  <a:cxn ang="0">
                    <a:pos x="T145" y="T147"/>
                  </a:cxn>
                  <a:cxn ang="0">
                    <a:pos x="T149" y="T151"/>
                  </a:cxn>
                  <a:cxn ang="0">
                    <a:pos x="T153" y="T155"/>
                  </a:cxn>
                  <a:cxn ang="0">
                    <a:pos x="T157" y="T159"/>
                  </a:cxn>
                  <a:cxn ang="0">
                    <a:pos x="T161" y="T163"/>
                  </a:cxn>
                  <a:cxn ang="0">
                    <a:pos x="T165" y="T167"/>
                  </a:cxn>
                  <a:cxn ang="0">
                    <a:pos x="T169" y="T171"/>
                  </a:cxn>
                  <a:cxn ang="0">
                    <a:pos x="T173" y="T175"/>
                  </a:cxn>
                  <a:cxn ang="0">
                    <a:pos x="T177" y="T179"/>
                  </a:cxn>
                  <a:cxn ang="0">
                    <a:pos x="T181" y="T183"/>
                  </a:cxn>
                  <a:cxn ang="0">
                    <a:pos x="T185" y="T187"/>
                  </a:cxn>
                  <a:cxn ang="0">
                    <a:pos x="T189" y="T191"/>
                  </a:cxn>
                  <a:cxn ang="0">
                    <a:pos x="T193" y="T195"/>
                  </a:cxn>
                  <a:cxn ang="0">
                    <a:pos x="T197" y="T199"/>
                  </a:cxn>
                  <a:cxn ang="0">
                    <a:pos x="T201" y="T203"/>
                  </a:cxn>
                  <a:cxn ang="0">
                    <a:pos x="T205" y="T207"/>
                  </a:cxn>
                  <a:cxn ang="0">
                    <a:pos x="T209" y="T211"/>
                  </a:cxn>
                  <a:cxn ang="0">
                    <a:pos x="T213" y="T215"/>
                  </a:cxn>
                  <a:cxn ang="0">
                    <a:pos x="T217" y="T219"/>
                  </a:cxn>
                  <a:cxn ang="0">
                    <a:pos x="T221" y="T223"/>
                  </a:cxn>
                  <a:cxn ang="0">
                    <a:pos x="T225" y="T227"/>
                  </a:cxn>
                  <a:cxn ang="0">
                    <a:pos x="T229" y="T231"/>
                  </a:cxn>
                  <a:cxn ang="0">
                    <a:pos x="T233" y="T235"/>
                  </a:cxn>
                  <a:cxn ang="0">
                    <a:pos x="T237" y="T239"/>
                  </a:cxn>
                </a:cxnLst>
                <a:rect l="0" t="0" r="r" b="b"/>
                <a:pathLst>
                  <a:path w="1267" h="1033">
                    <a:moveTo>
                      <a:pt x="68" y="803"/>
                    </a:moveTo>
                    <a:lnTo>
                      <a:pt x="68" y="801"/>
                    </a:lnTo>
                    <a:lnTo>
                      <a:pt x="66" y="794"/>
                    </a:lnTo>
                    <a:lnTo>
                      <a:pt x="65" y="793"/>
                    </a:lnTo>
                    <a:lnTo>
                      <a:pt x="63" y="791"/>
                    </a:lnTo>
                    <a:lnTo>
                      <a:pt x="59" y="788"/>
                    </a:lnTo>
                    <a:lnTo>
                      <a:pt x="59" y="805"/>
                    </a:lnTo>
                    <a:lnTo>
                      <a:pt x="58" y="809"/>
                    </a:lnTo>
                    <a:lnTo>
                      <a:pt x="58" y="810"/>
                    </a:lnTo>
                    <a:lnTo>
                      <a:pt x="56" y="813"/>
                    </a:lnTo>
                    <a:lnTo>
                      <a:pt x="54" y="814"/>
                    </a:lnTo>
                    <a:lnTo>
                      <a:pt x="51" y="816"/>
                    </a:lnTo>
                    <a:lnTo>
                      <a:pt x="49" y="817"/>
                    </a:lnTo>
                    <a:lnTo>
                      <a:pt x="30" y="824"/>
                    </a:lnTo>
                    <a:lnTo>
                      <a:pt x="22" y="801"/>
                    </a:lnTo>
                    <a:lnTo>
                      <a:pt x="41" y="794"/>
                    </a:lnTo>
                    <a:lnTo>
                      <a:pt x="44" y="793"/>
                    </a:lnTo>
                    <a:lnTo>
                      <a:pt x="45" y="793"/>
                    </a:lnTo>
                    <a:lnTo>
                      <a:pt x="50" y="793"/>
                    </a:lnTo>
                    <a:lnTo>
                      <a:pt x="52" y="794"/>
                    </a:lnTo>
                    <a:lnTo>
                      <a:pt x="56" y="796"/>
                    </a:lnTo>
                    <a:lnTo>
                      <a:pt x="57" y="798"/>
                    </a:lnTo>
                    <a:lnTo>
                      <a:pt x="59" y="803"/>
                    </a:lnTo>
                    <a:lnTo>
                      <a:pt x="59" y="805"/>
                    </a:lnTo>
                    <a:lnTo>
                      <a:pt x="59" y="788"/>
                    </a:lnTo>
                    <a:lnTo>
                      <a:pt x="57" y="787"/>
                    </a:lnTo>
                    <a:lnTo>
                      <a:pt x="54" y="786"/>
                    </a:lnTo>
                    <a:lnTo>
                      <a:pt x="53" y="786"/>
                    </a:lnTo>
                    <a:lnTo>
                      <a:pt x="49" y="786"/>
                    </a:lnTo>
                    <a:lnTo>
                      <a:pt x="51" y="783"/>
                    </a:lnTo>
                    <a:lnTo>
                      <a:pt x="53" y="781"/>
                    </a:lnTo>
                    <a:lnTo>
                      <a:pt x="54" y="775"/>
                    </a:lnTo>
                    <a:lnTo>
                      <a:pt x="54" y="772"/>
                    </a:lnTo>
                    <a:lnTo>
                      <a:pt x="52" y="766"/>
                    </a:lnTo>
                    <a:lnTo>
                      <a:pt x="50" y="763"/>
                    </a:lnTo>
                    <a:lnTo>
                      <a:pt x="46" y="760"/>
                    </a:lnTo>
                    <a:lnTo>
                      <a:pt x="46" y="777"/>
                    </a:lnTo>
                    <a:lnTo>
                      <a:pt x="44" y="781"/>
                    </a:lnTo>
                    <a:lnTo>
                      <a:pt x="43" y="783"/>
                    </a:lnTo>
                    <a:lnTo>
                      <a:pt x="40" y="786"/>
                    </a:lnTo>
                    <a:lnTo>
                      <a:pt x="37" y="787"/>
                    </a:lnTo>
                    <a:lnTo>
                      <a:pt x="19" y="793"/>
                    </a:lnTo>
                    <a:lnTo>
                      <a:pt x="12" y="774"/>
                    </a:lnTo>
                    <a:lnTo>
                      <a:pt x="30" y="767"/>
                    </a:lnTo>
                    <a:lnTo>
                      <a:pt x="33" y="766"/>
                    </a:lnTo>
                    <a:lnTo>
                      <a:pt x="37" y="766"/>
                    </a:lnTo>
                    <a:lnTo>
                      <a:pt x="39" y="766"/>
                    </a:lnTo>
                    <a:lnTo>
                      <a:pt x="43" y="769"/>
                    </a:lnTo>
                    <a:lnTo>
                      <a:pt x="44" y="771"/>
                    </a:lnTo>
                    <a:lnTo>
                      <a:pt x="45" y="775"/>
                    </a:lnTo>
                    <a:lnTo>
                      <a:pt x="46" y="777"/>
                    </a:lnTo>
                    <a:lnTo>
                      <a:pt x="46" y="760"/>
                    </a:lnTo>
                    <a:lnTo>
                      <a:pt x="44" y="759"/>
                    </a:lnTo>
                    <a:lnTo>
                      <a:pt x="41" y="758"/>
                    </a:lnTo>
                    <a:lnTo>
                      <a:pt x="34" y="757"/>
                    </a:lnTo>
                    <a:lnTo>
                      <a:pt x="30" y="758"/>
                    </a:lnTo>
                    <a:lnTo>
                      <a:pt x="0" y="769"/>
                    </a:lnTo>
                    <a:lnTo>
                      <a:pt x="24" y="835"/>
                    </a:lnTo>
                    <a:lnTo>
                      <a:pt x="54" y="824"/>
                    </a:lnTo>
                    <a:lnTo>
                      <a:pt x="57" y="822"/>
                    </a:lnTo>
                    <a:lnTo>
                      <a:pt x="62" y="819"/>
                    </a:lnTo>
                    <a:lnTo>
                      <a:pt x="64" y="817"/>
                    </a:lnTo>
                    <a:lnTo>
                      <a:pt x="67" y="813"/>
                    </a:lnTo>
                    <a:lnTo>
                      <a:pt x="68" y="810"/>
                    </a:lnTo>
                    <a:lnTo>
                      <a:pt x="68" y="805"/>
                    </a:lnTo>
                    <a:lnTo>
                      <a:pt x="68" y="803"/>
                    </a:lnTo>
                    <a:close/>
                    <a:moveTo>
                      <a:pt x="95" y="1011"/>
                    </a:moveTo>
                    <a:lnTo>
                      <a:pt x="77" y="997"/>
                    </a:lnTo>
                    <a:lnTo>
                      <a:pt x="74" y="995"/>
                    </a:lnTo>
                    <a:lnTo>
                      <a:pt x="74" y="994"/>
                    </a:lnTo>
                    <a:lnTo>
                      <a:pt x="70" y="993"/>
                    </a:lnTo>
                    <a:lnTo>
                      <a:pt x="70" y="992"/>
                    </a:lnTo>
                    <a:lnTo>
                      <a:pt x="65" y="990"/>
                    </a:lnTo>
                    <a:lnTo>
                      <a:pt x="63" y="990"/>
                    </a:lnTo>
                    <a:lnTo>
                      <a:pt x="60" y="990"/>
                    </a:lnTo>
                    <a:lnTo>
                      <a:pt x="66" y="987"/>
                    </a:lnTo>
                    <a:lnTo>
                      <a:pt x="70" y="983"/>
                    </a:lnTo>
                    <a:lnTo>
                      <a:pt x="74" y="974"/>
                    </a:lnTo>
                    <a:lnTo>
                      <a:pt x="74" y="970"/>
                    </a:lnTo>
                    <a:lnTo>
                      <a:pt x="71" y="961"/>
                    </a:lnTo>
                    <a:lnTo>
                      <a:pt x="69" y="958"/>
                    </a:lnTo>
                    <a:lnTo>
                      <a:pt x="64" y="955"/>
                    </a:lnTo>
                    <a:lnTo>
                      <a:pt x="64" y="973"/>
                    </a:lnTo>
                    <a:lnTo>
                      <a:pt x="63" y="977"/>
                    </a:lnTo>
                    <a:lnTo>
                      <a:pt x="62" y="979"/>
                    </a:lnTo>
                    <a:lnTo>
                      <a:pt x="58" y="982"/>
                    </a:lnTo>
                    <a:lnTo>
                      <a:pt x="55" y="984"/>
                    </a:lnTo>
                    <a:lnTo>
                      <a:pt x="32" y="992"/>
                    </a:lnTo>
                    <a:lnTo>
                      <a:pt x="25" y="970"/>
                    </a:lnTo>
                    <a:lnTo>
                      <a:pt x="50" y="961"/>
                    </a:lnTo>
                    <a:lnTo>
                      <a:pt x="54" y="961"/>
                    </a:lnTo>
                    <a:lnTo>
                      <a:pt x="60" y="963"/>
                    </a:lnTo>
                    <a:lnTo>
                      <a:pt x="62" y="965"/>
                    </a:lnTo>
                    <a:lnTo>
                      <a:pt x="64" y="970"/>
                    </a:lnTo>
                    <a:lnTo>
                      <a:pt x="64" y="973"/>
                    </a:lnTo>
                    <a:lnTo>
                      <a:pt x="64" y="955"/>
                    </a:lnTo>
                    <a:lnTo>
                      <a:pt x="63" y="954"/>
                    </a:lnTo>
                    <a:lnTo>
                      <a:pt x="60" y="953"/>
                    </a:lnTo>
                    <a:lnTo>
                      <a:pt x="53" y="952"/>
                    </a:lnTo>
                    <a:lnTo>
                      <a:pt x="48" y="953"/>
                    </a:lnTo>
                    <a:lnTo>
                      <a:pt x="13" y="966"/>
                    </a:lnTo>
                    <a:lnTo>
                      <a:pt x="37" y="1032"/>
                    </a:lnTo>
                    <a:lnTo>
                      <a:pt x="46" y="1029"/>
                    </a:lnTo>
                    <a:lnTo>
                      <a:pt x="35" y="1000"/>
                    </a:lnTo>
                    <a:lnTo>
                      <a:pt x="48" y="995"/>
                    </a:lnTo>
                    <a:lnTo>
                      <a:pt x="49" y="995"/>
                    </a:lnTo>
                    <a:lnTo>
                      <a:pt x="52" y="994"/>
                    </a:lnTo>
                    <a:lnTo>
                      <a:pt x="53" y="995"/>
                    </a:lnTo>
                    <a:lnTo>
                      <a:pt x="57" y="995"/>
                    </a:lnTo>
                    <a:lnTo>
                      <a:pt x="59" y="996"/>
                    </a:lnTo>
                    <a:lnTo>
                      <a:pt x="63" y="999"/>
                    </a:lnTo>
                    <a:lnTo>
                      <a:pt x="67" y="1001"/>
                    </a:lnTo>
                    <a:lnTo>
                      <a:pt x="84" y="1015"/>
                    </a:lnTo>
                    <a:lnTo>
                      <a:pt x="95" y="1011"/>
                    </a:lnTo>
                    <a:close/>
                    <a:moveTo>
                      <a:pt x="237" y="331"/>
                    </a:moveTo>
                    <a:lnTo>
                      <a:pt x="237" y="327"/>
                    </a:lnTo>
                    <a:lnTo>
                      <a:pt x="234" y="320"/>
                    </a:lnTo>
                    <a:lnTo>
                      <a:pt x="232" y="317"/>
                    </a:lnTo>
                    <a:lnTo>
                      <a:pt x="226" y="313"/>
                    </a:lnTo>
                    <a:lnTo>
                      <a:pt x="223" y="312"/>
                    </a:lnTo>
                    <a:lnTo>
                      <a:pt x="215" y="311"/>
                    </a:lnTo>
                    <a:lnTo>
                      <a:pt x="210" y="312"/>
                    </a:lnTo>
                    <a:lnTo>
                      <a:pt x="194" y="314"/>
                    </a:lnTo>
                    <a:lnTo>
                      <a:pt x="189" y="314"/>
                    </a:lnTo>
                    <a:lnTo>
                      <a:pt x="185" y="312"/>
                    </a:lnTo>
                    <a:lnTo>
                      <a:pt x="183" y="310"/>
                    </a:lnTo>
                    <a:lnTo>
                      <a:pt x="181" y="305"/>
                    </a:lnTo>
                    <a:lnTo>
                      <a:pt x="182" y="303"/>
                    </a:lnTo>
                    <a:lnTo>
                      <a:pt x="185" y="297"/>
                    </a:lnTo>
                    <a:lnTo>
                      <a:pt x="189" y="295"/>
                    </a:lnTo>
                    <a:lnTo>
                      <a:pt x="199" y="291"/>
                    </a:lnTo>
                    <a:lnTo>
                      <a:pt x="203" y="290"/>
                    </a:lnTo>
                    <a:lnTo>
                      <a:pt x="210" y="293"/>
                    </a:lnTo>
                    <a:lnTo>
                      <a:pt x="213" y="295"/>
                    </a:lnTo>
                    <a:lnTo>
                      <a:pt x="215" y="299"/>
                    </a:lnTo>
                    <a:lnTo>
                      <a:pt x="223" y="296"/>
                    </a:lnTo>
                    <a:lnTo>
                      <a:pt x="221" y="292"/>
                    </a:lnTo>
                    <a:lnTo>
                      <a:pt x="219" y="289"/>
                    </a:lnTo>
                    <a:lnTo>
                      <a:pt x="213" y="284"/>
                    </a:lnTo>
                    <a:lnTo>
                      <a:pt x="209" y="283"/>
                    </a:lnTo>
                    <a:lnTo>
                      <a:pt x="200" y="282"/>
                    </a:lnTo>
                    <a:lnTo>
                      <a:pt x="196" y="283"/>
                    </a:lnTo>
                    <a:lnTo>
                      <a:pt x="186" y="287"/>
                    </a:lnTo>
                    <a:lnTo>
                      <a:pt x="183" y="289"/>
                    </a:lnTo>
                    <a:lnTo>
                      <a:pt x="176" y="295"/>
                    </a:lnTo>
                    <a:lnTo>
                      <a:pt x="174" y="298"/>
                    </a:lnTo>
                    <a:lnTo>
                      <a:pt x="173" y="305"/>
                    </a:lnTo>
                    <a:lnTo>
                      <a:pt x="173" y="308"/>
                    </a:lnTo>
                    <a:lnTo>
                      <a:pt x="175" y="315"/>
                    </a:lnTo>
                    <a:lnTo>
                      <a:pt x="177" y="317"/>
                    </a:lnTo>
                    <a:lnTo>
                      <a:pt x="182" y="321"/>
                    </a:lnTo>
                    <a:lnTo>
                      <a:pt x="185" y="322"/>
                    </a:lnTo>
                    <a:lnTo>
                      <a:pt x="192" y="323"/>
                    </a:lnTo>
                    <a:lnTo>
                      <a:pt x="196" y="323"/>
                    </a:lnTo>
                    <a:lnTo>
                      <a:pt x="214" y="321"/>
                    </a:lnTo>
                    <a:lnTo>
                      <a:pt x="219" y="321"/>
                    </a:lnTo>
                    <a:lnTo>
                      <a:pt x="222" y="322"/>
                    </a:lnTo>
                    <a:lnTo>
                      <a:pt x="225" y="324"/>
                    </a:lnTo>
                    <a:lnTo>
                      <a:pt x="226" y="325"/>
                    </a:lnTo>
                    <a:lnTo>
                      <a:pt x="228" y="329"/>
                    </a:lnTo>
                    <a:lnTo>
                      <a:pt x="228" y="332"/>
                    </a:lnTo>
                    <a:lnTo>
                      <a:pt x="227" y="336"/>
                    </a:lnTo>
                    <a:lnTo>
                      <a:pt x="225" y="338"/>
                    </a:lnTo>
                    <a:lnTo>
                      <a:pt x="221" y="342"/>
                    </a:lnTo>
                    <a:lnTo>
                      <a:pt x="218" y="343"/>
                    </a:lnTo>
                    <a:lnTo>
                      <a:pt x="211" y="346"/>
                    </a:lnTo>
                    <a:lnTo>
                      <a:pt x="207" y="347"/>
                    </a:lnTo>
                    <a:lnTo>
                      <a:pt x="201" y="346"/>
                    </a:lnTo>
                    <a:lnTo>
                      <a:pt x="198" y="345"/>
                    </a:lnTo>
                    <a:lnTo>
                      <a:pt x="193" y="342"/>
                    </a:lnTo>
                    <a:lnTo>
                      <a:pt x="191" y="340"/>
                    </a:lnTo>
                    <a:lnTo>
                      <a:pt x="190" y="337"/>
                    </a:lnTo>
                    <a:lnTo>
                      <a:pt x="182" y="340"/>
                    </a:lnTo>
                    <a:lnTo>
                      <a:pt x="184" y="345"/>
                    </a:lnTo>
                    <a:lnTo>
                      <a:pt x="186" y="348"/>
                    </a:lnTo>
                    <a:lnTo>
                      <a:pt x="193" y="353"/>
                    </a:lnTo>
                    <a:lnTo>
                      <a:pt x="197" y="355"/>
                    </a:lnTo>
                    <a:lnTo>
                      <a:pt x="207" y="355"/>
                    </a:lnTo>
                    <a:lnTo>
                      <a:pt x="212" y="354"/>
                    </a:lnTo>
                    <a:lnTo>
                      <a:pt x="223" y="351"/>
                    </a:lnTo>
                    <a:lnTo>
                      <a:pt x="227" y="348"/>
                    </a:lnTo>
                    <a:lnTo>
                      <a:pt x="233" y="342"/>
                    </a:lnTo>
                    <a:lnTo>
                      <a:pt x="235" y="338"/>
                    </a:lnTo>
                    <a:lnTo>
                      <a:pt x="237" y="331"/>
                    </a:lnTo>
                    <a:close/>
                    <a:moveTo>
                      <a:pt x="798" y="736"/>
                    </a:moveTo>
                    <a:lnTo>
                      <a:pt x="798" y="729"/>
                    </a:lnTo>
                    <a:lnTo>
                      <a:pt x="796" y="723"/>
                    </a:lnTo>
                    <a:lnTo>
                      <a:pt x="792" y="712"/>
                    </a:lnTo>
                    <a:lnTo>
                      <a:pt x="792" y="741"/>
                    </a:lnTo>
                    <a:lnTo>
                      <a:pt x="791" y="744"/>
                    </a:lnTo>
                    <a:lnTo>
                      <a:pt x="790" y="748"/>
                    </a:lnTo>
                    <a:lnTo>
                      <a:pt x="788" y="750"/>
                    </a:lnTo>
                    <a:lnTo>
                      <a:pt x="785" y="751"/>
                    </a:lnTo>
                    <a:lnTo>
                      <a:pt x="784" y="751"/>
                    </a:lnTo>
                    <a:lnTo>
                      <a:pt x="782" y="750"/>
                    </a:lnTo>
                    <a:lnTo>
                      <a:pt x="781" y="750"/>
                    </a:lnTo>
                    <a:lnTo>
                      <a:pt x="779" y="749"/>
                    </a:lnTo>
                    <a:lnTo>
                      <a:pt x="777" y="747"/>
                    </a:lnTo>
                    <a:lnTo>
                      <a:pt x="775" y="745"/>
                    </a:lnTo>
                    <a:lnTo>
                      <a:pt x="772" y="739"/>
                    </a:lnTo>
                    <a:lnTo>
                      <a:pt x="770" y="735"/>
                    </a:lnTo>
                    <a:lnTo>
                      <a:pt x="768" y="730"/>
                    </a:lnTo>
                    <a:lnTo>
                      <a:pt x="775" y="728"/>
                    </a:lnTo>
                    <a:lnTo>
                      <a:pt x="787" y="723"/>
                    </a:lnTo>
                    <a:lnTo>
                      <a:pt x="789" y="729"/>
                    </a:lnTo>
                    <a:lnTo>
                      <a:pt x="791" y="734"/>
                    </a:lnTo>
                    <a:lnTo>
                      <a:pt x="792" y="741"/>
                    </a:lnTo>
                    <a:lnTo>
                      <a:pt x="792" y="712"/>
                    </a:lnTo>
                    <a:lnTo>
                      <a:pt x="791" y="710"/>
                    </a:lnTo>
                    <a:lnTo>
                      <a:pt x="786" y="704"/>
                    </a:lnTo>
                    <a:lnTo>
                      <a:pt x="786" y="721"/>
                    </a:lnTo>
                    <a:lnTo>
                      <a:pt x="767" y="728"/>
                    </a:lnTo>
                    <a:lnTo>
                      <a:pt x="765" y="721"/>
                    </a:lnTo>
                    <a:lnTo>
                      <a:pt x="763" y="715"/>
                    </a:lnTo>
                    <a:lnTo>
                      <a:pt x="763" y="709"/>
                    </a:lnTo>
                    <a:lnTo>
                      <a:pt x="763" y="706"/>
                    </a:lnTo>
                    <a:lnTo>
                      <a:pt x="765" y="702"/>
                    </a:lnTo>
                    <a:lnTo>
                      <a:pt x="766" y="701"/>
                    </a:lnTo>
                    <a:lnTo>
                      <a:pt x="769" y="700"/>
                    </a:lnTo>
                    <a:lnTo>
                      <a:pt x="771" y="700"/>
                    </a:lnTo>
                    <a:lnTo>
                      <a:pt x="775" y="701"/>
                    </a:lnTo>
                    <a:lnTo>
                      <a:pt x="777" y="703"/>
                    </a:lnTo>
                    <a:lnTo>
                      <a:pt x="781" y="709"/>
                    </a:lnTo>
                    <a:lnTo>
                      <a:pt x="784" y="714"/>
                    </a:lnTo>
                    <a:lnTo>
                      <a:pt x="786" y="721"/>
                    </a:lnTo>
                    <a:lnTo>
                      <a:pt x="786" y="704"/>
                    </a:lnTo>
                    <a:lnTo>
                      <a:pt x="780" y="700"/>
                    </a:lnTo>
                    <a:lnTo>
                      <a:pt x="776" y="697"/>
                    </a:lnTo>
                    <a:lnTo>
                      <a:pt x="771" y="696"/>
                    </a:lnTo>
                    <a:lnTo>
                      <a:pt x="763" y="699"/>
                    </a:lnTo>
                    <a:lnTo>
                      <a:pt x="760" y="703"/>
                    </a:lnTo>
                    <a:lnTo>
                      <a:pt x="757" y="714"/>
                    </a:lnTo>
                    <a:lnTo>
                      <a:pt x="756" y="715"/>
                    </a:lnTo>
                    <a:lnTo>
                      <a:pt x="757" y="723"/>
                    </a:lnTo>
                    <a:lnTo>
                      <a:pt x="763" y="738"/>
                    </a:lnTo>
                    <a:lnTo>
                      <a:pt x="765" y="742"/>
                    </a:lnTo>
                    <a:lnTo>
                      <a:pt x="769" y="747"/>
                    </a:lnTo>
                    <a:lnTo>
                      <a:pt x="771" y="749"/>
                    </a:lnTo>
                    <a:lnTo>
                      <a:pt x="776" y="752"/>
                    </a:lnTo>
                    <a:lnTo>
                      <a:pt x="778" y="753"/>
                    </a:lnTo>
                    <a:lnTo>
                      <a:pt x="783" y="754"/>
                    </a:lnTo>
                    <a:lnTo>
                      <a:pt x="785" y="754"/>
                    </a:lnTo>
                    <a:lnTo>
                      <a:pt x="791" y="751"/>
                    </a:lnTo>
                    <a:lnTo>
                      <a:pt x="792" y="751"/>
                    </a:lnTo>
                    <a:lnTo>
                      <a:pt x="794" y="748"/>
                    </a:lnTo>
                    <a:lnTo>
                      <a:pt x="798" y="736"/>
                    </a:lnTo>
                    <a:close/>
                    <a:moveTo>
                      <a:pt x="829" y="394"/>
                    </a:moveTo>
                    <a:lnTo>
                      <a:pt x="825" y="394"/>
                    </a:lnTo>
                    <a:lnTo>
                      <a:pt x="821" y="393"/>
                    </a:lnTo>
                    <a:lnTo>
                      <a:pt x="816" y="392"/>
                    </a:lnTo>
                    <a:lnTo>
                      <a:pt x="817" y="389"/>
                    </a:lnTo>
                    <a:lnTo>
                      <a:pt x="818" y="388"/>
                    </a:lnTo>
                    <a:lnTo>
                      <a:pt x="818" y="387"/>
                    </a:lnTo>
                    <a:lnTo>
                      <a:pt x="819" y="383"/>
                    </a:lnTo>
                    <a:lnTo>
                      <a:pt x="819" y="372"/>
                    </a:lnTo>
                    <a:lnTo>
                      <a:pt x="818" y="368"/>
                    </a:lnTo>
                    <a:lnTo>
                      <a:pt x="814" y="356"/>
                    </a:lnTo>
                    <a:lnTo>
                      <a:pt x="811" y="351"/>
                    </a:lnTo>
                    <a:lnTo>
                      <a:pt x="811" y="375"/>
                    </a:lnTo>
                    <a:lnTo>
                      <a:pt x="811" y="383"/>
                    </a:lnTo>
                    <a:lnTo>
                      <a:pt x="807" y="389"/>
                    </a:lnTo>
                    <a:lnTo>
                      <a:pt x="803" y="388"/>
                    </a:lnTo>
                    <a:lnTo>
                      <a:pt x="798" y="387"/>
                    </a:lnTo>
                    <a:lnTo>
                      <a:pt x="793" y="388"/>
                    </a:lnTo>
                    <a:lnTo>
                      <a:pt x="793" y="395"/>
                    </a:lnTo>
                    <a:lnTo>
                      <a:pt x="796" y="394"/>
                    </a:lnTo>
                    <a:lnTo>
                      <a:pt x="799" y="395"/>
                    </a:lnTo>
                    <a:lnTo>
                      <a:pt x="803" y="395"/>
                    </a:lnTo>
                    <a:lnTo>
                      <a:pt x="801" y="398"/>
                    </a:lnTo>
                    <a:lnTo>
                      <a:pt x="798" y="399"/>
                    </a:lnTo>
                    <a:lnTo>
                      <a:pt x="788" y="403"/>
                    </a:lnTo>
                    <a:lnTo>
                      <a:pt x="782" y="402"/>
                    </a:lnTo>
                    <a:lnTo>
                      <a:pt x="770" y="396"/>
                    </a:lnTo>
                    <a:lnTo>
                      <a:pt x="765" y="391"/>
                    </a:lnTo>
                    <a:lnTo>
                      <a:pt x="759" y="373"/>
                    </a:lnTo>
                    <a:lnTo>
                      <a:pt x="759" y="366"/>
                    </a:lnTo>
                    <a:lnTo>
                      <a:pt x="764" y="354"/>
                    </a:lnTo>
                    <a:lnTo>
                      <a:pt x="769" y="350"/>
                    </a:lnTo>
                    <a:lnTo>
                      <a:pt x="780" y="346"/>
                    </a:lnTo>
                    <a:lnTo>
                      <a:pt x="784" y="345"/>
                    </a:lnTo>
                    <a:lnTo>
                      <a:pt x="792" y="347"/>
                    </a:lnTo>
                    <a:lnTo>
                      <a:pt x="796" y="349"/>
                    </a:lnTo>
                    <a:lnTo>
                      <a:pt x="803" y="356"/>
                    </a:lnTo>
                    <a:lnTo>
                      <a:pt x="805" y="360"/>
                    </a:lnTo>
                    <a:lnTo>
                      <a:pt x="811" y="375"/>
                    </a:lnTo>
                    <a:lnTo>
                      <a:pt x="811" y="351"/>
                    </a:lnTo>
                    <a:lnTo>
                      <a:pt x="811" y="350"/>
                    </a:lnTo>
                    <a:lnTo>
                      <a:pt x="805" y="345"/>
                    </a:lnTo>
                    <a:lnTo>
                      <a:pt x="802" y="342"/>
                    </a:lnTo>
                    <a:lnTo>
                      <a:pt x="796" y="339"/>
                    </a:lnTo>
                    <a:lnTo>
                      <a:pt x="784" y="337"/>
                    </a:lnTo>
                    <a:lnTo>
                      <a:pt x="778" y="337"/>
                    </a:lnTo>
                    <a:lnTo>
                      <a:pt x="766" y="342"/>
                    </a:lnTo>
                    <a:lnTo>
                      <a:pt x="761" y="345"/>
                    </a:lnTo>
                    <a:lnTo>
                      <a:pt x="754" y="354"/>
                    </a:lnTo>
                    <a:lnTo>
                      <a:pt x="751" y="360"/>
                    </a:lnTo>
                    <a:lnTo>
                      <a:pt x="750" y="372"/>
                    </a:lnTo>
                    <a:lnTo>
                      <a:pt x="751" y="379"/>
                    </a:lnTo>
                    <a:lnTo>
                      <a:pt x="756" y="392"/>
                    </a:lnTo>
                    <a:lnTo>
                      <a:pt x="759" y="397"/>
                    </a:lnTo>
                    <a:lnTo>
                      <a:pt x="768" y="406"/>
                    </a:lnTo>
                    <a:lnTo>
                      <a:pt x="773" y="408"/>
                    </a:lnTo>
                    <a:lnTo>
                      <a:pt x="785" y="411"/>
                    </a:lnTo>
                    <a:lnTo>
                      <a:pt x="791" y="410"/>
                    </a:lnTo>
                    <a:lnTo>
                      <a:pt x="803" y="406"/>
                    </a:lnTo>
                    <a:lnTo>
                      <a:pt x="807" y="403"/>
                    </a:lnTo>
                    <a:lnTo>
                      <a:pt x="808" y="402"/>
                    </a:lnTo>
                    <a:lnTo>
                      <a:pt x="812" y="398"/>
                    </a:lnTo>
                    <a:lnTo>
                      <a:pt x="818" y="400"/>
                    </a:lnTo>
                    <a:lnTo>
                      <a:pt x="824" y="401"/>
                    </a:lnTo>
                    <a:lnTo>
                      <a:pt x="829" y="401"/>
                    </a:lnTo>
                    <a:lnTo>
                      <a:pt x="829" y="398"/>
                    </a:lnTo>
                    <a:lnTo>
                      <a:pt x="829" y="394"/>
                    </a:lnTo>
                    <a:close/>
                    <a:moveTo>
                      <a:pt x="990" y="19"/>
                    </a:moveTo>
                    <a:lnTo>
                      <a:pt x="987" y="10"/>
                    </a:lnTo>
                    <a:lnTo>
                      <a:pt x="986" y="8"/>
                    </a:lnTo>
                    <a:lnTo>
                      <a:pt x="985" y="7"/>
                    </a:lnTo>
                    <a:lnTo>
                      <a:pt x="980" y="3"/>
                    </a:lnTo>
                    <a:lnTo>
                      <a:pt x="980" y="21"/>
                    </a:lnTo>
                    <a:lnTo>
                      <a:pt x="980" y="24"/>
                    </a:lnTo>
                    <a:lnTo>
                      <a:pt x="977" y="30"/>
                    </a:lnTo>
                    <a:lnTo>
                      <a:pt x="974" y="32"/>
                    </a:lnTo>
                    <a:lnTo>
                      <a:pt x="951" y="41"/>
                    </a:lnTo>
                    <a:lnTo>
                      <a:pt x="942" y="17"/>
                    </a:lnTo>
                    <a:lnTo>
                      <a:pt x="963" y="9"/>
                    </a:lnTo>
                    <a:lnTo>
                      <a:pt x="966" y="9"/>
                    </a:lnTo>
                    <a:lnTo>
                      <a:pt x="970" y="8"/>
                    </a:lnTo>
                    <a:lnTo>
                      <a:pt x="972" y="9"/>
                    </a:lnTo>
                    <a:lnTo>
                      <a:pt x="977" y="12"/>
                    </a:lnTo>
                    <a:lnTo>
                      <a:pt x="978" y="14"/>
                    </a:lnTo>
                    <a:lnTo>
                      <a:pt x="980" y="21"/>
                    </a:lnTo>
                    <a:lnTo>
                      <a:pt x="980" y="3"/>
                    </a:lnTo>
                    <a:lnTo>
                      <a:pt x="978" y="1"/>
                    </a:lnTo>
                    <a:lnTo>
                      <a:pt x="972" y="0"/>
                    </a:lnTo>
                    <a:lnTo>
                      <a:pt x="969" y="0"/>
                    </a:lnTo>
                    <a:lnTo>
                      <a:pt x="963" y="1"/>
                    </a:lnTo>
                    <a:lnTo>
                      <a:pt x="960" y="2"/>
                    </a:lnTo>
                    <a:lnTo>
                      <a:pt x="931" y="13"/>
                    </a:lnTo>
                    <a:lnTo>
                      <a:pt x="955" y="78"/>
                    </a:lnTo>
                    <a:lnTo>
                      <a:pt x="964" y="75"/>
                    </a:lnTo>
                    <a:lnTo>
                      <a:pt x="954" y="48"/>
                    </a:lnTo>
                    <a:lnTo>
                      <a:pt x="975" y="41"/>
                    </a:lnTo>
                    <a:lnTo>
                      <a:pt x="980" y="39"/>
                    </a:lnTo>
                    <a:lnTo>
                      <a:pt x="986" y="35"/>
                    </a:lnTo>
                    <a:lnTo>
                      <a:pt x="990" y="24"/>
                    </a:lnTo>
                    <a:lnTo>
                      <a:pt x="990" y="19"/>
                    </a:lnTo>
                    <a:close/>
                    <a:moveTo>
                      <a:pt x="1172" y="927"/>
                    </a:moveTo>
                    <a:lnTo>
                      <a:pt x="1170" y="914"/>
                    </a:lnTo>
                    <a:lnTo>
                      <a:pt x="1165" y="903"/>
                    </a:lnTo>
                    <a:lnTo>
                      <a:pt x="1156" y="906"/>
                    </a:lnTo>
                    <a:lnTo>
                      <a:pt x="1160" y="917"/>
                    </a:lnTo>
                    <a:lnTo>
                      <a:pt x="1167" y="929"/>
                    </a:lnTo>
                    <a:lnTo>
                      <a:pt x="1172" y="927"/>
                    </a:lnTo>
                    <a:close/>
                    <a:moveTo>
                      <a:pt x="1175" y="974"/>
                    </a:moveTo>
                    <a:lnTo>
                      <a:pt x="1157" y="961"/>
                    </a:lnTo>
                    <a:lnTo>
                      <a:pt x="1153" y="958"/>
                    </a:lnTo>
                    <a:lnTo>
                      <a:pt x="1150" y="956"/>
                    </a:lnTo>
                    <a:lnTo>
                      <a:pt x="1149" y="956"/>
                    </a:lnTo>
                    <a:lnTo>
                      <a:pt x="1145" y="954"/>
                    </a:lnTo>
                    <a:lnTo>
                      <a:pt x="1143" y="953"/>
                    </a:lnTo>
                    <a:lnTo>
                      <a:pt x="1140" y="953"/>
                    </a:lnTo>
                    <a:lnTo>
                      <a:pt x="1146" y="950"/>
                    </a:lnTo>
                    <a:lnTo>
                      <a:pt x="1150" y="946"/>
                    </a:lnTo>
                    <a:lnTo>
                      <a:pt x="1154" y="938"/>
                    </a:lnTo>
                    <a:lnTo>
                      <a:pt x="1154" y="933"/>
                    </a:lnTo>
                    <a:lnTo>
                      <a:pt x="1151" y="925"/>
                    </a:lnTo>
                    <a:lnTo>
                      <a:pt x="1150" y="924"/>
                    </a:lnTo>
                    <a:lnTo>
                      <a:pt x="1149" y="922"/>
                    </a:lnTo>
                    <a:lnTo>
                      <a:pt x="1144" y="918"/>
                    </a:lnTo>
                    <a:lnTo>
                      <a:pt x="1144" y="936"/>
                    </a:lnTo>
                    <a:lnTo>
                      <a:pt x="1143" y="940"/>
                    </a:lnTo>
                    <a:lnTo>
                      <a:pt x="1142" y="942"/>
                    </a:lnTo>
                    <a:lnTo>
                      <a:pt x="1138" y="946"/>
                    </a:lnTo>
                    <a:lnTo>
                      <a:pt x="1135" y="947"/>
                    </a:lnTo>
                    <a:lnTo>
                      <a:pt x="1112" y="956"/>
                    </a:lnTo>
                    <a:lnTo>
                      <a:pt x="1104" y="934"/>
                    </a:lnTo>
                    <a:lnTo>
                      <a:pt x="1130" y="924"/>
                    </a:lnTo>
                    <a:lnTo>
                      <a:pt x="1134" y="924"/>
                    </a:lnTo>
                    <a:lnTo>
                      <a:pt x="1140" y="926"/>
                    </a:lnTo>
                    <a:lnTo>
                      <a:pt x="1142" y="929"/>
                    </a:lnTo>
                    <a:lnTo>
                      <a:pt x="1144" y="934"/>
                    </a:lnTo>
                    <a:lnTo>
                      <a:pt x="1144" y="936"/>
                    </a:lnTo>
                    <a:lnTo>
                      <a:pt x="1144" y="918"/>
                    </a:lnTo>
                    <a:lnTo>
                      <a:pt x="1143" y="917"/>
                    </a:lnTo>
                    <a:lnTo>
                      <a:pt x="1140" y="916"/>
                    </a:lnTo>
                    <a:lnTo>
                      <a:pt x="1133" y="916"/>
                    </a:lnTo>
                    <a:lnTo>
                      <a:pt x="1128" y="917"/>
                    </a:lnTo>
                    <a:lnTo>
                      <a:pt x="1093" y="930"/>
                    </a:lnTo>
                    <a:lnTo>
                      <a:pt x="1117" y="996"/>
                    </a:lnTo>
                    <a:lnTo>
                      <a:pt x="1126" y="992"/>
                    </a:lnTo>
                    <a:lnTo>
                      <a:pt x="1115" y="963"/>
                    </a:lnTo>
                    <a:lnTo>
                      <a:pt x="1127" y="959"/>
                    </a:lnTo>
                    <a:lnTo>
                      <a:pt x="1129" y="958"/>
                    </a:lnTo>
                    <a:lnTo>
                      <a:pt x="1132" y="958"/>
                    </a:lnTo>
                    <a:lnTo>
                      <a:pt x="1133" y="958"/>
                    </a:lnTo>
                    <a:lnTo>
                      <a:pt x="1136" y="959"/>
                    </a:lnTo>
                    <a:lnTo>
                      <a:pt x="1138" y="960"/>
                    </a:lnTo>
                    <a:lnTo>
                      <a:pt x="1141" y="961"/>
                    </a:lnTo>
                    <a:lnTo>
                      <a:pt x="1143" y="962"/>
                    </a:lnTo>
                    <a:lnTo>
                      <a:pt x="1147" y="965"/>
                    </a:lnTo>
                    <a:lnTo>
                      <a:pt x="1150" y="968"/>
                    </a:lnTo>
                    <a:lnTo>
                      <a:pt x="1164" y="978"/>
                    </a:lnTo>
                    <a:lnTo>
                      <a:pt x="1175" y="974"/>
                    </a:lnTo>
                    <a:close/>
                    <a:moveTo>
                      <a:pt x="1212" y="754"/>
                    </a:moveTo>
                    <a:lnTo>
                      <a:pt x="1211" y="747"/>
                    </a:lnTo>
                    <a:lnTo>
                      <a:pt x="1202" y="748"/>
                    </a:lnTo>
                    <a:lnTo>
                      <a:pt x="1203" y="754"/>
                    </a:lnTo>
                    <a:lnTo>
                      <a:pt x="1202" y="759"/>
                    </a:lnTo>
                    <a:lnTo>
                      <a:pt x="1197" y="767"/>
                    </a:lnTo>
                    <a:lnTo>
                      <a:pt x="1194" y="770"/>
                    </a:lnTo>
                    <a:lnTo>
                      <a:pt x="1185" y="773"/>
                    </a:lnTo>
                    <a:lnTo>
                      <a:pt x="1181" y="773"/>
                    </a:lnTo>
                    <a:lnTo>
                      <a:pt x="1172" y="772"/>
                    </a:lnTo>
                    <a:lnTo>
                      <a:pt x="1169" y="769"/>
                    </a:lnTo>
                    <a:lnTo>
                      <a:pt x="1162" y="762"/>
                    </a:lnTo>
                    <a:lnTo>
                      <a:pt x="1160" y="758"/>
                    </a:lnTo>
                    <a:lnTo>
                      <a:pt x="1156" y="748"/>
                    </a:lnTo>
                    <a:lnTo>
                      <a:pt x="1155" y="743"/>
                    </a:lnTo>
                    <a:lnTo>
                      <a:pt x="1155" y="734"/>
                    </a:lnTo>
                    <a:lnTo>
                      <a:pt x="1156" y="730"/>
                    </a:lnTo>
                    <a:lnTo>
                      <a:pt x="1161" y="723"/>
                    </a:lnTo>
                    <a:lnTo>
                      <a:pt x="1165" y="720"/>
                    </a:lnTo>
                    <a:lnTo>
                      <a:pt x="1174" y="716"/>
                    </a:lnTo>
                    <a:lnTo>
                      <a:pt x="1178" y="716"/>
                    </a:lnTo>
                    <a:lnTo>
                      <a:pt x="1186" y="718"/>
                    </a:lnTo>
                    <a:lnTo>
                      <a:pt x="1189" y="721"/>
                    </a:lnTo>
                    <a:lnTo>
                      <a:pt x="1193" y="725"/>
                    </a:lnTo>
                    <a:lnTo>
                      <a:pt x="1200" y="720"/>
                    </a:lnTo>
                    <a:lnTo>
                      <a:pt x="1196" y="715"/>
                    </a:lnTo>
                    <a:lnTo>
                      <a:pt x="1192" y="711"/>
                    </a:lnTo>
                    <a:lnTo>
                      <a:pt x="1180" y="708"/>
                    </a:lnTo>
                    <a:lnTo>
                      <a:pt x="1174" y="708"/>
                    </a:lnTo>
                    <a:lnTo>
                      <a:pt x="1162" y="713"/>
                    </a:lnTo>
                    <a:lnTo>
                      <a:pt x="1157" y="716"/>
                    </a:lnTo>
                    <a:lnTo>
                      <a:pt x="1149" y="725"/>
                    </a:lnTo>
                    <a:lnTo>
                      <a:pt x="1147" y="730"/>
                    </a:lnTo>
                    <a:lnTo>
                      <a:pt x="1145" y="742"/>
                    </a:lnTo>
                    <a:lnTo>
                      <a:pt x="1146" y="749"/>
                    </a:lnTo>
                    <a:lnTo>
                      <a:pt x="1151" y="762"/>
                    </a:lnTo>
                    <a:lnTo>
                      <a:pt x="1154" y="767"/>
                    </a:lnTo>
                    <a:lnTo>
                      <a:pt x="1163" y="776"/>
                    </a:lnTo>
                    <a:lnTo>
                      <a:pt x="1168" y="779"/>
                    </a:lnTo>
                    <a:lnTo>
                      <a:pt x="1179" y="782"/>
                    </a:lnTo>
                    <a:lnTo>
                      <a:pt x="1185" y="781"/>
                    </a:lnTo>
                    <a:lnTo>
                      <a:pt x="1199" y="776"/>
                    </a:lnTo>
                    <a:lnTo>
                      <a:pt x="1204" y="772"/>
                    </a:lnTo>
                    <a:lnTo>
                      <a:pt x="1211" y="761"/>
                    </a:lnTo>
                    <a:lnTo>
                      <a:pt x="1212" y="754"/>
                    </a:lnTo>
                    <a:close/>
                    <a:moveTo>
                      <a:pt x="1261" y="267"/>
                    </a:moveTo>
                    <a:lnTo>
                      <a:pt x="1261" y="263"/>
                    </a:lnTo>
                    <a:lnTo>
                      <a:pt x="1258" y="256"/>
                    </a:lnTo>
                    <a:lnTo>
                      <a:pt x="1258" y="255"/>
                    </a:lnTo>
                    <a:lnTo>
                      <a:pt x="1256" y="253"/>
                    </a:lnTo>
                    <a:lnTo>
                      <a:pt x="1251" y="249"/>
                    </a:lnTo>
                    <a:lnTo>
                      <a:pt x="1250" y="249"/>
                    </a:lnTo>
                    <a:lnTo>
                      <a:pt x="1247" y="247"/>
                    </a:lnTo>
                    <a:lnTo>
                      <a:pt x="1242" y="247"/>
                    </a:lnTo>
                    <a:lnTo>
                      <a:pt x="1239" y="247"/>
                    </a:lnTo>
                    <a:lnTo>
                      <a:pt x="1234" y="247"/>
                    </a:lnTo>
                    <a:lnTo>
                      <a:pt x="1218" y="249"/>
                    </a:lnTo>
                    <a:lnTo>
                      <a:pt x="1213" y="249"/>
                    </a:lnTo>
                    <a:lnTo>
                      <a:pt x="1209" y="247"/>
                    </a:lnTo>
                    <a:lnTo>
                      <a:pt x="1207" y="246"/>
                    </a:lnTo>
                    <a:lnTo>
                      <a:pt x="1205" y="241"/>
                    </a:lnTo>
                    <a:lnTo>
                      <a:pt x="1206" y="238"/>
                    </a:lnTo>
                    <a:lnTo>
                      <a:pt x="1209" y="232"/>
                    </a:lnTo>
                    <a:lnTo>
                      <a:pt x="1213" y="230"/>
                    </a:lnTo>
                    <a:lnTo>
                      <a:pt x="1223" y="226"/>
                    </a:lnTo>
                    <a:lnTo>
                      <a:pt x="1227" y="226"/>
                    </a:lnTo>
                    <a:lnTo>
                      <a:pt x="1234" y="228"/>
                    </a:lnTo>
                    <a:lnTo>
                      <a:pt x="1237" y="231"/>
                    </a:lnTo>
                    <a:lnTo>
                      <a:pt x="1239" y="235"/>
                    </a:lnTo>
                    <a:lnTo>
                      <a:pt x="1247" y="231"/>
                    </a:lnTo>
                    <a:lnTo>
                      <a:pt x="1245" y="227"/>
                    </a:lnTo>
                    <a:lnTo>
                      <a:pt x="1244" y="226"/>
                    </a:lnTo>
                    <a:lnTo>
                      <a:pt x="1243" y="224"/>
                    </a:lnTo>
                    <a:lnTo>
                      <a:pt x="1237" y="219"/>
                    </a:lnTo>
                    <a:lnTo>
                      <a:pt x="1233" y="218"/>
                    </a:lnTo>
                    <a:lnTo>
                      <a:pt x="1224" y="218"/>
                    </a:lnTo>
                    <a:lnTo>
                      <a:pt x="1220" y="219"/>
                    </a:lnTo>
                    <a:lnTo>
                      <a:pt x="1210" y="222"/>
                    </a:lnTo>
                    <a:lnTo>
                      <a:pt x="1207" y="224"/>
                    </a:lnTo>
                    <a:lnTo>
                      <a:pt x="1201" y="230"/>
                    </a:lnTo>
                    <a:lnTo>
                      <a:pt x="1199" y="233"/>
                    </a:lnTo>
                    <a:lnTo>
                      <a:pt x="1197" y="240"/>
                    </a:lnTo>
                    <a:lnTo>
                      <a:pt x="1197" y="244"/>
                    </a:lnTo>
                    <a:lnTo>
                      <a:pt x="1199" y="250"/>
                    </a:lnTo>
                    <a:lnTo>
                      <a:pt x="1201" y="253"/>
                    </a:lnTo>
                    <a:lnTo>
                      <a:pt x="1206" y="256"/>
                    </a:lnTo>
                    <a:lnTo>
                      <a:pt x="1209" y="257"/>
                    </a:lnTo>
                    <a:lnTo>
                      <a:pt x="1213" y="258"/>
                    </a:lnTo>
                    <a:lnTo>
                      <a:pt x="1216" y="258"/>
                    </a:lnTo>
                    <a:lnTo>
                      <a:pt x="1221" y="258"/>
                    </a:lnTo>
                    <a:lnTo>
                      <a:pt x="1234" y="257"/>
                    </a:lnTo>
                    <a:lnTo>
                      <a:pt x="1238" y="256"/>
                    </a:lnTo>
                    <a:lnTo>
                      <a:pt x="1243" y="256"/>
                    </a:lnTo>
                    <a:lnTo>
                      <a:pt x="1246" y="257"/>
                    </a:lnTo>
                    <a:lnTo>
                      <a:pt x="1249" y="259"/>
                    </a:lnTo>
                    <a:lnTo>
                      <a:pt x="1250" y="261"/>
                    </a:lnTo>
                    <a:lnTo>
                      <a:pt x="1252" y="265"/>
                    </a:lnTo>
                    <a:lnTo>
                      <a:pt x="1252" y="267"/>
                    </a:lnTo>
                    <a:lnTo>
                      <a:pt x="1251" y="271"/>
                    </a:lnTo>
                    <a:lnTo>
                      <a:pt x="1249" y="273"/>
                    </a:lnTo>
                    <a:lnTo>
                      <a:pt x="1245" y="277"/>
                    </a:lnTo>
                    <a:lnTo>
                      <a:pt x="1242" y="279"/>
                    </a:lnTo>
                    <a:lnTo>
                      <a:pt x="1235" y="281"/>
                    </a:lnTo>
                    <a:lnTo>
                      <a:pt x="1232" y="282"/>
                    </a:lnTo>
                    <a:lnTo>
                      <a:pt x="1225" y="282"/>
                    </a:lnTo>
                    <a:lnTo>
                      <a:pt x="1222" y="281"/>
                    </a:lnTo>
                    <a:lnTo>
                      <a:pt x="1217" y="277"/>
                    </a:lnTo>
                    <a:lnTo>
                      <a:pt x="1215" y="275"/>
                    </a:lnTo>
                    <a:lnTo>
                      <a:pt x="1214" y="272"/>
                    </a:lnTo>
                    <a:lnTo>
                      <a:pt x="1206" y="276"/>
                    </a:lnTo>
                    <a:lnTo>
                      <a:pt x="1208" y="280"/>
                    </a:lnTo>
                    <a:lnTo>
                      <a:pt x="1210" y="284"/>
                    </a:lnTo>
                    <a:lnTo>
                      <a:pt x="1217" y="289"/>
                    </a:lnTo>
                    <a:lnTo>
                      <a:pt x="1222" y="290"/>
                    </a:lnTo>
                    <a:lnTo>
                      <a:pt x="1231" y="291"/>
                    </a:lnTo>
                    <a:lnTo>
                      <a:pt x="1236" y="290"/>
                    </a:lnTo>
                    <a:lnTo>
                      <a:pt x="1247" y="286"/>
                    </a:lnTo>
                    <a:lnTo>
                      <a:pt x="1251" y="284"/>
                    </a:lnTo>
                    <a:lnTo>
                      <a:pt x="1252" y="282"/>
                    </a:lnTo>
                    <a:lnTo>
                      <a:pt x="1257" y="277"/>
                    </a:lnTo>
                    <a:lnTo>
                      <a:pt x="1259" y="274"/>
                    </a:lnTo>
                    <a:lnTo>
                      <a:pt x="1261" y="267"/>
                    </a:lnTo>
                    <a:close/>
                    <a:moveTo>
                      <a:pt x="1266" y="229"/>
                    </a:moveTo>
                    <a:lnTo>
                      <a:pt x="1264" y="216"/>
                    </a:lnTo>
                    <a:lnTo>
                      <a:pt x="1260" y="205"/>
                    </a:lnTo>
                    <a:lnTo>
                      <a:pt x="1251" y="208"/>
                    </a:lnTo>
                    <a:lnTo>
                      <a:pt x="1255" y="219"/>
                    </a:lnTo>
                    <a:lnTo>
                      <a:pt x="1261" y="231"/>
                    </a:lnTo>
                    <a:lnTo>
                      <a:pt x="1266" y="229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152399" y="5282320"/>
            <a:ext cx="2575259" cy="1575680"/>
            <a:chOff x="344072" y="5389994"/>
            <a:chExt cx="2068202" cy="1341732"/>
          </a:xfrm>
        </p:grpSpPr>
        <p:sp>
          <p:nvSpPr>
            <p:cNvPr id="15" name="Rectangle 14"/>
            <p:cNvSpPr/>
            <p:nvPr/>
          </p:nvSpPr>
          <p:spPr>
            <a:xfrm>
              <a:off x="344072" y="5389994"/>
              <a:ext cx="2068202" cy="1341732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4" name="image586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91" y="5416826"/>
              <a:ext cx="1789430" cy="1280795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78377" y="1358532"/>
            <a:ext cx="2778034" cy="1881056"/>
            <a:chOff x="78377" y="2194560"/>
            <a:chExt cx="2063932" cy="1367246"/>
          </a:xfrm>
        </p:grpSpPr>
        <p:sp>
          <p:nvSpPr>
            <p:cNvPr id="18" name="Rectangle 17"/>
            <p:cNvSpPr/>
            <p:nvPr/>
          </p:nvSpPr>
          <p:spPr>
            <a:xfrm>
              <a:off x="78377" y="2194560"/>
              <a:ext cx="2063932" cy="1367246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9" name="image577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666" y="2283596"/>
              <a:ext cx="1935480" cy="1210945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78378" y="3357908"/>
            <a:ext cx="2778033" cy="1901777"/>
            <a:chOff x="269966" y="4423954"/>
            <a:chExt cx="2008051" cy="1175657"/>
          </a:xfrm>
        </p:grpSpPr>
        <p:sp>
          <p:nvSpPr>
            <p:cNvPr id="21" name="Rectangle 20"/>
            <p:cNvSpPr/>
            <p:nvPr/>
          </p:nvSpPr>
          <p:spPr>
            <a:xfrm>
              <a:off x="269966" y="4423954"/>
              <a:ext cx="2008051" cy="117565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22" name="Group 1"/>
            <p:cNvGrpSpPr>
              <a:grpSpLocks/>
            </p:cNvGrpSpPr>
            <p:nvPr/>
          </p:nvGrpSpPr>
          <p:grpSpPr bwMode="auto">
            <a:xfrm>
              <a:off x="448491" y="4558937"/>
              <a:ext cx="1644650" cy="879475"/>
              <a:chOff x="0" y="0"/>
              <a:chExt cx="2590" cy="1386"/>
            </a:xfrm>
          </p:grpSpPr>
          <p:sp>
            <p:nvSpPr>
              <p:cNvPr id="23" name="AutoShape 4"/>
              <p:cNvSpPr>
                <a:spLocks/>
              </p:cNvSpPr>
              <p:nvPr/>
            </p:nvSpPr>
            <p:spPr bwMode="auto">
              <a:xfrm>
                <a:off x="6" y="6"/>
                <a:ext cx="2576" cy="1373"/>
              </a:xfrm>
              <a:custGeom>
                <a:avLst/>
                <a:gdLst>
                  <a:gd name="T0" fmla="+- 0 7 7"/>
                  <a:gd name="T1" fmla="*/ T0 w 2576"/>
                  <a:gd name="T2" fmla="+- 0 1360 7"/>
                  <a:gd name="T3" fmla="*/ 1360 h 1373"/>
                  <a:gd name="T4" fmla="+- 0 443 7"/>
                  <a:gd name="T5" fmla="*/ T4 w 2576"/>
                  <a:gd name="T6" fmla="+- 0 187 7"/>
                  <a:gd name="T7" fmla="*/ 187 h 1373"/>
                  <a:gd name="T8" fmla="+- 0 2582 7"/>
                  <a:gd name="T9" fmla="*/ T8 w 2576"/>
                  <a:gd name="T10" fmla="+- 0 7 7"/>
                  <a:gd name="T11" fmla="*/ 7 h 1373"/>
                  <a:gd name="T12" fmla="+- 0 2474 7"/>
                  <a:gd name="T13" fmla="*/ T12 w 2576"/>
                  <a:gd name="T14" fmla="+- 0 1379 7"/>
                  <a:gd name="T15" fmla="*/ 1379 h 1373"/>
                  <a:gd name="T16" fmla="+- 0 7 7"/>
                  <a:gd name="T17" fmla="*/ T16 w 2576"/>
                  <a:gd name="T18" fmla="+- 0 1360 7"/>
                  <a:gd name="T19" fmla="*/ 1360 h 1373"/>
                  <a:gd name="T20" fmla="+- 0 756 7"/>
                  <a:gd name="T21" fmla="*/ T20 w 2576"/>
                  <a:gd name="T22" fmla="+- 0 1064 7"/>
                  <a:gd name="T23" fmla="*/ 1064 h 1373"/>
                  <a:gd name="T24" fmla="+- 0 893 7"/>
                  <a:gd name="T25" fmla="*/ T24 w 2576"/>
                  <a:gd name="T26" fmla="+- 0 524 7"/>
                  <a:gd name="T27" fmla="*/ 524 h 1373"/>
                  <a:gd name="T28" fmla="+- 0 1604 7"/>
                  <a:gd name="T29" fmla="*/ T28 w 2576"/>
                  <a:gd name="T30" fmla="+- 0 209 7"/>
                  <a:gd name="T31" fmla="*/ 209 h 1373"/>
                  <a:gd name="T32" fmla="+- 0 1470 7"/>
                  <a:gd name="T33" fmla="*/ T32 w 2576"/>
                  <a:gd name="T34" fmla="+- 0 823 7"/>
                  <a:gd name="T35" fmla="*/ 823 h 1373"/>
                  <a:gd name="T36" fmla="+- 0 756 7"/>
                  <a:gd name="T37" fmla="*/ T36 w 2576"/>
                  <a:gd name="T38" fmla="+- 0 1064 7"/>
                  <a:gd name="T39" fmla="*/ 1064 h 1373"/>
                  <a:gd name="T40" fmla="+- 0 1470 7"/>
                  <a:gd name="T41" fmla="*/ T40 w 2576"/>
                  <a:gd name="T42" fmla="+- 0 823 7"/>
                  <a:gd name="T43" fmla="*/ 823 h 1373"/>
                  <a:gd name="T44" fmla="+- 0 1793 7"/>
                  <a:gd name="T45" fmla="*/ T44 w 2576"/>
                  <a:gd name="T46" fmla="+- 0 1021 7"/>
                  <a:gd name="T47" fmla="*/ 1021 h 1373"/>
                  <a:gd name="T48" fmla="+- 0 756 7"/>
                  <a:gd name="T49" fmla="*/ T48 w 2576"/>
                  <a:gd name="T50" fmla="+- 0 1064 7"/>
                  <a:gd name="T51" fmla="*/ 1064 h 1373"/>
                  <a:gd name="T52" fmla="+- 0 1604 7"/>
                  <a:gd name="T53" fmla="*/ T52 w 2576"/>
                  <a:gd name="T54" fmla="+- 0 209 7"/>
                  <a:gd name="T55" fmla="*/ 209 h 1373"/>
                  <a:gd name="T56" fmla="+- 0 1870 7"/>
                  <a:gd name="T57" fmla="*/ T56 w 2576"/>
                  <a:gd name="T58" fmla="+- 0 423 7"/>
                  <a:gd name="T59" fmla="*/ 423 h 1373"/>
                  <a:gd name="T60" fmla="+- 0 1793 7"/>
                  <a:gd name="T61" fmla="*/ T60 w 2576"/>
                  <a:gd name="T62" fmla="+- 0 1021 7"/>
                  <a:gd name="T63" fmla="*/ 1021 h 137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  <a:cxn ang="0">
                    <a:pos x="T53" y="T55"/>
                  </a:cxn>
                  <a:cxn ang="0">
                    <a:pos x="T57" y="T59"/>
                  </a:cxn>
                  <a:cxn ang="0">
                    <a:pos x="T61" y="T63"/>
                  </a:cxn>
                </a:cxnLst>
                <a:rect l="0" t="0" r="r" b="b"/>
                <a:pathLst>
                  <a:path w="2576" h="1373">
                    <a:moveTo>
                      <a:pt x="0" y="1353"/>
                    </a:moveTo>
                    <a:lnTo>
                      <a:pt x="436" y="180"/>
                    </a:lnTo>
                    <a:lnTo>
                      <a:pt x="2575" y="0"/>
                    </a:lnTo>
                    <a:lnTo>
                      <a:pt x="2467" y="1372"/>
                    </a:lnTo>
                    <a:lnTo>
                      <a:pt x="0" y="1353"/>
                    </a:lnTo>
                    <a:close/>
                    <a:moveTo>
                      <a:pt x="749" y="1057"/>
                    </a:moveTo>
                    <a:lnTo>
                      <a:pt x="886" y="517"/>
                    </a:lnTo>
                    <a:lnTo>
                      <a:pt x="1597" y="202"/>
                    </a:lnTo>
                    <a:lnTo>
                      <a:pt x="1463" y="816"/>
                    </a:lnTo>
                    <a:lnTo>
                      <a:pt x="749" y="1057"/>
                    </a:lnTo>
                    <a:close/>
                    <a:moveTo>
                      <a:pt x="1463" y="816"/>
                    </a:moveTo>
                    <a:lnTo>
                      <a:pt x="1786" y="1014"/>
                    </a:lnTo>
                    <a:lnTo>
                      <a:pt x="749" y="1057"/>
                    </a:lnTo>
                    <a:moveTo>
                      <a:pt x="1597" y="202"/>
                    </a:moveTo>
                    <a:lnTo>
                      <a:pt x="1863" y="416"/>
                    </a:lnTo>
                    <a:lnTo>
                      <a:pt x="1786" y="1014"/>
                    </a:lnTo>
                  </a:path>
                </a:pathLst>
              </a:custGeom>
              <a:noFill/>
              <a:ln w="8484">
                <a:solidFill>
                  <a:srgbClr val="231F2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" name="AutoShape 3"/>
              <p:cNvSpPr>
                <a:spLocks/>
              </p:cNvSpPr>
              <p:nvPr/>
            </p:nvSpPr>
            <p:spPr bwMode="auto">
              <a:xfrm>
                <a:off x="787" y="553"/>
                <a:ext cx="1047" cy="388"/>
              </a:xfrm>
              <a:custGeom>
                <a:avLst/>
                <a:gdLst>
                  <a:gd name="T0" fmla="+- 0 1813 787"/>
                  <a:gd name="T1" fmla="*/ T0 w 1047"/>
                  <a:gd name="T2" fmla="+- 0 868 554"/>
                  <a:gd name="T3" fmla="*/ 868 h 388"/>
                  <a:gd name="T4" fmla="+- 0 1529 787"/>
                  <a:gd name="T5" fmla="*/ T4 w 1047"/>
                  <a:gd name="T6" fmla="+- 0 554 554"/>
                  <a:gd name="T7" fmla="*/ 554 h 388"/>
                  <a:gd name="T8" fmla="+- 0 787 787"/>
                  <a:gd name="T9" fmla="*/ T8 w 1047"/>
                  <a:gd name="T10" fmla="+- 0 941 554"/>
                  <a:gd name="T11" fmla="*/ 941 h 388"/>
                  <a:gd name="T12" fmla="+- 0 787 787"/>
                  <a:gd name="T13" fmla="*/ T12 w 1047"/>
                  <a:gd name="T14" fmla="+- 0 941 554"/>
                  <a:gd name="T15" fmla="*/ 941 h 388"/>
                  <a:gd name="T16" fmla="+- 0 1834 787"/>
                  <a:gd name="T17" fmla="*/ T16 w 1047"/>
                  <a:gd name="T18" fmla="+- 0 876 554"/>
                  <a:gd name="T19" fmla="*/ 876 h 38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1047" h="388">
                    <a:moveTo>
                      <a:pt x="1026" y="314"/>
                    </a:moveTo>
                    <a:lnTo>
                      <a:pt x="742" y="0"/>
                    </a:lnTo>
                    <a:lnTo>
                      <a:pt x="0" y="387"/>
                    </a:lnTo>
                    <a:moveTo>
                      <a:pt x="0" y="387"/>
                    </a:moveTo>
                    <a:lnTo>
                      <a:pt x="1047" y="322"/>
                    </a:lnTo>
                  </a:path>
                </a:pathLst>
              </a:custGeom>
              <a:noFill/>
              <a:ln w="8484">
                <a:solidFill>
                  <a:srgbClr val="231F2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" name="AutoShape 2"/>
              <p:cNvSpPr>
                <a:spLocks/>
              </p:cNvSpPr>
              <p:nvPr/>
            </p:nvSpPr>
            <p:spPr bwMode="auto">
              <a:xfrm>
                <a:off x="693" y="136"/>
                <a:ext cx="1267" cy="1033"/>
              </a:xfrm>
              <a:custGeom>
                <a:avLst/>
                <a:gdLst>
                  <a:gd name="T0" fmla="+- 0 751 693"/>
                  <a:gd name="T1" fmla="*/ T0 w 1267"/>
                  <a:gd name="T2" fmla="+- 0 947 137"/>
                  <a:gd name="T3" fmla="*/ 947 h 1033"/>
                  <a:gd name="T4" fmla="+- 0 738 693"/>
                  <a:gd name="T5" fmla="*/ T4 w 1267"/>
                  <a:gd name="T6" fmla="+- 0 930 137"/>
                  <a:gd name="T7" fmla="*/ 930 h 1033"/>
                  <a:gd name="T8" fmla="+- 0 747 693"/>
                  <a:gd name="T9" fmla="*/ T8 w 1267"/>
                  <a:gd name="T10" fmla="+- 0 923 137"/>
                  <a:gd name="T11" fmla="*/ 923 h 1033"/>
                  <a:gd name="T12" fmla="+- 0 743 693"/>
                  <a:gd name="T13" fmla="*/ T12 w 1267"/>
                  <a:gd name="T14" fmla="+- 0 900 137"/>
                  <a:gd name="T15" fmla="*/ 900 h 1033"/>
                  <a:gd name="T16" fmla="+- 0 723 693"/>
                  <a:gd name="T17" fmla="*/ T16 w 1267"/>
                  <a:gd name="T18" fmla="+- 0 904 137"/>
                  <a:gd name="T19" fmla="*/ 904 h 1033"/>
                  <a:gd name="T20" fmla="+- 0 737 693"/>
                  <a:gd name="T21" fmla="*/ T20 w 1267"/>
                  <a:gd name="T22" fmla="+- 0 896 137"/>
                  <a:gd name="T23" fmla="*/ 896 h 1033"/>
                  <a:gd name="T24" fmla="+- 0 755 693"/>
                  <a:gd name="T25" fmla="*/ T24 w 1267"/>
                  <a:gd name="T26" fmla="+- 0 956 137"/>
                  <a:gd name="T27" fmla="*/ 956 h 1033"/>
                  <a:gd name="T28" fmla="+- 0 767 693"/>
                  <a:gd name="T29" fmla="*/ T28 w 1267"/>
                  <a:gd name="T30" fmla="+- 0 1131 137"/>
                  <a:gd name="T31" fmla="*/ 1131 h 1033"/>
                  <a:gd name="T32" fmla="+- 0 767 693"/>
                  <a:gd name="T33" fmla="*/ T32 w 1267"/>
                  <a:gd name="T34" fmla="+- 0 1107 137"/>
                  <a:gd name="T35" fmla="*/ 1107 h 1033"/>
                  <a:gd name="T36" fmla="+- 0 748 693"/>
                  <a:gd name="T37" fmla="*/ T36 w 1267"/>
                  <a:gd name="T38" fmla="+- 0 1121 137"/>
                  <a:gd name="T39" fmla="*/ 1121 h 1033"/>
                  <a:gd name="T40" fmla="+- 0 757 693"/>
                  <a:gd name="T41" fmla="*/ T40 w 1267"/>
                  <a:gd name="T42" fmla="+- 0 1092 137"/>
                  <a:gd name="T43" fmla="*/ 1092 h 1033"/>
                  <a:gd name="T44" fmla="+- 0 741 693"/>
                  <a:gd name="T45" fmla="*/ T44 w 1267"/>
                  <a:gd name="T46" fmla="+- 0 1132 137"/>
                  <a:gd name="T47" fmla="*/ 1132 h 1033"/>
                  <a:gd name="T48" fmla="+- 0 788 693"/>
                  <a:gd name="T49" fmla="*/ T48 w 1267"/>
                  <a:gd name="T50" fmla="+- 0 1148 137"/>
                  <a:gd name="T51" fmla="*/ 1148 h 1033"/>
                  <a:gd name="T52" fmla="+- 0 887 693"/>
                  <a:gd name="T53" fmla="*/ T52 w 1267"/>
                  <a:gd name="T54" fmla="+- 0 451 137"/>
                  <a:gd name="T55" fmla="*/ 451 h 1033"/>
                  <a:gd name="T56" fmla="+- 0 896 693"/>
                  <a:gd name="T57" fmla="*/ T56 w 1267"/>
                  <a:gd name="T58" fmla="+- 0 427 137"/>
                  <a:gd name="T59" fmla="*/ 427 h 1033"/>
                  <a:gd name="T60" fmla="+- 0 893 693"/>
                  <a:gd name="T61" fmla="*/ T60 w 1267"/>
                  <a:gd name="T62" fmla="+- 0 419 137"/>
                  <a:gd name="T63" fmla="*/ 419 h 1033"/>
                  <a:gd name="T64" fmla="+- 0 870 693"/>
                  <a:gd name="T65" fmla="*/ T64 w 1267"/>
                  <a:gd name="T66" fmla="+- 0 454 137"/>
                  <a:gd name="T67" fmla="*/ 454 h 1033"/>
                  <a:gd name="T68" fmla="+- 0 919 693"/>
                  <a:gd name="T69" fmla="*/ T68 w 1267"/>
                  <a:gd name="T70" fmla="+- 0 462 137"/>
                  <a:gd name="T71" fmla="*/ 462 h 1033"/>
                  <a:gd name="T72" fmla="+- 0 894 693"/>
                  <a:gd name="T73" fmla="*/ T72 w 1267"/>
                  <a:gd name="T74" fmla="+- 0 483 137"/>
                  <a:gd name="T75" fmla="*/ 483 h 1033"/>
                  <a:gd name="T76" fmla="+- 0 890 693"/>
                  <a:gd name="T77" fmla="*/ T76 w 1267"/>
                  <a:gd name="T78" fmla="+- 0 492 137"/>
                  <a:gd name="T79" fmla="*/ 492 h 1033"/>
                  <a:gd name="T80" fmla="+- 0 1491 693"/>
                  <a:gd name="T81" fmla="*/ T80 w 1267"/>
                  <a:gd name="T82" fmla="+- 0 866 137"/>
                  <a:gd name="T83" fmla="*/ 866 h 1033"/>
                  <a:gd name="T84" fmla="+- 0 1475 693"/>
                  <a:gd name="T85" fmla="*/ T84 w 1267"/>
                  <a:gd name="T86" fmla="+- 0 887 137"/>
                  <a:gd name="T87" fmla="*/ 887 h 1033"/>
                  <a:gd name="T88" fmla="+- 0 1480 693"/>
                  <a:gd name="T89" fmla="*/ T88 w 1267"/>
                  <a:gd name="T90" fmla="+- 0 860 137"/>
                  <a:gd name="T91" fmla="*/ 860 h 1033"/>
                  <a:gd name="T92" fmla="+- 0 1458 693"/>
                  <a:gd name="T93" fmla="*/ T92 w 1267"/>
                  <a:gd name="T94" fmla="+- 0 858 137"/>
                  <a:gd name="T95" fmla="*/ 858 h 1033"/>
                  <a:gd name="T96" fmla="+- 0 1470 693"/>
                  <a:gd name="T97" fmla="*/ T96 w 1267"/>
                  <a:gd name="T98" fmla="+- 0 840 137"/>
                  <a:gd name="T99" fmla="*/ 840 h 1033"/>
                  <a:gd name="T100" fmla="+- 0 1456 693"/>
                  <a:gd name="T101" fmla="*/ T100 w 1267"/>
                  <a:gd name="T102" fmla="+- 0 836 137"/>
                  <a:gd name="T103" fmla="*/ 836 h 1033"/>
                  <a:gd name="T104" fmla="+- 0 1469 693"/>
                  <a:gd name="T105" fmla="*/ T104 w 1267"/>
                  <a:gd name="T106" fmla="+- 0 889 137"/>
                  <a:gd name="T107" fmla="*/ 889 h 1033"/>
                  <a:gd name="T108" fmla="+- 0 1518 693"/>
                  <a:gd name="T109" fmla="*/ T108 w 1267"/>
                  <a:gd name="T110" fmla="+- 0 531 137"/>
                  <a:gd name="T111" fmla="*/ 531 h 1033"/>
                  <a:gd name="T112" fmla="+- 0 1507 693"/>
                  <a:gd name="T113" fmla="*/ T112 w 1267"/>
                  <a:gd name="T114" fmla="+- 0 493 137"/>
                  <a:gd name="T115" fmla="*/ 493 h 1033"/>
                  <a:gd name="T116" fmla="+- 0 1489 693"/>
                  <a:gd name="T117" fmla="*/ T116 w 1267"/>
                  <a:gd name="T118" fmla="+- 0 531 137"/>
                  <a:gd name="T119" fmla="*/ 531 h 1033"/>
                  <a:gd name="T120" fmla="+- 0 1452 693"/>
                  <a:gd name="T121" fmla="*/ T120 w 1267"/>
                  <a:gd name="T122" fmla="+- 0 510 137"/>
                  <a:gd name="T123" fmla="*/ 510 h 1033"/>
                  <a:gd name="T124" fmla="+- 0 1498 693"/>
                  <a:gd name="T125" fmla="*/ T124 w 1267"/>
                  <a:gd name="T126" fmla="+- 0 497 137"/>
                  <a:gd name="T127" fmla="*/ 497 h 1033"/>
                  <a:gd name="T128" fmla="+- 0 1459 693"/>
                  <a:gd name="T129" fmla="*/ T128 w 1267"/>
                  <a:gd name="T130" fmla="+- 0 479 137"/>
                  <a:gd name="T131" fmla="*/ 479 h 1033"/>
                  <a:gd name="T132" fmla="+- 0 1466 693"/>
                  <a:gd name="T133" fmla="*/ T132 w 1267"/>
                  <a:gd name="T134" fmla="+- 0 545 137"/>
                  <a:gd name="T135" fmla="*/ 545 h 1033"/>
                  <a:gd name="T136" fmla="+- 0 1522 693"/>
                  <a:gd name="T137" fmla="*/ T136 w 1267"/>
                  <a:gd name="T138" fmla="+- 0 538 137"/>
                  <a:gd name="T139" fmla="*/ 538 h 1033"/>
                  <a:gd name="T140" fmla="+- 0 1673 693"/>
                  <a:gd name="T141" fmla="*/ T140 w 1267"/>
                  <a:gd name="T142" fmla="+- 0 158 137"/>
                  <a:gd name="T143" fmla="*/ 158 h 1033"/>
                  <a:gd name="T144" fmla="+- 0 1665 693"/>
                  <a:gd name="T145" fmla="*/ T144 w 1267"/>
                  <a:gd name="T146" fmla="+- 0 146 137"/>
                  <a:gd name="T147" fmla="*/ 146 h 1033"/>
                  <a:gd name="T148" fmla="+- 0 1656 693"/>
                  <a:gd name="T149" fmla="*/ T148 w 1267"/>
                  <a:gd name="T150" fmla="+- 0 138 137"/>
                  <a:gd name="T151" fmla="*/ 138 h 1033"/>
                  <a:gd name="T152" fmla="+- 0 1683 693"/>
                  <a:gd name="T153" fmla="*/ T152 w 1267"/>
                  <a:gd name="T154" fmla="+- 0 161 137"/>
                  <a:gd name="T155" fmla="*/ 161 h 1033"/>
                  <a:gd name="T156" fmla="+- 0 1868 693"/>
                  <a:gd name="T157" fmla="*/ T156 w 1267"/>
                  <a:gd name="T158" fmla="+- 0 1111 137"/>
                  <a:gd name="T159" fmla="*/ 1111 h 1033"/>
                  <a:gd name="T160" fmla="+- 0 1843 693"/>
                  <a:gd name="T161" fmla="*/ T160 w 1267"/>
                  <a:gd name="T162" fmla="+- 0 1083 137"/>
                  <a:gd name="T163" fmla="*/ 1083 h 1033"/>
                  <a:gd name="T164" fmla="+- 0 1835 693"/>
                  <a:gd name="T165" fmla="*/ T164 w 1267"/>
                  <a:gd name="T166" fmla="+- 0 1079 137"/>
                  <a:gd name="T167" fmla="*/ 1079 h 1033"/>
                  <a:gd name="T168" fmla="+- 0 1837 693"/>
                  <a:gd name="T169" fmla="*/ T168 w 1267"/>
                  <a:gd name="T170" fmla="+- 0 1071 137"/>
                  <a:gd name="T171" fmla="*/ 1071 h 1033"/>
                  <a:gd name="T172" fmla="+- 0 1819 693"/>
                  <a:gd name="T173" fmla="*/ T172 w 1267"/>
                  <a:gd name="T174" fmla="+- 0 1129 137"/>
                  <a:gd name="T175" fmla="*/ 1129 h 1033"/>
                  <a:gd name="T176" fmla="+- 0 1836 693"/>
                  <a:gd name="T177" fmla="*/ T176 w 1267"/>
                  <a:gd name="T178" fmla="+- 0 1099 137"/>
                  <a:gd name="T179" fmla="*/ 1099 h 1033"/>
                  <a:gd name="T180" fmla="+- 0 1895 693"/>
                  <a:gd name="T181" fmla="*/ T180 w 1267"/>
                  <a:gd name="T182" fmla="+- 0 896 137"/>
                  <a:gd name="T183" fmla="*/ 896 h 1033"/>
                  <a:gd name="T184" fmla="+- 0 1849 693"/>
                  <a:gd name="T185" fmla="*/ T184 w 1267"/>
                  <a:gd name="T186" fmla="+- 0 885 137"/>
                  <a:gd name="T187" fmla="*/ 885 h 1033"/>
                  <a:gd name="T188" fmla="+- 0 1882 693"/>
                  <a:gd name="T189" fmla="*/ T188 w 1267"/>
                  <a:gd name="T190" fmla="+- 0 858 137"/>
                  <a:gd name="T191" fmla="*/ 858 h 1033"/>
                  <a:gd name="T192" fmla="+- 0 1842 693"/>
                  <a:gd name="T193" fmla="*/ T192 w 1267"/>
                  <a:gd name="T194" fmla="+- 0 862 137"/>
                  <a:gd name="T195" fmla="*/ 862 h 1033"/>
                  <a:gd name="T196" fmla="+- 0 1878 693"/>
                  <a:gd name="T197" fmla="*/ T196 w 1267"/>
                  <a:gd name="T198" fmla="+- 0 918 137"/>
                  <a:gd name="T199" fmla="*/ 918 h 1033"/>
                  <a:gd name="T200" fmla="+- 0 1949 693"/>
                  <a:gd name="T201" fmla="*/ T200 w 1267"/>
                  <a:gd name="T202" fmla="+- 0 390 137"/>
                  <a:gd name="T203" fmla="*/ 390 h 1033"/>
                  <a:gd name="T204" fmla="+- 0 1902 693"/>
                  <a:gd name="T205" fmla="*/ T204 w 1267"/>
                  <a:gd name="T206" fmla="+- 0 384 137"/>
                  <a:gd name="T207" fmla="*/ 384 h 1033"/>
                  <a:gd name="T208" fmla="+- 0 1930 693"/>
                  <a:gd name="T209" fmla="*/ T208 w 1267"/>
                  <a:gd name="T210" fmla="+- 0 368 137"/>
                  <a:gd name="T211" fmla="*/ 368 h 1033"/>
                  <a:gd name="T212" fmla="+- 0 1917 693"/>
                  <a:gd name="T213" fmla="*/ T212 w 1267"/>
                  <a:gd name="T214" fmla="+- 0 355 137"/>
                  <a:gd name="T215" fmla="*/ 355 h 1033"/>
                  <a:gd name="T216" fmla="+- 0 1894 693"/>
                  <a:gd name="T217" fmla="*/ T216 w 1267"/>
                  <a:gd name="T218" fmla="+- 0 390 137"/>
                  <a:gd name="T219" fmla="*/ 390 h 1033"/>
                  <a:gd name="T220" fmla="+- 0 1939 693"/>
                  <a:gd name="T221" fmla="*/ T220 w 1267"/>
                  <a:gd name="T222" fmla="+- 0 394 137"/>
                  <a:gd name="T223" fmla="*/ 394 h 1033"/>
                  <a:gd name="T224" fmla="+- 0 1928 693"/>
                  <a:gd name="T225" fmla="*/ T224 w 1267"/>
                  <a:gd name="T226" fmla="+- 0 418 137"/>
                  <a:gd name="T227" fmla="*/ 418 h 1033"/>
                  <a:gd name="T228" fmla="+- 0 1903 693"/>
                  <a:gd name="T229" fmla="*/ T228 w 1267"/>
                  <a:gd name="T230" fmla="+- 0 421 137"/>
                  <a:gd name="T231" fmla="*/ 421 h 1033"/>
                  <a:gd name="T232" fmla="+- 0 1950 693"/>
                  <a:gd name="T233" fmla="*/ T232 w 1267"/>
                  <a:gd name="T234" fmla="+- 0 414 137"/>
                  <a:gd name="T235" fmla="*/ 414 h 1033"/>
                  <a:gd name="T236" fmla="+- 0 1959 693"/>
                  <a:gd name="T237" fmla="*/ T236 w 1267"/>
                  <a:gd name="T238" fmla="+- 0 366 137"/>
                  <a:gd name="T239" fmla="*/ 366 h 103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  <a:cxn ang="0">
                    <a:pos x="T53" y="T55"/>
                  </a:cxn>
                  <a:cxn ang="0">
                    <a:pos x="T57" y="T59"/>
                  </a:cxn>
                  <a:cxn ang="0">
                    <a:pos x="T61" y="T63"/>
                  </a:cxn>
                  <a:cxn ang="0">
                    <a:pos x="T65" y="T67"/>
                  </a:cxn>
                  <a:cxn ang="0">
                    <a:pos x="T69" y="T71"/>
                  </a:cxn>
                  <a:cxn ang="0">
                    <a:pos x="T73" y="T75"/>
                  </a:cxn>
                  <a:cxn ang="0">
                    <a:pos x="T77" y="T79"/>
                  </a:cxn>
                  <a:cxn ang="0">
                    <a:pos x="T81" y="T83"/>
                  </a:cxn>
                  <a:cxn ang="0">
                    <a:pos x="T85" y="T87"/>
                  </a:cxn>
                  <a:cxn ang="0">
                    <a:pos x="T89" y="T91"/>
                  </a:cxn>
                  <a:cxn ang="0">
                    <a:pos x="T93" y="T95"/>
                  </a:cxn>
                  <a:cxn ang="0">
                    <a:pos x="T97" y="T99"/>
                  </a:cxn>
                  <a:cxn ang="0">
                    <a:pos x="T101" y="T103"/>
                  </a:cxn>
                  <a:cxn ang="0">
                    <a:pos x="T105" y="T107"/>
                  </a:cxn>
                  <a:cxn ang="0">
                    <a:pos x="T109" y="T111"/>
                  </a:cxn>
                  <a:cxn ang="0">
                    <a:pos x="T113" y="T115"/>
                  </a:cxn>
                  <a:cxn ang="0">
                    <a:pos x="T117" y="T119"/>
                  </a:cxn>
                  <a:cxn ang="0">
                    <a:pos x="T121" y="T123"/>
                  </a:cxn>
                  <a:cxn ang="0">
                    <a:pos x="T125" y="T127"/>
                  </a:cxn>
                  <a:cxn ang="0">
                    <a:pos x="T129" y="T131"/>
                  </a:cxn>
                  <a:cxn ang="0">
                    <a:pos x="T133" y="T135"/>
                  </a:cxn>
                  <a:cxn ang="0">
                    <a:pos x="T137" y="T139"/>
                  </a:cxn>
                  <a:cxn ang="0">
                    <a:pos x="T141" y="T143"/>
                  </a:cxn>
                  <a:cxn ang="0">
                    <a:pos x="T145" y="T147"/>
                  </a:cxn>
                  <a:cxn ang="0">
                    <a:pos x="T149" y="T151"/>
                  </a:cxn>
                  <a:cxn ang="0">
                    <a:pos x="T153" y="T155"/>
                  </a:cxn>
                  <a:cxn ang="0">
                    <a:pos x="T157" y="T159"/>
                  </a:cxn>
                  <a:cxn ang="0">
                    <a:pos x="T161" y="T163"/>
                  </a:cxn>
                  <a:cxn ang="0">
                    <a:pos x="T165" y="T167"/>
                  </a:cxn>
                  <a:cxn ang="0">
                    <a:pos x="T169" y="T171"/>
                  </a:cxn>
                  <a:cxn ang="0">
                    <a:pos x="T173" y="T175"/>
                  </a:cxn>
                  <a:cxn ang="0">
                    <a:pos x="T177" y="T179"/>
                  </a:cxn>
                  <a:cxn ang="0">
                    <a:pos x="T181" y="T183"/>
                  </a:cxn>
                  <a:cxn ang="0">
                    <a:pos x="T185" y="T187"/>
                  </a:cxn>
                  <a:cxn ang="0">
                    <a:pos x="T189" y="T191"/>
                  </a:cxn>
                  <a:cxn ang="0">
                    <a:pos x="T193" y="T195"/>
                  </a:cxn>
                  <a:cxn ang="0">
                    <a:pos x="T197" y="T199"/>
                  </a:cxn>
                  <a:cxn ang="0">
                    <a:pos x="T201" y="T203"/>
                  </a:cxn>
                  <a:cxn ang="0">
                    <a:pos x="T205" y="T207"/>
                  </a:cxn>
                  <a:cxn ang="0">
                    <a:pos x="T209" y="T211"/>
                  </a:cxn>
                  <a:cxn ang="0">
                    <a:pos x="T213" y="T215"/>
                  </a:cxn>
                  <a:cxn ang="0">
                    <a:pos x="T217" y="T219"/>
                  </a:cxn>
                  <a:cxn ang="0">
                    <a:pos x="T221" y="T223"/>
                  </a:cxn>
                  <a:cxn ang="0">
                    <a:pos x="T225" y="T227"/>
                  </a:cxn>
                  <a:cxn ang="0">
                    <a:pos x="T229" y="T231"/>
                  </a:cxn>
                  <a:cxn ang="0">
                    <a:pos x="T233" y="T235"/>
                  </a:cxn>
                  <a:cxn ang="0">
                    <a:pos x="T237" y="T239"/>
                  </a:cxn>
                </a:cxnLst>
                <a:rect l="0" t="0" r="r" b="b"/>
                <a:pathLst>
                  <a:path w="1267" h="1033">
                    <a:moveTo>
                      <a:pt x="68" y="803"/>
                    </a:moveTo>
                    <a:lnTo>
                      <a:pt x="68" y="801"/>
                    </a:lnTo>
                    <a:lnTo>
                      <a:pt x="66" y="794"/>
                    </a:lnTo>
                    <a:lnTo>
                      <a:pt x="65" y="793"/>
                    </a:lnTo>
                    <a:lnTo>
                      <a:pt x="63" y="791"/>
                    </a:lnTo>
                    <a:lnTo>
                      <a:pt x="59" y="788"/>
                    </a:lnTo>
                    <a:lnTo>
                      <a:pt x="59" y="805"/>
                    </a:lnTo>
                    <a:lnTo>
                      <a:pt x="58" y="809"/>
                    </a:lnTo>
                    <a:lnTo>
                      <a:pt x="58" y="810"/>
                    </a:lnTo>
                    <a:lnTo>
                      <a:pt x="56" y="813"/>
                    </a:lnTo>
                    <a:lnTo>
                      <a:pt x="54" y="814"/>
                    </a:lnTo>
                    <a:lnTo>
                      <a:pt x="51" y="816"/>
                    </a:lnTo>
                    <a:lnTo>
                      <a:pt x="49" y="817"/>
                    </a:lnTo>
                    <a:lnTo>
                      <a:pt x="30" y="824"/>
                    </a:lnTo>
                    <a:lnTo>
                      <a:pt x="22" y="801"/>
                    </a:lnTo>
                    <a:lnTo>
                      <a:pt x="41" y="794"/>
                    </a:lnTo>
                    <a:lnTo>
                      <a:pt x="44" y="793"/>
                    </a:lnTo>
                    <a:lnTo>
                      <a:pt x="45" y="793"/>
                    </a:lnTo>
                    <a:lnTo>
                      <a:pt x="50" y="793"/>
                    </a:lnTo>
                    <a:lnTo>
                      <a:pt x="52" y="794"/>
                    </a:lnTo>
                    <a:lnTo>
                      <a:pt x="56" y="796"/>
                    </a:lnTo>
                    <a:lnTo>
                      <a:pt x="57" y="798"/>
                    </a:lnTo>
                    <a:lnTo>
                      <a:pt x="59" y="803"/>
                    </a:lnTo>
                    <a:lnTo>
                      <a:pt x="59" y="805"/>
                    </a:lnTo>
                    <a:lnTo>
                      <a:pt x="59" y="788"/>
                    </a:lnTo>
                    <a:lnTo>
                      <a:pt x="57" y="787"/>
                    </a:lnTo>
                    <a:lnTo>
                      <a:pt x="54" y="786"/>
                    </a:lnTo>
                    <a:lnTo>
                      <a:pt x="53" y="786"/>
                    </a:lnTo>
                    <a:lnTo>
                      <a:pt x="49" y="786"/>
                    </a:lnTo>
                    <a:lnTo>
                      <a:pt x="51" y="783"/>
                    </a:lnTo>
                    <a:lnTo>
                      <a:pt x="53" y="781"/>
                    </a:lnTo>
                    <a:lnTo>
                      <a:pt x="54" y="775"/>
                    </a:lnTo>
                    <a:lnTo>
                      <a:pt x="54" y="772"/>
                    </a:lnTo>
                    <a:lnTo>
                      <a:pt x="52" y="766"/>
                    </a:lnTo>
                    <a:lnTo>
                      <a:pt x="50" y="763"/>
                    </a:lnTo>
                    <a:lnTo>
                      <a:pt x="46" y="760"/>
                    </a:lnTo>
                    <a:lnTo>
                      <a:pt x="46" y="777"/>
                    </a:lnTo>
                    <a:lnTo>
                      <a:pt x="44" y="781"/>
                    </a:lnTo>
                    <a:lnTo>
                      <a:pt x="43" y="783"/>
                    </a:lnTo>
                    <a:lnTo>
                      <a:pt x="40" y="786"/>
                    </a:lnTo>
                    <a:lnTo>
                      <a:pt x="37" y="787"/>
                    </a:lnTo>
                    <a:lnTo>
                      <a:pt x="19" y="793"/>
                    </a:lnTo>
                    <a:lnTo>
                      <a:pt x="12" y="774"/>
                    </a:lnTo>
                    <a:lnTo>
                      <a:pt x="30" y="767"/>
                    </a:lnTo>
                    <a:lnTo>
                      <a:pt x="33" y="766"/>
                    </a:lnTo>
                    <a:lnTo>
                      <a:pt x="37" y="766"/>
                    </a:lnTo>
                    <a:lnTo>
                      <a:pt x="39" y="766"/>
                    </a:lnTo>
                    <a:lnTo>
                      <a:pt x="43" y="769"/>
                    </a:lnTo>
                    <a:lnTo>
                      <a:pt x="44" y="771"/>
                    </a:lnTo>
                    <a:lnTo>
                      <a:pt x="45" y="775"/>
                    </a:lnTo>
                    <a:lnTo>
                      <a:pt x="46" y="777"/>
                    </a:lnTo>
                    <a:lnTo>
                      <a:pt x="46" y="760"/>
                    </a:lnTo>
                    <a:lnTo>
                      <a:pt x="44" y="759"/>
                    </a:lnTo>
                    <a:lnTo>
                      <a:pt x="41" y="758"/>
                    </a:lnTo>
                    <a:lnTo>
                      <a:pt x="34" y="757"/>
                    </a:lnTo>
                    <a:lnTo>
                      <a:pt x="30" y="758"/>
                    </a:lnTo>
                    <a:lnTo>
                      <a:pt x="0" y="769"/>
                    </a:lnTo>
                    <a:lnTo>
                      <a:pt x="24" y="835"/>
                    </a:lnTo>
                    <a:lnTo>
                      <a:pt x="54" y="824"/>
                    </a:lnTo>
                    <a:lnTo>
                      <a:pt x="57" y="822"/>
                    </a:lnTo>
                    <a:lnTo>
                      <a:pt x="62" y="819"/>
                    </a:lnTo>
                    <a:lnTo>
                      <a:pt x="64" y="817"/>
                    </a:lnTo>
                    <a:lnTo>
                      <a:pt x="67" y="813"/>
                    </a:lnTo>
                    <a:lnTo>
                      <a:pt x="68" y="810"/>
                    </a:lnTo>
                    <a:lnTo>
                      <a:pt x="68" y="805"/>
                    </a:lnTo>
                    <a:lnTo>
                      <a:pt x="68" y="803"/>
                    </a:lnTo>
                    <a:close/>
                    <a:moveTo>
                      <a:pt x="95" y="1011"/>
                    </a:moveTo>
                    <a:lnTo>
                      <a:pt x="77" y="997"/>
                    </a:lnTo>
                    <a:lnTo>
                      <a:pt x="74" y="995"/>
                    </a:lnTo>
                    <a:lnTo>
                      <a:pt x="74" y="994"/>
                    </a:lnTo>
                    <a:lnTo>
                      <a:pt x="70" y="993"/>
                    </a:lnTo>
                    <a:lnTo>
                      <a:pt x="70" y="992"/>
                    </a:lnTo>
                    <a:lnTo>
                      <a:pt x="65" y="990"/>
                    </a:lnTo>
                    <a:lnTo>
                      <a:pt x="63" y="990"/>
                    </a:lnTo>
                    <a:lnTo>
                      <a:pt x="60" y="990"/>
                    </a:lnTo>
                    <a:lnTo>
                      <a:pt x="66" y="987"/>
                    </a:lnTo>
                    <a:lnTo>
                      <a:pt x="70" y="983"/>
                    </a:lnTo>
                    <a:lnTo>
                      <a:pt x="74" y="974"/>
                    </a:lnTo>
                    <a:lnTo>
                      <a:pt x="74" y="970"/>
                    </a:lnTo>
                    <a:lnTo>
                      <a:pt x="71" y="961"/>
                    </a:lnTo>
                    <a:lnTo>
                      <a:pt x="69" y="958"/>
                    </a:lnTo>
                    <a:lnTo>
                      <a:pt x="64" y="955"/>
                    </a:lnTo>
                    <a:lnTo>
                      <a:pt x="64" y="973"/>
                    </a:lnTo>
                    <a:lnTo>
                      <a:pt x="63" y="977"/>
                    </a:lnTo>
                    <a:lnTo>
                      <a:pt x="62" y="979"/>
                    </a:lnTo>
                    <a:lnTo>
                      <a:pt x="58" y="982"/>
                    </a:lnTo>
                    <a:lnTo>
                      <a:pt x="55" y="984"/>
                    </a:lnTo>
                    <a:lnTo>
                      <a:pt x="32" y="992"/>
                    </a:lnTo>
                    <a:lnTo>
                      <a:pt x="25" y="970"/>
                    </a:lnTo>
                    <a:lnTo>
                      <a:pt x="50" y="961"/>
                    </a:lnTo>
                    <a:lnTo>
                      <a:pt x="54" y="961"/>
                    </a:lnTo>
                    <a:lnTo>
                      <a:pt x="60" y="963"/>
                    </a:lnTo>
                    <a:lnTo>
                      <a:pt x="62" y="965"/>
                    </a:lnTo>
                    <a:lnTo>
                      <a:pt x="64" y="970"/>
                    </a:lnTo>
                    <a:lnTo>
                      <a:pt x="64" y="973"/>
                    </a:lnTo>
                    <a:lnTo>
                      <a:pt x="64" y="955"/>
                    </a:lnTo>
                    <a:lnTo>
                      <a:pt x="63" y="954"/>
                    </a:lnTo>
                    <a:lnTo>
                      <a:pt x="60" y="953"/>
                    </a:lnTo>
                    <a:lnTo>
                      <a:pt x="53" y="952"/>
                    </a:lnTo>
                    <a:lnTo>
                      <a:pt x="48" y="953"/>
                    </a:lnTo>
                    <a:lnTo>
                      <a:pt x="13" y="966"/>
                    </a:lnTo>
                    <a:lnTo>
                      <a:pt x="37" y="1032"/>
                    </a:lnTo>
                    <a:lnTo>
                      <a:pt x="46" y="1029"/>
                    </a:lnTo>
                    <a:lnTo>
                      <a:pt x="35" y="1000"/>
                    </a:lnTo>
                    <a:lnTo>
                      <a:pt x="48" y="995"/>
                    </a:lnTo>
                    <a:lnTo>
                      <a:pt x="49" y="995"/>
                    </a:lnTo>
                    <a:lnTo>
                      <a:pt x="52" y="994"/>
                    </a:lnTo>
                    <a:lnTo>
                      <a:pt x="53" y="995"/>
                    </a:lnTo>
                    <a:lnTo>
                      <a:pt x="57" y="995"/>
                    </a:lnTo>
                    <a:lnTo>
                      <a:pt x="59" y="996"/>
                    </a:lnTo>
                    <a:lnTo>
                      <a:pt x="63" y="999"/>
                    </a:lnTo>
                    <a:lnTo>
                      <a:pt x="67" y="1001"/>
                    </a:lnTo>
                    <a:lnTo>
                      <a:pt x="84" y="1015"/>
                    </a:lnTo>
                    <a:lnTo>
                      <a:pt x="95" y="1011"/>
                    </a:lnTo>
                    <a:close/>
                    <a:moveTo>
                      <a:pt x="237" y="331"/>
                    </a:moveTo>
                    <a:lnTo>
                      <a:pt x="237" y="327"/>
                    </a:lnTo>
                    <a:lnTo>
                      <a:pt x="234" y="320"/>
                    </a:lnTo>
                    <a:lnTo>
                      <a:pt x="232" y="317"/>
                    </a:lnTo>
                    <a:lnTo>
                      <a:pt x="226" y="313"/>
                    </a:lnTo>
                    <a:lnTo>
                      <a:pt x="223" y="312"/>
                    </a:lnTo>
                    <a:lnTo>
                      <a:pt x="215" y="311"/>
                    </a:lnTo>
                    <a:lnTo>
                      <a:pt x="210" y="312"/>
                    </a:lnTo>
                    <a:lnTo>
                      <a:pt x="194" y="314"/>
                    </a:lnTo>
                    <a:lnTo>
                      <a:pt x="189" y="314"/>
                    </a:lnTo>
                    <a:lnTo>
                      <a:pt x="185" y="312"/>
                    </a:lnTo>
                    <a:lnTo>
                      <a:pt x="183" y="310"/>
                    </a:lnTo>
                    <a:lnTo>
                      <a:pt x="181" y="305"/>
                    </a:lnTo>
                    <a:lnTo>
                      <a:pt x="182" y="303"/>
                    </a:lnTo>
                    <a:lnTo>
                      <a:pt x="185" y="297"/>
                    </a:lnTo>
                    <a:lnTo>
                      <a:pt x="189" y="295"/>
                    </a:lnTo>
                    <a:lnTo>
                      <a:pt x="199" y="291"/>
                    </a:lnTo>
                    <a:lnTo>
                      <a:pt x="203" y="290"/>
                    </a:lnTo>
                    <a:lnTo>
                      <a:pt x="210" y="293"/>
                    </a:lnTo>
                    <a:lnTo>
                      <a:pt x="213" y="295"/>
                    </a:lnTo>
                    <a:lnTo>
                      <a:pt x="215" y="299"/>
                    </a:lnTo>
                    <a:lnTo>
                      <a:pt x="223" y="296"/>
                    </a:lnTo>
                    <a:lnTo>
                      <a:pt x="221" y="292"/>
                    </a:lnTo>
                    <a:lnTo>
                      <a:pt x="219" y="289"/>
                    </a:lnTo>
                    <a:lnTo>
                      <a:pt x="213" y="284"/>
                    </a:lnTo>
                    <a:lnTo>
                      <a:pt x="209" y="283"/>
                    </a:lnTo>
                    <a:lnTo>
                      <a:pt x="200" y="282"/>
                    </a:lnTo>
                    <a:lnTo>
                      <a:pt x="196" y="283"/>
                    </a:lnTo>
                    <a:lnTo>
                      <a:pt x="186" y="287"/>
                    </a:lnTo>
                    <a:lnTo>
                      <a:pt x="183" y="289"/>
                    </a:lnTo>
                    <a:lnTo>
                      <a:pt x="176" y="295"/>
                    </a:lnTo>
                    <a:lnTo>
                      <a:pt x="174" y="298"/>
                    </a:lnTo>
                    <a:lnTo>
                      <a:pt x="173" y="305"/>
                    </a:lnTo>
                    <a:lnTo>
                      <a:pt x="173" y="308"/>
                    </a:lnTo>
                    <a:lnTo>
                      <a:pt x="175" y="315"/>
                    </a:lnTo>
                    <a:lnTo>
                      <a:pt x="177" y="317"/>
                    </a:lnTo>
                    <a:lnTo>
                      <a:pt x="182" y="321"/>
                    </a:lnTo>
                    <a:lnTo>
                      <a:pt x="185" y="322"/>
                    </a:lnTo>
                    <a:lnTo>
                      <a:pt x="192" y="323"/>
                    </a:lnTo>
                    <a:lnTo>
                      <a:pt x="196" y="323"/>
                    </a:lnTo>
                    <a:lnTo>
                      <a:pt x="214" y="321"/>
                    </a:lnTo>
                    <a:lnTo>
                      <a:pt x="219" y="321"/>
                    </a:lnTo>
                    <a:lnTo>
                      <a:pt x="222" y="322"/>
                    </a:lnTo>
                    <a:lnTo>
                      <a:pt x="225" y="324"/>
                    </a:lnTo>
                    <a:lnTo>
                      <a:pt x="226" y="325"/>
                    </a:lnTo>
                    <a:lnTo>
                      <a:pt x="228" y="329"/>
                    </a:lnTo>
                    <a:lnTo>
                      <a:pt x="228" y="332"/>
                    </a:lnTo>
                    <a:lnTo>
                      <a:pt x="227" y="336"/>
                    </a:lnTo>
                    <a:lnTo>
                      <a:pt x="225" y="338"/>
                    </a:lnTo>
                    <a:lnTo>
                      <a:pt x="221" y="342"/>
                    </a:lnTo>
                    <a:lnTo>
                      <a:pt x="218" y="343"/>
                    </a:lnTo>
                    <a:lnTo>
                      <a:pt x="211" y="346"/>
                    </a:lnTo>
                    <a:lnTo>
                      <a:pt x="207" y="347"/>
                    </a:lnTo>
                    <a:lnTo>
                      <a:pt x="201" y="346"/>
                    </a:lnTo>
                    <a:lnTo>
                      <a:pt x="198" y="345"/>
                    </a:lnTo>
                    <a:lnTo>
                      <a:pt x="193" y="342"/>
                    </a:lnTo>
                    <a:lnTo>
                      <a:pt x="191" y="340"/>
                    </a:lnTo>
                    <a:lnTo>
                      <a:pt x="190" y="337"/>
                    </a:lnTo>
                    <a:lnTo>
                      <a:pt x="182" y="340"/>
                    </a:lnTo>
                    <a:lnTo>
                      <a:pt x="184" y="345"/>
                    </a:lnTo>
                    <a:lnTo>
                      <a:pt x="186" y="348"/>
                    </a:lnTo>
                    <a:lnTo>
                      <a:pt x="193" y="353"/>
                    </a:lnTo>
                    <a:lnTo>
                      <a:pt x="197" y="355"/>
                    </a:lnTo>
                    <a:lnTo>
                      <a:pt x="207" y="355"/>
                    </a:lnTo>
                    <a:lnTo>
                      <a:pt x="212" y="354"/>
                    </a:lnTo>
                    <a:lnTo>
                      <a:pt x="223" y="351"/>
                    </a:lnTo>
                    <a:lnTo>
                      <a:pt x="227" y="348"/>
                    </a:lnTo>
                    <a:lnTo>
                      <a:pt x="233" y="342"/>
                    </a:lnTo>
                    <a:lnTo>
                      <a:pt x="235" y="338"/>
                    </a:lnTo>
                    <a:lnTo>
                      <a:pt x="237" y="331"/>
                    </a:lnTo>
                    <a:close/>
                    <a:moveTo>
                      <a:pt x="798" y="736"/>
                    </a:moveTo>
                    <a:lnTo>
                      <a:pt x="798" y="729"/>
                    </a:lnTo>
                    <a:lnTo>
                      <a:pt x="796" y="723"/>
                    </a:lnTo>
                    <a:lnTo>
                      <a:pt x="792" y="712"/>
                    </a:lnTo>
                    <a:lnTo>
                      <a:pt x="792" y="741"/>
                    </a:lnTo>
                    <a:lnTo>
                      <a:pt x="791" y="744"/>
                    </a:lnTo>
                    <a:lnTo>
                      <a:pt x="790" y="748"/>
                    </a:lnTo>
                    <a:lnTo>
                      <a:pt x="788" y="750"/>
                    </a:lnTo>
                    <a:lnTo>
                      <a:pt x="785" y="751"/>
                    </a:lnTo>
                    <a:lnTo>
                      <a:pt x="784" y="751"/>
                    </a:lnTo>
                    <a:lnTo>
                      <a:pt x="782" y="750"/>
                    </a:lnTo>
                    <a:lnTo>
                      <a:pt x="781" y="750"/>
                    </a:lnTo>
                    <a:lnTo>
                      <a:pt x="779" y="749"/>
                    </a:lnTo>
                    <a:lnTo>
                      <a:pt x="777" y="747"/>
                    </a:lnTo>
                    <a:lnTo>
                      <a:pt x="775" y="745"/>
                    </a:lnTo>
                    <a:lnTo>
                      <a:pt x="772" y="739"/>
                    </a:lnTo>
                    <a:lnTo>
                      <a:pt x="770" y="735"/>
                    </a:lnTo>
                    <a:lnTo>
                      <a:pt x="768" y="730"/>
                    </a:lnTo>
                    <a:lnTo>
                      <a:pt x="775" y="728"/>
                    </a:lnTo>
                    <a:lnTo>
                      <a:pt x="787" y="723"/>
                    </a:lnTo>
                    <a:lnTo>
                      <a:pt x="789" y="729"/>
                    </a:lnTo>
                    <a:lnTo>
                      <a:pt x="791" y="734"/>
                    </a:lnTo>
                    <a:lnTo>
                      <a:pt x="792" y="741"/>
                    </a:lnTo>
                    <a:lnTo>
                      <a:pt x="792" y="712"/>
                    </a:lnTo>
                    <a:lnTo>
                      <a:pt x="791" y="710"/>
                    </a:lnTo>
                    <a:lnTo>
                      <a:pt x="786" y="704"/>
                    </a:lnTo>
                    <a:lnTo>
                      <a:pt x="786" y="721"/>
                    </a:lnTo>
                    <a:lnTo>
                      <a:pt x="767" y="728"/>
                    </a:lnTo>
                    <a:lnTo>
                      <a:pt x="765" y="721"/>
                    </a:lnTo>
                    <a:lnTo>
                      <a:pt x="763" y="715"/>
                    </a:lnTo>
                    <a:lnTo>
                      <a:pt x="763" y="709"/>
                    </a:lnTo>
                    <a:lnTo>
                      <a:pt x="763" y="706"/>
                    </a:lnTo>
                    <a:lnTo>
                      <a:pt x="765" y="702"/>
                    </a:lnTo>
                    <a:lnTo>
                      <a:pt x="766" y="701"/>
                    </a:lnTo>
                    <a:lnTo>
                      <a:pt x="769" y="700"/>
                    </a:lnTo>
                    <a:lnTo>
                      <a:pt x="771" y="700"/>
                    </a:lnTo>
                    <a:lnTo>
                      <a:pt x="775" y="701"/>
                    </a:lnTo>
                    <a:lnTo>
                      <a:pt x="777" y="703"/>
                    </a:lnTo>
                    <a:lnTo>
                      <a:pt x="781" y="709"/>
                    </a:lnTo>
                    <a:lnTo>
                      <a:pt x="784" y="714"/>
                    </a:lnTo>
                    <a:lnTo>
                      <a:pt x="786" y="721"/>
                    </a:lnTo>
                    <a:lnTo>
                      <a:pt x="786" y="704"/>
                    </a:lnTo>
                    <a:lnTo>
                      <a:pt x="780" y="700"/>
                    </a:lnTo>
                    <a:lnTo>
                      <a:pt x="776" y="697"/>
                    </a:lnTo>
                    <a:lnTo>
                      <a:pt x="771" y="696"/>
                    </a:lnTo>
                    <a:lnTo>
                      <a:pt x="763" y="699"/>
                    </a:lnTo>
                    <a:lnTo>
                      <a:pt x="760" y="703"/>
                    </a:lnTo>
                    <a:lnTo>
                      <a:pt x="757" y="714"/>
                    </a:lnTo>
                    <a:lnTo>
                      <a:pt x="756" y="715"/>
                    </a:lnTo>
                    <a:lnTo>
                      <a:pt x="757" y="723"/>
                    </a:lnTo>
                    <a:lnTo>
                      <a:pt x="763" y="738"/>
                    </a:lnTo>
                    <a:lnTo>
                      <a:pt x="765" y="742"/>
                    </a:lnTo>
                    <a:lnTo>
                      <a:pt x="769" y="747"/>
                    </a:lnTo>
                    <a:lnTo>
                      <a:pt x="771" y="749"/>
                    </a:lnTo>
                    <a:lnTo>
                      <a:pt x="776" y="752"/>
                    </a:lnTo>
                    <a:lnTo>
                      <a:pt x="778" y="753"/>
                    </a:lnTo>
                    <a:lnTo>
                      <a:pt x="783" y="754"/>
                    </a:lnTo>
                    <a:lnTo>
                      <a:pt x="785" y="754"/>
                    </a:lnTo>
                    <a:lnTo>
                      <a:pt x="791" y="751"/>
                    </a:lnTo>
                    <a:lnTo>
                      <a:pt x="792" y="751"/>
                    </a:lnTo>
                    <a:lnTo>
                      <a:pt x="794" y="748"/>
                    </a:lnTo>
                    <a:lnTo>
                      <a:pt x="798" y="736"/>
                    </a:lnTo>
                    <a:close/>
                    <a:moveTo>
                      <a:pt x="829" y="394"/>
                    </a:moveTo>
                    <a:lnTo>
                      <a:pt x="825" y="394"/>
                    </a:lnTo>
                    <a:lnTo>
                      <a:pt x="821" y="393"/>
                    </a:lnTo>
                    <a:lnTo>
                      <a:pt x="816" y="392"/>
                    </a:lnTo>
                    <a:lnTo>
                      <a:pt x="817" y="389"/>
                    </a:lnTo>
                    <a:lnTo>
                      <a:pt x="818" y="388"/>
                    </a:lnTo>
                    <a:lnTo>
                      <a:pt x="818" y="387"/>
                    </a:lnTo>
                    <a:lnTo>
                      <a:pt x="819" y="383"/>
                    </a:lnTo>
                    <a:lnTo>
                      <a:pt x="819" y="372"/>
                    </a:lnTo>
                    <a:lnTo>
                      <a:pt x="818" y="368"/>
                    </a:lnTo>
                    <a:lnTo>
                      <a:pt x="814" y="356"/>
                    </a:lnTo>
                    <a:lnTo>
                      <a:pt x="811" y="351"/>
                    </a:lnTo>
                    <a:lnTo>
                      <a:pt x="811" y="375"/>
                    </a:lnTo>
                    <a:lnTo>
                      <a:pt x="811" y="383"/>
                    </a:lnTo>
                    <a:lnTo>
                      <a:pt x="807" y="389"/>
                    </a:lnTo>
                    <a:lnTo>
                      <a:pt x="803" y="388"/>
                    </a:lnTo>
                    <a:lnTo>
                      <a:pt x="798" y="387"/>
                    </a:lnTo>
                    <a:lnTo>
                      <a:pt x="793" y="388"/>
                    </a:lnTo>
                    <a:lnTo>
                      <a:pt x="793" y="395"/>
                    </a:lnTo>
                    <a:lnTo>
                      <a:pt x="796" y="394"/>
                    </a:lnTo>
                    <a:lnTo>
                      <a:pt x="799" y="395"/>
                    </a:lnTo>
                    <a:lnTo>
                      <a:pt x="803" y="395"/>
                    </a:lnTo>
                    <a:lnTo>
                      <a:pt x="801" y="398"/>
                    </a:lnTo>
                    <a:lnTo>
                      <a:pt x="798" y="399"/>
                    </a:lnTo>
                    <a:lnTo>
                      <a:pt x="788" y="403"/>
                    </a:lnTo>
                    <a:lnTo>
                      <a:pt x="782" y="402"/>
                    </a:lnTo>
                    <a:lnTo>
                      <a:pt x="770" y="396"/>
                    </a:lnTo>
                    <a:lnTo>
                      <a:pt x="765" y="391"/>
                    </a:lnTo>
                    <a:lnTo>
                      <a:pt x="759" y="373"/>
                    </a:lnTo>
                    <a:lnTo>
                      <a:pt x="759" y="366"/>
                    </a:lnTo>
                    <a:lnTo>
                      <a:pt x="764" y="354"/>
                    </a:lnTo>
                    <a:lnTo>
                      <a:pt x="769" y="350"/>
                    </a:lnTo>
                    <a:lnTo>
                      <a:pt x="780" y="346"/>
                    </a:lnTo>
                    <a:lnTo>
                      <a:pt x="784" y="345"/>
                    </a:lnTo>
                    <a:lnTo>
                      <a:pt x="792" y="347"/>
                    </a:lnTo>
                    <a:lnTo>
                      <a:pt x="796" y="349"/>
                    </a:lnTo>
                    <a:lnTo>
                      <a:pt x="803" y="356"/>
                    </a:lnTo>
                    <a:lnTo>
                      <a:pt x="805" y="360"/>
                    </a:lnTo>
                    <a:lnTo>
                      <a:pt x="811" y="375"/>
                    </a:lnTo>
                    <a:lnTo>
                      <a:pt x="811" y="351"/>
                    </a:lnTo>
                    <a:lnTo>
                      <a:pt x="811" y="350"/>
                    </a:lnTo>
                    <a:lnTo>
                      <a:pt x="805" y="345"/>
                    </a:lnTo>
                    <a:lnTo>
                      <a:pt x="802" y="342"/>
                    </a:lnTo>
                    <a:lnTo>
                      <a:pt x="796" y="339"/>
                    </a:lnTo>
                    <a:lnTo>
                      <a:pt x="784" y="337"/>
                    </a:lnTo>
                    <a:lnTo>
                      <a:pt x="778" y="337"/>
                    </a:lnTo>
                    <a:lnTo>
                      <a:pt x="766" y="342"/>
                    </a:lnTo>
                    <a:lnTo>
                      <a:pt x="761" y="345"/>
                    </a:lnTo>
                    <a:lnTo>
                      <a:pt x="754" y="354"/>
                    </a:lnTo>
                    <a:lnTo>
                      <a:pt x="751" y="360"/>
                    </a:lnTo>
                    <a:lnTo>
                      <a:pt x="750" y="372"/>
                    </a:lnTo>
                    <a:lnTo>
                      <a:pt x="751" y="379"/>
                    </a:lnTo>
                    <a:lnTo>
                      <a:pt x="756" y="392"/>
                    </a:lnTo>
                    <a:lnTo>
                      <a:pt x="759" y="397"/>
                    </a:lnTo>
                    <a:lnTo>
                      <a:pt x="768" y="406"/>
                    </a:lnTo>
                    <a:lnTo>
                      <a:pt x="773" y="408"/>
                    </a:lnTo>
                    <a:lnTo>
                      <a:pt x="785" y="411"/>
                    </a:lnTo>
                    <a:lnTo>
                      <a:pt x="791" y="410"/>
                    </a:lnTo>
                    <a:lnTo>
                      <a:pt x="803" y="406"/>
                    </a:lnTo>
                    <a:lnTo>
                      <a:pt x="807" y="403"/>
                    </a:lnTo>
                    <a:lnTo>
                      <a:pt x="808" y="402"/>
                    </a:lnTo>
                    <a:lnTo>
                      <a:pt x="812" y="398"/>
                    </a:lnTo>
                    <a:lnTo>
                      <a:pt x="818" y="400"/>
                    </a:lnTo>
                    <a:lnTo>
                      <a:pt x="824" y="401"/>
                    </a:lnTo>
                    <a:lnTo>
                      <a:pt x="829" y="401"/>
                    </a:lnTo>
                    <a:lnTo>
                      <a:pt x="829" y="398"/>
                    </a:lnTo>
                    <a:lnTo>
                      <a:pt x="829" y="394"/>
                    </a:lnTo>
                    <a:close/>
                    <a:moveTo>
                      <a:pt x="990" y="19"/>
                    </a:moveTo>
                    <a:lnTo>
                      <a:pt x="987" y="10"/>
                    </a:lnTo>
                    <a:lnTo>
                      <a:pt x="986" y="8"/>
                    </a:lnTo>
                    <a:lnTo>
                      <a:pt x="985" y="7"/>
                    </a:lnTo>
                    <a:lnTo>
                      <a:pt x="980" y="3"/>
                    </a:lnTo>
                    <a:lnTo>
                      <a:pt x="980" y="21"/>
                    </a:lnTo>
                    <a:lnTo>
                      <a:pt x="980" y="24"/>
                    </a:lnTo>
                    <a:lnTo>
                      <a:pt x="977" y="30"/>
                    </a:lnTo>
                    <a:lnTo>
                      <a:pt x="974" y="32"/>
                    </a:lnTo>
                    <a:lnTo>
                      <a:pt x="951" y="41"/>
                    </a:lnTo>
                    <a:lnTo>
                      <a:pt x="942" y="17"/>
                    </a:lnTo>
                    <a:lnTo>
                      <a:pt x="963" y="9"/>
                    </a:lnTo>
                    <a:lnTo>
                      <a:pt x="966" y="9"/>
                    </a:lnTo>
                    <a:lnTo>
                      <a:pt x="970" y="8"/>
                    </a:lnTo>
                    <a:lnTo>
                      <a:pt x="972" y="9"/>
                    </a:lnTo>
                    <a:lnTo>
                      <a:pt x="977" y="12"/>
                    </a:lnTo>
                    <a:lnTo>
                      <a:pt x="978" y="14"/>
                    </a:lnTo>
                    <a:lnTo>
                      <a:pt x="980" y="21"/>
                    </a:lnTo>
                    <a:lnTo>
                      <a:pt x="980" y="3"/>
                    </a:lnTo>
                    <a:lnTo>
                      <a:pt x="978" y="1"/>
                    </a:lnTo>
                    <a:lnTo>
                      <a:pt x="972" y="0"/>
                    </a:lnTo>
                    <a:lnTo>
                      <a:pt x="969" y="0"/>
                    </a:lnTo>
                    <a:lnTo>
                      <a:pt x="963" y="1"/>
                    </a:lnTo>
                    <a:lnTo>
                      <a:pt x="960" y="2"/>
                    </a:lnTo>
                    <a:lnTo>
                      <a:pt x="931" y="13"/>
                    </a:lnTo>
                    <a:lnTo>
                      <a:pt x="955" y="78"/>
                    </a:lnTo>
                    <a:lnTo>
                      <a:pt x="964" y="75"/>
                    </a:lnTo>
                    <a:lnTo>
                      <a:pt x="954" y="48"/>
                    </a:lnTo>
                    <a:lnTo>
                      <a:pt x="975" y="41"/>
                    </a:lnTo>
                    <a:lnTo>
                      <a:pt x="980" y="39"/>
                    </a:lnTo>
                    <a:lnTo>
                      <a:pt x="986" y="35"/>
                    </a:lnTo>
                    <a:lnTo>
                      <a:pt x="990" y="24"/>
                    </a:lnTo>
                    <a:lnTo>
                      <a:pt x="990" y="19"/>
                    </a:lnTo>
                    <a:close/>
                    <a:moveTo>
                      <a:pt x="1172" y="927"/>
                    </a:moveTo>
                    <a:lnTo>
                      <a:pt x="1170" y="914"/>
                    </a:lnTo>
                    <a:lnTo>
                      <a:pt x="1165" y="903"/>
                    </a:lnTo>
                    <a:lnTo>
                      <a:pt x="1156" y="906"/>
                    </a:lnTo>
                    <a:lnTo>
                      <a:pt x="1160" y="917"/>
                    </a:lnTo>
                    <a:lnTo>
                      <a:pt x="1167" y="929"/>
                    </a:lnTo>
                    <a:lnTo>
                      <a:pt x="1172" y="927"/>
                    </a:lnTo>
                    <a:close/>
                    <a:moveTo>
                      <a:pt x="1175" y="974"/>
                    </a:moveTo>
                    <a:lnTo>
                      <a:pt x="1157" y="961"/>
                    </a:lnTo>
                    <a:lnTo>
                      <a:pt x="1153" y="958"/>
                    </a:lnTo>
                    <a:lnTo>
                      <a:pt x="1150" y="956"/>
                    </a:lnTo>
                    <a:lnTo>
                      <a:pt x="1149" y="956"/>
                    </a:lnTo>
                    <a:lnTo>
                      <a:pt x="1145" y="954"/>
                    </a:lnTo>
                    <a:lnTo>
                      <a:pt x="1143" y="953"/>
                    </a:lnTo>
                    <a:lnTo>
                      <a:pt x="1140" y="953"/>
                    </a:lnTo>
                    <a:lnTo>
                      <a:pt x="1146" y="950"/>
                    </a:lnTo>
                    <a:lnTo>
                      <a:pt x="1150" y="946"/>
                    </a:lnTo>
                    <a:lnTo>
                      <a:pt x="1154" y="938"/>
                    </a:lnTo>
                    <a:lnTo>
                      <a:pt x="1154" y="933"/>
                    </a:lnTo>
                    <a:lnTo>
                      <a:pt x="1151" y="925"/>
                    </a:lnTo>
                    <a:lnTo>
                      <a:pt x="1150" y="924"/>
                    </a:lnTo>
                    <a:lnTo>
                      <a:pt x="1149" y="922"/>
                    </a:lnTo>
                    <a:lnTo>
                      <a:pt x="1144" y="918"/>
                    </a:lnTo>
                    <a:lnTo>
                      <a:pt x="1144" y="936"/>
                    </a:lnTo>
                    <a:lnTo>
                      <a:pt x="1143" y="940"/>
                    </a:lnTo>
                    <a:lnTo>
                      <a:pt x="1142" y="942"/>
                    </a:lnTo>
                    <a:lnTo>
                      <a:pt x="1138" y="946"/>
                    </a:lnTo>
                    <a:lnTo>
                      <a:pt x="1135" y="947"/>
                    </a:lnTo>
                    <a:lnTo>
                      <a:pt x="1112" y="956"/>
                    </a:lnTo>
                    <a:lnTo>
                      <a:pt x="1104" y="934"/>
                    </a:lnTo>
                    <a:lnTo>
                      <a:pt x="1130" y="924"/>
                    </a:lnTo>
                    <a:lnTo>
                      <a:pt x="1134" y="924"/>
                    </a:lnTo>
                    <a:lnTo>
                      <a:pt x="1140" y="926"/>
                    </a:lnTo>
                    <a:lnTo>
                      <a:pt x="1142" y="929"/>
                    </a:lnTo>
                    <a:lnTo>
                      <a:pt x="1144" y="934"/>
                    </a:lnTo>
                    <a:lnTo>
                      <a:pt x="1144" y="936"/>
                    </a:lnTo>
                    <a:lnTo>
                      <a:pt x="1144" y="918"/>
                    </a:lnTo>
                    <a:lnTo>
                      <a:pt x="1143" y="917"/>
                    </a:lnTo>
                    <a:lnTo>
                      <a:pt x="1140" y="916"/>
                    </a:lnTo>
                    <a:lnTo>
                      <a:pt x="1133" y="916"/>
                    </a:lnTo>
                    <a:lnTo>
                      <a:pt x="1128" y="917"/>
                    </a:lnTo>
                    <a:lnTo>
                      <a:pt x="1093" y="930"/>
                    </a:lnTo>
                    <a:lnTo>
                      <a:pt x="1117" y="996"/>
                    </a:lnTo>
                    <a:lnTo>
                      <a:pt x="1126" y="992"/>
                    </a:lnTo>
                    <a:lnTo>
                      <a:pt x="1115" y="963"/>
                    </a:lnTo>
                    <a:lnTo>
                      <a:pt x="1127" y="959"/>
                    </a:lnTo>
                    <a:lnTo>
                      <a:pt x="1129" y="958"/>
                    </a:lnTo>
                    <a:lnTo>
                      <a:pt x="1132" y="958"/>
                    </a:lnTo>
                    <a:lnTo>
                      <a:pt x="1133" y="958"/>
                    </a:lnTo>
                    <a:lnTo>
                      <a:pt x="1136" y="959"/>
                    </a:lnTo>
                    <a:lnTo>
                      <a:pt x="1138" y="960"/>
                    </a:lnTo>
                    <a:lnTo>
                      <a:pt x="1141" y="961"/>
                    </a:lnTo>
                    <a:lnTo>
                      <a:pt x="1143" y="962"/>
                    </a:lnTo>
                    <a:lnTo>
                      <a:pt x="1147" y="965"/>
                    </a:lnTo>
                    <a:lnTo>
                      <a:pt x="1150" y="968"/>
                    </a:lnTo>
                    <a:lnTo>
                      <a:pt x="1164" y="978"/>
                    </a:lnTo>
                    <a:lnTo>
                      <a:pt x="1175" y="974"/>
                    </a:lnTo>
                    <a:close/>
                    <a:moveTo>
                      <a:pt x="1212" y="754"/>
                    </a:moveTo>
                    <a:lnTo>
                      <a:pt x="1211" y="747"/>
                    </a:lnTo>
                    <a:lnTo>
                      <a:pt x="1202" y="748"/>
                    </a:lnTo>
                    <a:lnTo>
                      <a:pt x="1203" y="754"/>
                    </a:lnTo>
                    <a:lnTo>
                      <a:pt x="1202" y="759"/>
                    </a:lnTo>
                    <a:lnTo>
                      <a:pt x="1197" y="767"/>
                    </a:lnTo>
                    <a:lnTo>
                      <a:pt x="1194" y="770"/>
                    </a:lnTo>
                    <a:lnTo>
                      <a:pt x="1185" y="773"/>
                    </a:lnTo>
                    <a:lnTo>
                      <a:pt x="1181" y="773"/>
                    </a:lnTo>
                    <a:lnTo>
                      <a:pt x="1172" y="772"/>
                    </a:lnTo>
                    <a:lnTo>
                      <a:pt x="1169" y="769"/>
                    </a:lnTo>
                    <a:lnTo>
                      <a:pt x="1162" y="762"/>
                    </a:lnTo>
                    <a:lnTo>
                      <a:pt x="1160" y="758"/>
                    </a:lnTo>
                    <a:lnTo>
                      <a:pt x="1156" y="748"/>
                    </a:lnTo>
                    <a:lnTo>
                      <a:pt x="1155" y="743"/>
                    </a:lnTo>
                    <a:lnTo>
                      <a:pt x="1155" y="734"/>
                    </a:lnTo>
                    <a:lnTo>
                      <a:pt x="1156" y="730"/>
                    </a:lnTo>
                    <a:lnTo>
                      <a:pt x="1161" y="723"/>
                    </a:lnTo>
                    <a:lnTo>
                      <a:pt x="1165" y="720"/>
                    </a:lnTo>
                    <a:lnTo>
                      <a:pt x="1174" y="716"/>
                    </a:lnTo>
                    <a:lnTo>
                      <a:pt x="1178" y="716"/>
                    </a:lnTo>
                    <a:lnTo>
                      <a:pt x="1186" y="718"/>
                    </a:lnTo>
                    <a:lnTo>
                      <a:pt x="1189" y="721"/>
                    </a:lnTo>
                    <a:lnTo>
                      <a:pt x="1193" y="725"/>
                    </a:lnTo>
                    <a:lnTo>
                      <a:pt x="1200" y="720"/>
                    </a:lnTo>
                    <a:lnTo>
                      <a:pt x="1196" y="715"/>
                    </a:lnTo>
                    <a:lnTo>
                      <a:pt x="1192" y="711"/>
                    </a:lnTo>
                    <a:lnTo>
                      <a:pt x="1180" y="708"/>
                    </a:lnTo>
                    <a:lnTo>
                      <a:pt x="1174" y="708"/>
                    </a:lnTo>
                    <a:lnTo>
                      <a:pt x="1162" y="713"/>
                    </a:lnTo>
                    <a:lnTo>
                      <a:pt x="1157" y="716"/>
                    </a:lnTo>
                    <a:lnTo>
                      <a:pt x="1149" y="725"/>
                    </a:lnTo>
                    <a:lnTo>
                      <a:pt x="1147" y="730"/>
                    </a:lnTo>
                    <a:lnTo>
                      <a:pt x="1145" y="742"/>
                    </a:lnTo>
                    <a:lnTo>
                      <a:pt x="1146" y="749"/>
                    </a:lnTo>
                    <a:lnTo>
                      <a:pt x="1151" y="762"/>
                    </a:lnTo>
                    <a:lnTo>
                      <a:pt x="1154" y="767"/>
                    </a:lnTo>
                    <a:lnTo>
                      <a:pt x="1163" y="776"/>
                    </a:lnTo>
                    <a:lnTo>
                      <a:pt x="1168" y="779"/>
                    </a:lnTo>
                    <a:lnTo>
                      <a:pt x="1179" y="782"/>
                    </a:lnTo>
                    <a:lnTo>
                      <a:pt x="1185" y="781"/>
                    </a:lnTo>
                    <a:lnTo>
                      <a:pt x="1199" y="776"/>
                    </a:lnTo>
                    <a:lnTo>
                      <a:pt x="1204" y="772"/>
                    </a:lnTo>
                    <a:lnTo>
                      <a:pt x="1211" y="761"/>
                    </a:lnTo>
                    <a:lnTo>
                      <a:pt x="1212" y="754"/>
                    </a:lnTo>
                    <a:close/>
                    <a:moveTo>
                      <a:pt x="1261" y="267"/>
                    </a:moveTo>
                    <a:lnTo>
                      <a:pt x="1261" y="263"/>
                    </a:lnTo>
                    <a:lnTo>
                      <a:pt x="1258" y="256"/>
                    </a:lnTo>
                    <a:lnTo>
                      <a:pt x="1258" y="255"/>
                    </a:lnTo>
                    <a:lnTo>
                      <a:pt x="1256" y="253"/>
                    </a:lnTo>
                    <a:lnTo>
                      <a:pt x="1251" y="249"/>
                    </a:lnTo>
                    <a:lnTo>
                      <a:pt x="1250" y="249"/>
                    </a:lnTo>
                    <a:lnTo>
                      <a:pt x="1247" y="247"/>
                    </a:lnTo>
                    <a:lnTo>
                      <a:pt x="1242" y="247"/>
                    </a:lnTo>
                    <a:lnTo>
                      <a:pt x="1239" y="247"/>
                    </a:lnTo>
                    <a:lnTo>
                      <a:pt x="1234" y="247"/>
                    </a:lnTo>
                    <a:lnTo>
                      <a:pt x="1218" y="249"/>
                    </a:lnTo>
                    <a:lnTo>
                      <a:pt x="1213" y="249"/>
                    </a:lnTo>
                    <a:lnTo>
                      <a:pt x="1209" y="247"/>
                    </a:lnTo>
                    <a:lnTo>
                      <a:pt x="1207" y="246"/>
                    </a:lnTo>
                    <a:lnTo>
                      <a:pt x="1205" y="241"/>
                    </a:lnTo>
                    <a:lnTo>
                      <a:pt x="1206" y="238"/>
                    </a:lnTo>
                    <a:lnTo>
                      <a:pt x="1209" y="232"/>
                    </a:lnTo>
                    <a:lnTo>
                      <a:pt x="1213" y="230"/>
                    </a:lnTo>
                    <a:lnTo>
                      <a:pt x="1223" y="226"/>
                    </a:lnTo>
                    <a:lnTo>
                      <a:pt x="1227" y="226"/>
                    </a:lnTo>
                    <a:lnTo>
                      <a:pt x="1234" y="228"/>
                    </a:lnTo>
                    <a:lnTo>
                      <a:pt x="1237" y="231"/>
                    </a:lnTo>
                    <a:lnTo>
                      <a:pt x="1239" y="235"/>
                    </a:lnTo>
                    <a:lnTo>
                      <a:pt x="1247" y="231"/>
                    </a:lnTo>
                    <a:lnTo>
                      <a:pt x="1245" y="227"/>
                    </a:lnTo>
                    <a:lnTo>
                      <a:pt x="1244" y="226"/>
                    </a:lnTo>
                    <a:lnTo>
                      <a:pt x="1243" y="224"/>
                    </a:lnTo>
                    <a:lnTo>
                      <a:pt x="1237" y="219"/>
                    </a:lnTo>
                    <a:lnTo>
                      <a:pt x="1233" y="218"/>
                    </a:lnTo>
                    <a:lnTo>
                      <a:pt x="1224" y="218"/>
                    </a:lnTo>
                    <a:lnTo>
                      <a:pt x="1220" y="219"/>
                    </a:lnTo>
                    <a:lnTo>
                      <a:pt x="1210" y="222"/>
                    </a:lnTo>
                    <a:lnTo>
                      <a:pt x="1207" y="224"/>
                    </a:lnTo>
                    <a:lnTo>
                      <a:pt x="1201" y="230"/>
                    </a:lnTo>
                    <a:lnTo>
                      <a:pt x="1199" y="233"/>
                    </a:lnTo>
                    <a:lnTo>
                      <a:pt x="1197" y="240"/>
                    </a:lnTo>
                    <a:lnTo>
                      <a:pt x="1197" y="244"/>
                    </a:lnTo>
                    <a:lnTo>
                      <a:pt x="1199" y="250"/>
                    </a:lnTo>
                    <a:lnTo>
                      <a:pt x="1201" y="253"/>
                    </a:lnTo>
                    <a:lnTo>
                      <a:pt x="1206" y="256"/>
                    </a:lnTo>
                    <a:lnTo>
                      <a:pt x="1209" y="257"/>
                    </a:lnTo>
                    <a:lnTo>
                      <a:pt x="1213" y="258"/>
                    </a:lnTo>
                    <a:lnTo>
                      <a:pt x="1216" y="258"/>
                    </a:lnTo>
                    <a:lnTo>
                      <a:pt x="1221" y="258"/>
                    </a:lnTo>
                    <a:lnTo>
                      <a:pt x="1234" y="257"/>
                    </a:lnTo>
                    <a:lnTo>
                      <a:pt x="1238" y="256"/>
                    </a:lnTo>
                    <a:lnTo>
                      <a:pt x="1243" y="256"/>
                    </a:lnTo>
                    <a:lnTo>
                      <a:pt x="1246" y="257"/>
                    </a:lnTo>
                    <a:lnTo>
                      <a:pt x="1249" y="259"/>
                    </a:lnTo>
                    <a:lnTo>
                      <a:pt x="1250" y="261"/>
                    </a:lnTo>
                    <a:lnTo>
                      <a:pt x="1252" y="265"/>
                    </a:lnTo>
                    <a:lnTo>
                      <a:pt x="1252" y="267"/>
                    </a:lnTo>
                    <a:lnTo>
                      <a:pt x="1251" y="271"/>
                    </a:lnTo>
                    <a:lnTo>
                      <a:pt x="1249" y="273"/>
                    </a:lnTo>
                    <a:lnTo>
                      <a:pt x="1245" y="277"/>
                    </a:lnTo>
                    <a:lnTo>
                      <a:pt x="1242" y="279"/>
                    </a:lnTo>
                    <a:lnTo>
                      <a:pt x="1235" y="281"/>
                    </a:lnTo>
                    <a:lnTo>
                      <a:pt x="1232" y="282"/>
                    </a:lnTo>
                    <a:lnTo>
                      <a:pt x="1225" y="282"/>
                    </a:lnTo>
                    <a:lnTo>
                      <a:pt x="1222" y="281"/>
                    </a:lnTo>
                    <a:lnTo>
                      <a:pt x="1217" y="277"/>
                    </a:lnTo>
                    <a:lnTo>
                      <a:pt x="1215" y="275"/>
                    </a:lnTo>
                    <a:lnTo>
                      <a:pt x="1214" y="272"/>
                    </a:lnTo>
                    <a:lnTo>
                      <a:pt x="1206" y="276"/>
                    </a:lnTo>
                    <a:lnTo>
                      <a:pt x="1208" y="280"/>
                    </a:lnTo>
                    <a:lnTo>
                      <a:pt x="1210" y="284"/>
                    </a:lnTo>
                    <a:lnTo>
                      <a:pt x="1217" y="289"/>
                    </a:lnTo>
                    <a:lnTo>
                      <a:pt x="1222" y="290"/>
                    </a:lnTo>
                    <a:lnTo>
                      <a:pt x="1231" y="291"/>
                    </a:lnTo>
                    <a:lnTo>
                      <a:pt x="1236" y="290"/>
                    </a:lnTo>
                    <a:lnTo>
                      <a:pt x="1247" y="286"/>
                    </a:lnTo>
                    <a:lnTo>
                      <a:pt x="1251" y="284"/>
                    </a:lnTo>
                    <a:lnTo>
                      <a:pt x="1252" y="282"/>
                    </a:lnTo>
                    <a:lnTo>
                      <a:pt x="1257" y="277"/>
                    </a:lnTo>
                    <a:lnTo>
                      <a:pt x="1259" y="274"/>
                    </a:lnTo>
                    <a:lnTo>
                      <a:pt x="1261" y="267"/>
                    </a:lnTo>
                    <a:close/>
                    <a:moveTo>
                      <a:pt x="1266" y="229"/>
                    </a:moveTo>
                    <a:lnTo>
                      <a:pt x="1264" y="216"/>
                    </a:lnTo>
                    <a:lnTo>
                      <a:pt x="1260" y="205"/>
                    </a:lnTo>
                    <a:lnTo>
                      <a:pt x="1251" y="208"/>
                    </a:lnTo>
                    <a:lnTo>
                      <a:pt x="1255" y="219"/>
                    </a:lnTo>
                    <a:lnTo>
                      <a:pt x="1261" y="231"/>
                    </a:lnTo>
                    <a:lnTo>
                      <a:pt x="1266" y="229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152399" y="5299737"/>
            <a:ext cx="2575259" cy="1575680"/>
            <a:chOff x="344072" y="5389994"/>
            <a:chExt cx="2068202" cy="1341732"/>
          </a:xfrm>
        </p:grpSpPr>
        <p:sp>
          <p:nvSpPr>
            <p:cNvPr id="27" name="Rectangle 26"/>
            <p:cNvSpPr/>
            <p:nvPr/>
          </p:nvSpPr>
          <p:spPr>
            <a:xfrm>
              <a:off x="344072" y="5389994"/>
              <a:ext cx="2068202" cy="1341732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8" name="image586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91" y="5416826"/>
              <a:ext cx="1789430" cy="12807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996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91590"/>
            <a:ext cx="10353761" cy="84473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Refractive index of prism using angle of minimum deviation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42904" y="1193074"/>
                <a:ext cx="9509759" cy="5425440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 smtClean="0">
                    <a:effectLst/>
                  </a:rPr>
                  <a:t>Figure </a:t>
                </a:r>
                <a:r>
                  <a:rPr lang="en-US" dirty="0">
                    <a:effectLst/>
                  </a:rPr>
                  <a:t>shows </a:t>
                </a:r>
                <a:r>
                  <a:rPr lang="en-US" cap="small" dirty="0">
                    <a:effectLst/>
                  </a:rPr>
                  <a:t>principal</a:t>
                </a:r>
                <a:r>
                  <a:rPr lang="en-US" dirty="0">
                    <a:effectLst/>
                  </a:rPr>
                  <a:t> section ABC of </a:t>
                </a:r>
                <a:r>
                  <a:rPr lang="en-US" cap="small" dirty="0">
                    <a:effectLst/>
                  </a:rPr>
                  <a:t>a</a:t>
                </a:r>
                <a:r>
                  <a:rPr lang="en-US" dirty="0">
                    <a:effectLst/>
                  </a:rPr>
                  <a:t> prism of </a:t>
                </a:r>
                <a:r>
                  <a:rPr lang="en-US" cap="small" dirty="0">
                    <a:effectLst/>
                  </a:rPr>
                  <a:t>absolute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refractiv</a:t>
                </a:r>
                <a:r>
                  <a:rPr lang="en-US" dirty="0">
                    <a:effectLst/>
                  </a:rPr>
                  <a:t>e index </a:t>
                </a:r>
                <a:r>
                  <a:rPr lang="en-US" i="1" dirty="0">
                    <a:effectLst/>
                  </a:rPr>
                  <a:t>n </a:t>
                </a:r>
                <a:r>
                  <a:rPr lang="en-US" dirty="0">
                    <a:effectLst/>
                  </a:rPr>
                  <a:t>kept in </a:t>
                </a:r>
                <a:r>
                  <a:rPr lang="en-US" cap="small" dirty="0">
                    <a:effectLst/>
                  </a:rPr>
                  <a:t>air</a:t>
                </a:r>
                <a:r>
                  <a:rPr lang="en-US" dirty="0" smtClean="0">
                    <a:effectLst/>
                  </a:rPr>
                  <a:t>.</a:t>
                </a:r>
                <a:endParaRPr lang="en-IN" dirty="0">
                  <a:effectLst/>
                </a:endParaRPr>
              </a:p>
              <a:p>
                <a:r>
                  <a:rPr lang="en-US" cap="small" dirty="0">
                    <a:effectLst/>
                  </a:rPr>
                  <a:t>Refracting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surfaces</a:t>
                </a:r>
                <a:r>
                  <a:rPr lang="en-US" dirty="0">
                    <a:effectLst/>
                  </a:rPr>
                  <a:t> AB </a:t>
                </a:r>
                <a:r>
                  <a:rPr lang="en-US" cap="small" dirty="0">
                    <a:effectLst/>
                  </a:rPr>
                  <a:t>and</a:t>
                </a:r>
                <a:r>
                  <a:rPr lang="en-US" dirty="0">
                    <a:effectLst/>
                  </a:rPr>
                  <a:t> AC </a:t>
                </a:r>
                <a:r>
                  <a:rPr lang="en-US" cap="small" dirty="0">
                    <a:effectLst/>
                  </a:rPr>
                  <a:t>are</a:t>
                </a:r>
                <a:r>
                  <a:rPr lang="en-US" dirty="0">
                    <a:effectLst/>
                  </a:rPr>
                  <a:t> inclined </a:t>
                </a:r>
                <a:r>
                  <a:rPr lang="en-US" cap="small" dirty="0">
                    <a:effectLst/>
                  </a:rPr>
                  <a:t>at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angle</a:t>
                </a:r>
                <a:r>
                  <a:rPr lang="en-US" dirty="0">
                    <a:effectLst/>
                  </a:rPr>
                  <a:t> </a:t>
                </a:r>
                <a:r>
                  <a:rPr lang="en-US" i="1" dirty="0">
                    <a:effectLst/>
                  </a:rPr>
                  <a:t>A</a:t>
                </a:r>
                <a:r>
                  <a:rPr lang="en-US" dirty="0">
                    <a:effectLst/>
                  </a:rPr>
                  <a:t>, which is </a:t>
                </a:r>
                <a:r>
                  <a:rPr lang="en-US" cap="small" dirty="0">
                    <a:effectLst/>
                  </a:rPr>
                  <a:t>refracting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angle</a:t>
                </a:r>
                <a:r>
                  <a:rPr lang="en-US" dirty="0">
                    <a:effectLst/>
                  </a:rPr>
                  <a:t> of prism or simply </a:t>
                </a:r>
                <a:r>
                  <a:rPr lang="en-US" cap="small" dirty="0">
                    <a:effectLst/>
                  </a:rPr>
                  <a:t>‘angle</a:t>
                </a:r>
                <a:r>
                  <a:rPr lang="en-US" dirty="0">
                    <a:effectLst/>
                  </a:rPr>
                  <a:t> of prism</a:t>
                </a:r>
                <a:r>
                  <a:rPr lang="en-US" dirty="0" smtClean="0">
                    <a:effectLst/>
                  </a:rPr>
                  <a:t>’</a:t>
                </a:r>
              </a:p>
              <a:p>
                <a:r>
                  <a:rPr lang="en-US" cap="small" dirty="0">
                    <a:effectLst/>
                  </a:rPr>
                  <a:t>Surface</a:t>
                </a:r>
                <a:r>
                  <a:rPr lang="en-US" dirty="0">
                    <a:effectLst/>
                  </a:rPr>
                  <a:t> BC is the </a:t>
                </a:r>
                <a:r>
                  <a:rPr lang="en-US" cap="small" dirty="0" smtClean="0">
                    <a:effectLst/>
                  </a:rPr>
                  <a:t>base</a:t>
                </a:r>
              </a:p>
              <a:p>
                <a:r>
                  <a:rPr lang="en-US" dirty="0">
                    <a:effectLst/>
                  </a:rPr>
                  <a:t>A </a:t>
                </a:r>
                <a:r>
                  <a:rPr lang="en-US" cap="small" dirty="0">
                    <a:effectLst/>
                  </a:rPr>
                  <a:t>monochromatic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ray</a:t>
                </a:r>
                <a:r>
                  <a:rPr lang="en-US" dirty="0">
                    <a:effectLst/>
                  </a:rPr>
                  <a:t> PQ obliquely strikes </a:t>
                </a:r>
                <a:r>
                  <a:rPr lang="en-US" dirty="0" smtClean="0">
                    <a:effectLst/>
                  </a:rPr>
                  <a:t>first </a:t>
                </a:r>
                <a:r>
                  <a:rPr lang="en-US" dirty="0">
                    <a:effectLst/>
                  </a:rPr>
                  <a:t>reflecting </a:t>
                </a:r>
                <a:r>
                  <a:rPr lang="en-US" cap="small" dirty="0">
                    <a:effectLst/>
                  </a:rPr>
                  <a:t>surface</a:t>
                </a:r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AB</a:t>
                </a:r>
              </a:p>
              <a:p>
                <a:r>
                  <a:rPr lang="en-US" dirty="0">
                    <a:effectLst/>
                  </a:rPr>
                  <a:t>Angle  of incidence </a:t>
                </a:r>
                <a:r>
                  <a:rPr lang="en-US" cap="small" dirty="0">
                    <a:effectLst/>
                  </a:rPr>
                  <a:t>at</a:t>
                </a:r>
                <a:r>
                  <a:rPr lang="en-US" dirty="0">
                    <a:effectLst/>
                  </a:rPr>
                  <a:t> Q is </a:t>
                </a:r>
                <a:r>
                  <a:rPr lang="en-US" i="1" dirty="0" smtClean="0">
                    <a:effectLst/>
                  </a:rPr>
                  <a:t>I</a:t>
                </a:r>
              </a:p>
              <a:p>
                <a:r>
                  <a:rPr lang="en-US" dirty="0">
                    <a:effectLst/>
                  </a:rPr>
                  <a:t>After </a:t>
                </a:r>
                <a:r>
                  <a:rPr lang="en-US" cap="small" dirty="0">
                    <a:effectLst/>
                  </a:rPr>
                  <a:t>refraction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at</a:t>
                </a:r>
                <a:r>
                  <a:rPr lang="en-US" dirty="0">
                    <a:effectLst/>
                  </a:rPr>
                  <a:t> Q, the </a:t>
                </a:r>
                <a:r>
                  <a:rPr lang="en-US" cap="small" dirty="0">
                    <a:effectLst/>
                  </a:rPr>
                  <a:t>ray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deviates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towards</a:t>
                </a:r>
                <a:r>
                  <a:rPr lang="en-US" dirty="0">
                    <a:effectLst/>
                  </a:rPr>
                  <a:t> the </a:t>
                </a:r>
                <a:r>
                  <a:rPr lang="en-US" cap="small" dirty="0">
                    <a:effectLst/>
                  </a:rPr>
                  <a:t>normal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and</a:t>
                </a:r>
                <a:r>
                  <a:rPr lang="en-US" dirty="0">
                    <a:effectLst/>
                  </a:rPr>
                  <a:t> strikes second </a:t>
                </a:r>
                <a:r>
                  <a:rPr lang="en-US" cap="small" dirty="0">
                    <a:effectLst/>
                  </a:rPr>
                  <a:t>refracting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surface</a:t>
                </a:r>
                <a:r>
                  <a:rPr lang="en-US" dirty="0">
                    <a:effectLst/>
                  </a:rPr>
                  <a:t> AC </a:t>
                </a:r>
                <a:r>
                  <a:rPr lang="en-US" cap="small" dirty="0">
                    <a:effectLst/>
                  </a:rPr>
                  <a:t>at</a:t>
                </a:r>
                <a:r>
                  <a:rPr lang="en-US" dirty="0">
                    <a:effectLst/>
                  </a:rPr>
                  <a:t> R which is the point of </a:t>
                </a:r>
                <a:r>
                  <a:rPr lang="en-US" dirty="0" smtClean="0">
                    <a:effectLst/>
                  </a:rPr>
                  <a:t>emergence</a:t>
                </a:r>
              </a:p>
              <a:p>
                <a:r>
                  <a:rPr lang="en-US" dirty="0">
                    <a:effectLst/>
                  </a:rPr>
                  <a:t>Angles of </a:t>
                </a:r>
                <a:r>
                  <a:rPr lang="en-US" cap="small" dirty="0">
                    <a:effectLst/>
                  </a:rPr>
                  <a:t>refraction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at</a:t>
                </a:r>
                <a:r>
                  <a:rPr lang="en-US" dirty="0">
                    <a:effectLst/>
                  </a:rPr>
                  <a:t> Q </a:t>
                </a:r>
                <a:r>
                  <a:rPr lang="en-US" cap="small" dirty="0">
                    <a:effectLst/>
                  </a:rPr>
                  <a:t>and</a:t>
                </a:r>
                <a:r>
                  <a:rPr lang="en-US" dirty="0">
                    <a:effectLst/>
                  </a:rPr>
                  <a:t> R </a:t>
                </a:r>
                <a:r>
                  <a:rPr lang="en-US" cap="small" dirty="0" smtClean="0">
                    <a:effectLst/>
                  </a:rPr>
                  <a:t>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cap="small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cap="small" smtClean="0"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b="0" i="1" cap="small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b="0" i="1" cap="small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 smtClean="0"/>
                  <a:t>respectively.</a:t>
                </a:r>
              </a:p>
              <a:p>
                <a:r>
                  <a:rPr lang="en-US" dirty="0">
                    <a:effectLst/>
                  </a:rPr>
                  <a:t>Angle TXS is </a:t>
                </a:r>
                <a:r>
                  <a:rPr lang="en-US" cap="small" dirty="0">
                    <a:effectLst/>
                  </a:rPr>
                  <a:t>angle</a:t>
                </a:r>
                <a:r>
                  <a:rPr lang="en-US" dirty="0">
                    <a:effectLst/>
                  </a:rPr>
                  <a:t> of </a:t>
                </a:r>
                <a:r>
                  <a:rPr lang="en-US" cap="small" dirty="0">
                    <a:effectLst/>
                  </a:rPr>
                  <a:t>deviation</a:t>
                </a:r>
                <a:r>
                  <a:rPr lang="en-US" dirty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IN" dirty="0" smtClean="0"/>
                  <a:t> </a:t>
                </a:r>
              </a:p>
              <a:p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since, </a:t>
                </a:r>
                <a14:m>
                  <m:oMath xmlns:m="http://schemas.openxmlformats.org/officeDocument/2006/math">
                    <m:r>
                      <a:rPr lang="en-US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dirty="0" smtClean="0">
                    <a:effectLst/>
                  </a:rPr>
                  <a:t>AQN  </a:t>
                </a:r>
                <a:r>
                  <a:rPr lang="en-US" dirty="0">
                    <a:effectLst/>
                  </a:rPr>
                  <a:t>=  </a:t>
                </a:r>
                <a14:m>
                  <m:oMath xmlns:m="http://schemas.openxmlformats.org/officeDocument/2006/math">
                    <m:r>
                      <a:rPr lang="en-US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dirty="0" smtClean="0">
                    <a:effectLst/>
                  </a:rPr>
                  <a:t>ARN </a:t>
                </a:r>
                <a:r>
                  <a:rPr lang="en-US" dirty="0">
                    <a:effectLst/>
                  </a:rPr>
                  <a:t>= </a:t>
                </a:r>
                <a:r>
                  <a:rPr lang="en-US" dirty="0" smtClean="0">
                    <a:effectLst/>
                  </a:rPr>
                  <a:t>90</a:t>
                </a:r>
                <a:r>
                  <a:rPr lang="en-US" baseline="30000" dirty="0" smtClean="0">
                    <a:effectLst/>
                  </a:rPr>
                  <a:t>0</a:t>
                </a:r>
              </a:p>
              <a:p>
                <a:pPr marL="0" indent="0">
                  <a:buNone/>
                </a:pPr>
                <a:r>
                  <a:rPr lang="en-US" dirty="0" smtClean="0">
                    <a:effectLst/>
                  </a:rPr>
                  <a:t>  </a:t>
                </a:r>
                <a14:m>
                  <m:oMath xmlns:m="http://schemas.openxmlformats.org/officeDocument/2006/math">
                    <m:r>
                      <a:rPr lang="en-US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dirty="0" smtClean="0">
                    <a:effectLst/>
                  </a:rPr>
                  <a:t>From </a:t>
                </a:r>
                <a:r>
                  <a:rPr lang="en-US" cap="small" dirty="0">
                    <a:effectLst/>
                  </a:rPr>
                  <a:t>quadrilateral</a:t>
                </a:r>
                <a:r>
                  <a:rPr lang="en-US" dirty="0">
                    <a:effectLst/>
                  </a:rPr>
                  <a:t> AQNR</a:t>
                </a:r>
                <a:r>
                  <a:rPr lang="en-US" dirty="0" smtClean="0">
                    <a:effectLst/>
                  </a:rPr>
                  <a:t>, </a:t>
                </a:r>
                <a:r>
                  <a:rPr lang="en-US" i="1" dirty="0">
                    <a:effectLst/>
                  </a:rPr>
                  <a:t>A </a:t>
                </a:r>
                <a:r>
                  <a:rPr lang="en-US" dirty="0">
                    <a:effectLst/>
                  </a:rPr>
                  <a:t>+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 </m:t>
                    </m:r>
                  </m:oMath>
                </a14:m>
                <a:r>
                  <a:rPr lang="en-US" dirty="0">
                    <a:effectLst/>
                  </a:rPr>
                  <a:t>QNR = </a:t>
                </a:r>
                <a:r>
                  <a:rPr lang="en-US" dirty="0" smtClean="0">
                    <a:effectLst/>
                  </a:rPr>
                  <a:t>180</a:t>
                </a:r>
                <a:r>
                  <a:rPr lang="en-US" baseline="30000" dirty="0" smtClean="0">
                    <a:effectLst/>
                  </a:rPr>
                  <a:t>0</a:t>
                </a:r>
              </a:p>
              <a:p>
                <a:pPr marL="0" indent="0">
                  <a:buNone/>
                </a:pPr>
                <a:r>
                  <a:rPr lang="en-US" baseline="30000" dirty="0">
                    <a:effectLst/>
                  </a:rPr>
                  <a:t>	</a:t>
                </a:r>
                <a:r>
                  <a:rPr lang="en-US" dirty="0">
                    <a:effectLst/>
                  </a:rPr>
                  <a:t> From </a:t>
                </a:r>
                <a:r>
                  <a:rPr lang="en-US" dirty="0" smtClean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dirty="0" smtClean="0">
                    <a:effectLst/>
                  </a:rPr>
                  <a:t>QNR</a:t>
                </a:r>
                <a:r>
                  <a:rPr lang="en-US" dirty="0">
                    <a:effectLst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>
                    <a:effectLst/>
                  </a:rPr>
                  <a:t>  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+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 </m:t>
                    </m:r>
                  </m:oMath>
                </a14:m>
                <a:r>
                  <a:rPr lang="en-US" dirty="0" smtClean="0">
                    <a:effectLst/>
                  </a:rPr>
                  <a:t>QNR </a:t>
                </a:r>
                <a:r>
                  <a:rPr lang="en-US" dirty="0">
                    <a:effectLst/>
                  </a:rPr>
                  <a:t>= </a:t>
                </a:r>
                <a:r>
                  <a:rPr lang="en-US" dirty="0" smtClean="0">
                    <a:effectLst/>
                  </a:rPr>
                  <a:t>180</a:t>
                </a:r>
                <a:r>
                  <a:rPr lang="en-US" baseline="30000" dirty="0" smtClean="0">
                    <a:effectLst/>
                  </a:rPr>
                  <a:t>0</a:t>
                </a:r>
              </a:p>
              <a:p>
                <a:pPr marL="0" indent="0">
                  <a:buNone/>
                </a:pPr>
                <a:r>
                  <a:rPr lang="en-US" baseline="30000" dirty="0">
                    <a:effectLst/>
                  </a:rPr>
                  <a:t>	</a:t>
                </a:r>
                <a:r>
                  <a:rPr lang="en-US" dirty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baseline="30000" dirty="0" smtClean="0">
                    <a:effectLst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ffectLst/>
                  </a:rPr>
                  <a:t>  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aseline="30000" dirty="0" smtClean="0">
                    <a:effectLst/>
                  </a:rPr>
                  <a:t> = </a:t>
                </a:r>
                <a:r>
                  <a:rPr lang="en-US" i="1" dirty="0">
                    <a:effectLst/>
                  </a:rPr>
                  <a:t>A </a:t>
                </a:r>
                <a:r>
                  <a:rPr lang="en-US" i="1" dirty="0" smtClean="0">
                    <a:effectLst/>
                  </a:rPr>
                  <a:t>---------------------------------------------(1)</a:t>
                </a:r>
              </a:p>
              <a:p>
                <a:pPr marL="0" indent="0">
                  <a:buNone/>
                </a:pPr>
                <a:r>
                  <a:rPr lang="en-US" dirty="0" smtClean="0">
                    <a:effectLst/>
                  </a:rPr>
                  <a:t>    Angle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>
                    <a:effectLst/>
                  </a:rPr>
                  <a:t> </a:t>
                </a:r>
                <a:r>
                  <a:rPr lang="en-US" dirty="0">
                    <a:effectLst/>
                  </a:rPr>
                  <a:t>is exterior </a:t>
                </a:r>
                <a:r>
                  <a:rPr lang="en-US" cap="small" dirty="0">
                    <a:effectLst/>
                  </a:rPr>
                  <a:t>angle</a:t>
                </a:r>
                <a:r>
                  <a:rPr lang="en-US" dirty="0">
                    <a:effectLst/>
                  </a:rPr>
                  <a:t> for </a:t>
                </a:r>
                <a:r>
                  <a:rPr lang="en-US" cap="small" dirty="0">
                    <a:effectLst/>
                  </a:rPr>
                  <a:t>triangle</a:t>
                </a:r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XQR, hence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 </m:t>
                    </m:r>
                  </m:oMath>
                </a14:m>
                <a:r>
                  <a:rPr lang="en-US" dirty="0" smtClean="0">
                    <a:effectLst/>
                  </a:rPr>
                  <a:t>XQR +</a:t>
                </a:r>
                <a:r>
                  <a:rPr lang="en-US" dirty="0">
                    <a:effectLst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 </m:t>
                    </m:r>
                  </m:oMath>
                </a14:m>
                <a:r>
                  <a:rPr lang="en-US" dirty="0" smtClean="0">
                    <a:effectLst/>
                  </a:rPr>
                  <a:t>XRQ </a:t>
                </a:r>
                <a:r>
                  <a:rPr lang="en-US" dirty="0">
                    <a:effectLst/>
                  </a:rPr>
                  <a:t>=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 smtClean="0">
                  <a:effectLst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dirty="0">
                    <a:effectLst/>
                  </a:rPr>
                  <a:t> (</a:t>
                </a:r>
                <a:r>
                  <a:rPr lang="en-US" i="1" dirty="0" err="1">
                    <a:effectLst/>
                  </a:rPr>
                  <a:t>i</a:t>
                </a:r>
                <a:r>
                  <a:rPr lang="en-US" i="1" dirty="0">
                    <a:effectLst/>
                  </a:rPr>
                  <a:t> </a:t>
                </a:r>
                <a:r>
                  <a:rPr lang="en-US" dirty="0">
                    <a:effectLst/>
                  </a:rPr>
                  <a:t>- </a:t>
                </a:r>
                <a:r>
                  <a:rPr lang="en-US" i="1" dirty="0">
                    <a:effectLst/>
                  </a:rPr>
                  <a:t>r</a:t>
                </a:r>
                <a:r>
                  <a:rPr lang="en-US" baseline="-25000" dirty="0">
                    <a:effectLst/>
                  </a:rPr>
                  <a:t>1</a:t>
                </a:r>
                <a:r>
                  <a:rPr lang="en-US" dirty="0">
                    <a:effectLst/>
                  </a:rPr>
                  <a:t> ) + (</a:t>
                </a:r>
                <a:r>
                  <a:rPr lang="en-US" i="1" dirty="0">
                    <a:effectLst/>
                  </a:rPr>
                  <a:t>e </a:t>
                </a:r>
                <a:r>
                  <a:rPr lang="en-US" dirty="0">
                    <a:effectLst/>
                  </a:rPr>
                  <a:t>- </a:t>
                </a:r>
                <a:r>
                  <a:rPr lang="en-US" i="1" dirty="0">
                    <a:effectLst/>
                  </a:rPr>
                  <a:t>r</a:t>
                </a:r>
                <a:r>
                  <a:rPr lang="en-US" baseline="-25000" dirty="0">
                    <a:effectLst/>
                  </a:rPr>
                  <a:t>2</a:t>
                </a:r>
                <a:r>
                  <a:rPr lang="en-US" dirty="0">
                    <a:effectLst/>
                  </a:rPr>
                  <a:t> ) =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 smtClean="0">
                  <a:effectLst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dirty="0" smtClean="0">
                    <a:effectLst/>
                  </a:rPr>
                  <a:t>(</a:t>
                </a:r>
                <a:r>
                  <a:rPr lang="en-US" i="1" dirty="0" err="1">
                    <a:effectLst/>
                  </a:rPr>
                  <a:t>i</a:t>
                </a:r>
                <a:r>
                  <a:rPr lang="en-US" i="1" dirty="0">
                    <a:effectLst/>
                  </a:rPr>
                  <a:t> </a:t>
                </a:r>
                <a:r>
                  <a:rPr lang="en-US" dirty="0">
                    <a:effectLst/>
                  </a:rPr>
                  <a:t>+ </a:t>
                </a:r>
                <a:r>
                  <a:rPr lang="en-US" i="1" dirty="0">
                    <a:effectLst/>
                  </a:rPr>
                  <a:t>e </a:t>
                </a:r>
                <a:r>
                  <a:rPr lang="en-US" dirty="0">
                    <a:effectLst/>
                  </a:rPr>
                  <a:t>) - (</a:t>
                </a:r>
                <a:r>
                  <a:rPr lang="en-US" i="1" dirty="0">
                    <a:effectLst/>
                  </a:rPr>
                  <a:t>r</a:t>
                </a:r>
                <a:r>
                  <a:rPr lang="en-US" baseline="-25000" dirty="0">
                    <a:effectLst/>
                  </a:rPr>
                  <a:t>1</a:t>
                </a:r>
                <a:r>
                  <a:rPr lang="en-US" dirty="0">
                    <a:effectLst/>
                  </a:rPr>
                  <a:t> + </a:t>
                </a:r>
                <a:r>
                  <a:rPr lang="en-US" i="1" dirty="0">
                    <a:effectLst/>
                  </a:rPr>
                  <a:t>r</a:t>
                </a:r>
                <a:r>
                  <a:rPr lang="en-US" baseline="-25000" dirty="0">
                    <a:effectLst/>
                  </a:rPr>
                  <a:t>2</a:t>
                </a:r>
                <a:r>
                  <a:rPr lang="en-US" dirty="0">
                    <a:effectLst/>
                  </a:rPr>
                  <a:t> ) =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 smtClean="0">
                  <a:effectLst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effectLst/>
                  </a:rPr>
                  <a:t>Using equation (1) in above equation, </a:t>
                </a:r>
                <a:r>
                  <a:rPr lang="en-US" dirty="0">
                    <a:effectLst/>
                  </a:rPr>
                  <a:t>(</a:t>
                </a:r>
                <a:r>
                  <a:rPr lang="en-US" i="1" dirty="0" err="1">
                    <a:effectLst/>
                  </a:rPr>
                  <a:t>i</a:t>
                </a:r>
                <a:r>
                  <a:rPr lang="en-US" i="1" dirty="0">
                    <a:effectLst/>
                  </a:rPr>
                  <a:t> </a:t>
                </a:r>
                <a:r>
                  <a:rPr lang="en-US" dirty="0">
                    <a:effectLst/>
                  </a:rPr>
                  <a:t>+ </a:t>
                </a:r>
                <a:r>
                  <a:rPr lang="en-US" i="1" dirty="0">
                    <a:effectLst/>
                  </a:rPr>
                  <a:t>e </a:t>
                </a:r>
                <a:r>
                  <a:rPr lang="en-US" dirty="0">
                    <a:effectLst/>
                  </a:rPr>
                  <a:t>) - A</a:t>
                </a:r>
                <a:r>
                  <a:rPr lang="en-US" dirty="0" smtClean="0">
                    <a:effectLst/>
                  </a:rPr>
                  <a:t> </a:t>
                </a:r>
                <a:r>
                  <a:rPr lang="en-US" dirty="0">
                    <a:effectLst/>
                  </a:rPr>
                  <a:t>=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 smtClean="0">
                  <a:effectLst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effectLst/>
                  </a:rPr>
                  <a:t>Hence,  ( </a:t>
                </a:r>
                <a:r>
                  <a:rPr lang="en-US" dirty="0" err="1" smtClean="0">
                    <a:effectLst/>
                  </a:rPr>
                  <a:t>i</a:t>
                </a:r>
                <a:r>
                  <a:rPr lang="en-US" dirty="0" smtClean="0">
                    <a:effectLst/>
                  </a:rPr>
                  <a:t> + e ) =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>
                    <a:effectLst/>
                  </a:rPr>
                  <a:t> + A</a:t>
                </a:r>
              </a:p>
              <a:p>
                <a:pPr marL="0" indent="0">
                  <a:buNone/>
                </a:pPr>
                <a:endParaRPr lang="en-US" baseline="30000" dirty="0" smtClean="0">
                  <a:effectLst/>
                </a:endParaRPr>
              </a:p>
              <a:p>
                <a:pPr marL="0" indent="0">
                  <a:buNone/>
                </a:pPr>
                <a:endParaRPr lang="en-IN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2904" y="1193074"/>
                <a:ext cx="9509759" cy="5425440"/>
              </a:xfrm>
              <a:blipFill>
                <a:blip r:embed="rId2"/>
                <a:stretch>
                  <a:fillRect t="-11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60960" y="1994263"/>
            <a:ext cx="2481944" cy="2090057"/>
            <a:chOff x="182880" y="2081349"/>
            <a:chExt cx="2168434" cy="1733005"/>
          </a:xfrm>
        </p:grpSpPr>
        <p:sp>
          <p:nvSpPr>
            <p:cNvPr id="6" name="Rectangle 5"/>
            <p:cNvSpPr/>
            <p:nvPr/>
          </p:nvSpPr>
          <p:spPr>
            <a:xfrm>
              <a:off x="182880" y="2081349"/>
              <a:ext cx="2168434" cy="173300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4" name="Group 2"/>
            <p:cNvGrpSpPr>
              <a:grpSpLocks/>
            </p:cNvGrpSpPr>
            <p:nvPr/>
          </p:nvGrpSpPr>
          <p:grpSpPr bwMode="auto">
            <a:xfrm>
              <a:off x="316593" y="2238148"/>
              <a:ext cx="1876425" cy="1406526"/>
              <a:chOff x="6647" y="346"/>
              <a:chExt cx="2955" cy="2215"/>
            </a:xfrm>
          </p:grpSpPr>
          <p:pic>
            <p:nvPicPr>
              <p:cNvPr id="3075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47" y="346"/>
                <a:ext cx="2955" cy="22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 Box 4"/>
              <p:cNvSpPr txBox="1">
                <a:spLocks noChangeArrowheads="1"/>
              </p:cNvSpPr>
              <p:nvPr/>
            </p:nvSpPr>
            <p:spPr bwMode="auto">
              <a:xfrm>
                <a:off x="7721" y="2132"/>
                <a:ext cx="140" cy="2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6000"/>
                  </a:lnSpc>
                  <a:spcBef>
                    <a:spcPct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IN" altLang="en-US" sz="1200" b="0" i="1" u="none" strike="noStrike" cap="none" normalizeH="0" baseline="0" smtClean="0">
                    <a:ln>
                      <a:noFill/>
                    </a:ln>
                    <a:solidFill>
                      <a:srgbClr val="231F20"/>
                    </a:solidFill>
                    <a:effectLst/>
                    <a:latin typeface="Calibri" panose="020F0502020204030204" pitchFamily="34" charset="0"/>
                  </a:rPr>
                  <a:t>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0843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804160" y="531223"/>
                <a:ext cx="9143999" cy="5965371"/>
              </a:xfrm>
            </p:spPr>
            <p:txBody>
              <a:bodyPr/>
              <a:lstStyle/>
              <a:p>
                <a:r>
                  <a:rPr lang="en-US" cap="small" dirty="0" smtClean="0">
                    <a:effectLst/>
                  </a:rPr>
                  <a:t>as</a:t>
                </a:r>
                <a:r>
                  <a:rPr lang="en-US" dirty="0">
                    <a:effectLst/>
                  </a:rPr>
                  <a:t>  </a:t>
                </a:r>
                <a:r>
                  <a:rPr lang="en-US" i="1" dirty="0" err="1">
                    <a:effectLst/>
                  </a:rPr>
                  <a:t>i</a:t>
                </a:r>
                <a:r>
                  <a:rPr lang="en-US" i="1" dirty="0">
                    <a:effectLst/>
                  </a:rPr>
                  <a:t>  </a:t>
                </a:r>
                <a:r>
                  <a:rPr lang="en-US" cap="small" dirty="0">
                    <a:effectLst/>
                  </a:rPr>
                  <a:t>increases,</a:t>
                </a:r>
                <a:r>
                  <a:rPr lang="en-US" dirty="0">
                    <a:effectLst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 smtClean="0"/>
                  <a:t> increases,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b="0" i="1" cap="small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 smtClean="0"/>
                  <a:t> and e decreases.</a:t>
                </a:r>
              </a:p>
              <a:p>
                <a:r>
                  <a:rPr lang="en-US" dirty="0" smtClean="0">
                    <a:effectLst/>
                  </a:rPr>
                  <a:t>Graph shows </a:t>
                </a:r>
                <a:r>
                  <a:rPr lang="en-US" cap="small" dirty="0">
                    <a:effectLst/>
                  </a:rPr>
                  <a:t>that,</a:t>
                </a:r>
                <a:r>
                  <a:rPr lang="en-US" dirty="0">
                    <a:effectLst/>
                  </a:rPr>
                  <a:t> with </a:t>
                </a:r>
                <a:r>
                  <a:rPr lang="en-US" cap="small" dirty="0">
                    <a:effectLst/>
                  </a:rPr>
                  <a:t>increasing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values</a:t>
                </a:r>
                <a:r>
                  <a:rPr lang="en-US" dirty="0">
                    <a:effectLst/>
                  </a:rPr>
                  <a:t> of </a:t>
                </a:r>
                <a:r>
                  <a:rPr lang="en-US" i="1" dirty="0" err="1">
                    <a:effectLst/>
                  </a:rPr>
                  <a:t>i</a:t>
                </a:r>
                <a:r>
                  <a:rPr lang="en-US" dirty="0">
                    <a:effectLst/>
                  </a:rPr>
                  <a:t>, the </a:t>
                </a:r>
                <a:r>
                  <a:rPr lang="en-US" cap="small" dirty="0">
                    <a:effectLst/>
                  </a:rPr>
                  <a:t>angle</a:t>
                </a:r>
                <a:r>
                  <a:rPr lang="en-US" dirty="0">
                    <a:effectLst/>
                  </a:rPr>
                  <a:t> of </a:t>
                </a:r>
                <a:r>
                  <a:rPr lang="en-US" cap="small" dirty="0">
                    <a:effectLst/>
                  </a:rPr>
                  <a:t>deviation</a:t>
                </a:r>
                <a:r>
                  <a:rPr lang="en-US" dirty="0">
                    <a:effectLst/>
                  </a:rPr>
                  <a:t>  </a:t>
                </a:r>
                <a:r>
                  <a:rPr lang="en-US" i="1" dirty="0">
                    <a:effectLst/>
                  </a:rPr>
                  <a:t>d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decreases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initially</a:t>
                </a:r>
                <a:r>
                  <a:rPr lang="en-US" dirty="0">
                    <a:effectLst/>
                  </a:rPr>
                  <a:t> to </a:t>
                </a:r>
                <a:r>
                  <a:rPr lang="en-US" cap="small" dirty="0">
                    <a:effectLst/>
                  </a:rPr>
                  <a:t>a</a:t>
                </a:r>
                <a:r>
                  <a:rPr lang="en-US" dirty="0">
                    <a:effectLst/>
                  </a:rPr>
                  <a:t>  </a:t>
                </a:r>
                <a:r>
                  <a:rPr lang="en-US" cap="small" dirty="0">
                    <a:effectLst/>
                  </a:rPr>
                  <a:t>certain</a:t>
                </a:r>
                <a:r>
                  <a:rPr lang="en-US" dirty="0">
                    <a:effectLst/>
                  </a:rPr>
                  <a:t>  minimum  </a:t>
                </a:r>
                <a:r>
                  <a:rPr lang="en-US" dirty="0" smtClean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i="1" dirty="0" smtClean="0">
                    <a:effectLst/>
                  </a:rPr>
                  <a:t> </a:t>
                </a:r>
                <a:r>
                  <a:rPr lang="en-US" dirty="0">
                    <a:effectLst/>
                  </a:rPr>
                  <a:t>) </a:t>
                </a:r>
                <a:r>
                  <a:rPr lang="en-US" cap="small" dirty="0">
                    <a:effectLst/>
                  </a:rPr>
                  <a:t>and</a:t>
                </a:r>
                <a:r>
                  <a:rPr lang="en-US" dirty="0">
                    <a:effectLst/>
                  </a:rPr>
                  <a:t>  then  </a:t>
                </a:r>
                <a:r>
                  <a:rPr lang="en-US" cap="small" dirty="0" smtClean="0">
                    <a:effectLst/>
                  </a:rPr>
                  <a:t>increases</a:t>
                </a:r>
                <a:endParaRPr lang="en-IN" cap="small" dirty="0">
                  <a:effectLst/>
                </a:endParaRPr>
              </a:p>
              <a:p>
                <a:r>
                  <a:rPr lang="en-US" dirty="0">
                    <a:effectLst/>
                  </a:rPr>
                  <a:t>It is </a:t>
                </a:r>
                <a:r>
                  <a:rPr lang="en-US" cap="small" dirty="0">
                    <a:effectLst/>
                  </a:rPr>
                  <a:t>clear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that</a:t>
                </a:r>
                <a:r>
                  <a:rPr lang="en-US" dirty="0">
                    <a:effectLst/>
                  </a:rPr>
                  <a:t> except </a:t>
                </a:r>
                <a:r>
                  <a:rPr lang="en-US" cap="small" dirty="0">
                    <a:effectLst/>
                  </a:rPr>
                  <a:t>at</a:t>
                </a:r>
                <a:r>
                  <a:rPr lang="en-US" dirty="0">
                    <a:effectLst/>
                  </a:rPr>
                  <a:t>  </a:t>
                </a:r>
                <a14:m>
                  <m:oMath xmlns:m="http://schemas.openxmlformats.org/officeDocument/2006/math">
                    <m:r>
                      <a:rPr lang="en-US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>
                    <a:effectLst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i="1" dirty="0" smtClean="0">
                    <a:effectLst/>
                  </a:rPr>
                  <a:t> </a:t>
                </a:r>
                <a:r>
                  <a:rPr lang="en-US" dirty="0">
                    <a:effectLst/>
                  </a:rPr>
                  <a:t>, (Angle  of  minimum  </a:t>
                </a:r>
                <a:r>
                  <a:rPr lang="en-US" cap="small" dirty="0">
                    <a:effectLst/>
                  </a:rPr>
                  <a:t>deviation)</a:t>
                </a:r>
                <a:r>
                  <a:rPr lang="en-US" dirty="0">
                    <a:effectLst/>
                  </a:rPr>
                  <a:t>  there  </a:t>
                </a:r>
                <a:r>
                  <a:rPr lang="en-US" cap="small" dirty="0">
                    <a:effectLst/>
                  </a:rPr>
                  <a:t>are</a:t>
                </a:r>
                <a:r>
                  <a:rPr lang="en-US" dirty="0">
                    <a:effectLst/>
                  </a:rPr>
                  <a:t>  </a:t>
                </a:r>
                <a:r>
                  <a:rPr lang="en-US" dirty="0" smtClean="0">
                    <a:effectLst/>
                  </a:rPr>
                  <a:t>two </a:t>
                </a:r>
                <a:r>
                  <a:rPr lang="en-US" cap="small" dirty="0">
                    <a:effectLst/>
                  </a:rPr>
                  <a:t>values</a:t>
                </a:r>
                <a:r>
                  <a:rPr lang="en-US" dirty="0">
                    <a:effectLst/>
                  </a:rPr>
                  <a:t>  of  </a:t>
                </a:r>
                <a:r>
                  <a:rPr lang="en-US" i="1" dirty="0" err="1">
                    <a:effectLst/>
                  </a:rPr>
                  <a:t>i</a:t>
                </a:r>
                <a:r>
                  <a:rPr lang="en-US" i="1" dirty="0">
                    <a:effectLst/>
                  </a:rPr>
                  <a:t>  </a:t>
                </a:r>
                <a:r>
                  <a:rPr lang="en-US" dirty="0">
                    <a:effectLst/>
                  </a:rPr>
                  <a:t>for  </a:t>
                </a:r>
                <a:r>
                  <a:rPr lang="en-US" cap="small" dirty="0">
                    <a:effectLst/>
                  </a:rPr>
                  <a:t>any</a:t>
                </a:r>
                <a:r>
                  <a:rPr lang="en-US" dirty="0">
                    <a:effectLst/>
                  </a:rPr>
                  <a:t>  given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en-IN" dirty="0" smtClean="0"/>
              </a:p>
              <a:p>
                <a:r>
                  <a:rPr lang="en-US" dirty="0">
                    <a:effectLst/>
                  </a:rPr>
                  <a:t>By  </a:t>
                </a:r>
                <a:r>
                  <a:rPr lang="en-US" cap="small" dirty="0">
                    <a:effectLst/>
                  </a:rPr>
                  <a:t>applying</a:t>
                </a:r>
                <a:r>
                  <a:rPr lang="en-US" dirty="0">
                    <a:effectLst/>
                  </a:rPr>
                  <a:t>  </a:t>
                </a:r>
                <a:r>
                  <a:rPr lang="en-US" dirty="0" smtClean="0">
                    <a:effectLst/>
                  </a:rPr>
                  <a:t>the </a:t>
                </a:r>
                <a:r>
                  <a:rPr lang="en-US" dirty="0">
                    <a:effectLst/>
                  </a:rPr>
                  <a:t>principle of reversibility of light to </a:t>
                </a:r>
                <a:r>
                  <a:rPr lang="en-US" cap="small" dirty="0">
                    <a:effectLst/>
                  </a:rPr>
                  <a:t>path</a:t>
                </a:r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PQRS.</a:t>
                </a:r>
              </a:p>
              <a:p>
                <a:r>
                  <a:rPr lang="en-US" dirty="0">
                    <a:effectLst/>
                  </a:rPr>
                  <a:t>it  is  obvious  </a:t>
                </a:r>
                <a:r>
                  <a:rPr lang="en-US" cap="small" dirty="0">
                    <a:effectLst/>
                  </a:rPr>
                  <a:t>that</a:t>
                </a:r>
                <a:r>
                  <a:rPr lang="en-US" dirty="0">
                    <a:effectLst/>
                  </a:rPr>
                  <a:t>  if  one  of  these  </a:t>
                </a:r>
                <a:r>
                  <a:rPr lang="en-US" cap="small" dirty="0">
                    <a:effectLst/>
                  </a:rPr>
                  <a:t>values</a:t>
                </a:r>
                <a:r>
                  <a:rPr lang="en-US" dirty="0">
                    <a:effectLst/>
                  </a:rPr>
                  <a:t>  is  </a:t>
                </a:r>
                <a:r>
                  <a:rPr lang="en-US" i="1" dirty="0" err="1">
                    <a:effectLst/>
                  </a:rPr>
                  <a:t>i</a:t>
                </a:r>
                <a:r>
                  <a:rPr lang="en-US" dirty="0">
                    <a:effectLst/>
                  </a:rPr>
                  <a:t>, the  other  must  be  </a:t>
                </a:r>
                <a:r>
                  <a:rPr lang="en-US" i="1" dirty="0">
                    <a:effectLst/>
                  </a:rPr>
                  <a:t>e  </a:t>
                </a:r>
                <a:r>
                  <a:rPr lang="en-US" cap="small" dirty="0">
                    <a:effectLst/>
                  </a:rPr>
                  <a:t>and</a:t>
                </a:r>
                <a:r>
                  <a:rPr lang="en-US" dirty="0">
                    <a:effectLst/>
                  </a:rPr>
                  <a:t>  vice  </a:t>
                </a:r>
                <a:r>
                  <a:rPr lang="en-US" cap="small" dirty="0" smtClean="0">
                    <a:effectLst/>
                  </a:rPr>
                  <a:t>versa</a:t>
                </a:r>
              </a:p>
              <a:p>
                <a:r>
                  <a:rPr lang="en-US" dirty="0">
                    <a:effectLst/>
                  </a:rPr>
                  <a:t>Thus  </a:t>
                </a:r>
                <a:r>
                  <a:rPr lang="en-US" cap="small" dirty="0" smtClean="0">
                    <a:effectLst/>
                  </a:rPr>
                  <a:t>at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>
                    <a:effectLst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IN" dirty="0" smtClean="0"/>
                  <a:t> </a:t>
                </a:r>
                <a:r>
                  <a:rPr lang="en-US" dirty="0">
                    <a:effectLst/>
                  </a:rPr>
                  <a:t>we </a:t>
                </a:r>
                <a:r>
                  <a:rPr lang="en-US" cap="small" dirty="0">
                    <a:effectLst/>
                  </a:rPr>
                  <a:t>have</a:t>
                </a:r>
                <a:r>
                  <a:rPr lang="en-US" dirty="0">
                    <a:effectLst/>
                  </a:rPr>
                  <a:t> </a:t>
                </a:r>
                <a:r>
                  <a:rPr lang="en-US" i="1" dirty="0" err="1">
                    <a:effectLst/>
                  </a:rPr>
                  <a:t>i</a:t>
                </a:r>
                <a:r>
                  <a:rPr lang="en-US" i="1" dirty="0">
                    <a:effectLst/>
                  </a:rPr>
                  <a:t> </a:t>
                </a:r>
                <a:r>
                  <a:rPr lang="en-US" dirty="0">
                    <a:effectLst/>
                  </a:rPr>
                  <a:t>= </a:t>
                </a:r>
                <a:r>
                  <a:rPr lang="en-US" i="1" dirty="0" smtClean="0">
                    <a:effectLst/>
                  </a:rPr>
                  <a:t>e. 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04160" y="531223"/>
                <a:ext cx="9143999" cy="5965371"/>
              </a:xfrm>
              <a:blipFill>
                <a:blip r:embed="rId2"/>
                <a:stretch>
                  <a:fillRect l="-600" t="-2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235132" y="1417933"/>
            <a:ext cx="2360022" cy="1682318"/>
            <a:chOff x="235132" y="1417933"/>
            <a:chExt cx="2360022" cy="1682318"/>
          </a:xfrm>
        </p:grpSpPr>
        <p:sp>
          <p:nvSpPr>
            <p:cNvPr id="5" name="Rectangle 4"/>
            <p:cNvSpPr/>
            <p:nvPr/>
          </p:nvSpPr>
          <p:spPr>
            <a:xfrm>
              <a:off x="235132" y="1417933"/>
              <a:ext cx="2360022" cy="16823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4" name="Group 2"/>
            <p:cNvGrpSpPr>
              <a:grpSpLocks/>
            </p:cNvGrpSpPr>
            <p:nvPr/>
          </p:nvGrpSpPr>
          <p:grpSpPr bwMode="auto">
            <a:xfrm>
              <a:off x="341630" y="1627324"/>
              <a:ext cx="2100263" cy="1411288"/>
              <a:chOff x="2129" y="52"/>
              <a:chExt cx="3308" cy="2224"/>
            </a:xfrm>
          </p:grpSpPr>
          <p:pic>
            <p:nvPicPr>
              <p:cNvPr id="3075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3" y="1888"/>
                <a:ext cx="102" cy="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6" name="Picture 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29" y="51"/>
                <a:ext cx="3308" cy="22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839374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1"/>
            <a:ext cx="10353761" cy="609600"/>
          </a:xfrm>
        </p:spPr>
        <p:txBody>
          <a:bodyPr/>
          <a:lstStyle/>
          <a:p>
            <a:r>
              <a:rPr lang="en-US" dirty="0">
                <a:effectLst/>
              </a:rPr>
              <a:t>Thin  prisms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13795" y="1471749"/>
                <a:ext cx="10353762" cy="498130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>
                    <a:effectLst/>
                  </a:rPr>
                  <a:t>Prisms  </a:t>
                </a:r>
                <a:r>
                  <a:rPr lang="en-US" cap="small" dirty="0">
                    <a:effectLst/>
                  </a:rPr>
                  <a:t>having</a:t>
                </a:r>
                <a:r>
                  <a:rPr lang="en-US" dirty="0">
                    <a:effectLst/>
                  </a:rPr>
                  <a:t>  </a:t>
                </a:r>
                <a:r>
                  <a:rPr lang="en-US" cap="small" dirty="0">
                    <a:effectLst/>
                  </a:rPr>
                  <a:t>refracting</a:t>
                </a:r>
                <a:r>
                  <a:rPr lang="en-US" dirty="0">
                    <a:effectLst/>
                  </a:rPr>
                  <a:t>  </a:t>
                </a:r>
                <a:r>
                  <a:rPr lang="en-US" cap="small" dirty="0" smtClean="0">
                    <a:effectLst/>
                  </a:rPr>
                  <a:t>angle</a:t>
                </a:r>
                <a:r>
                  <a:rPr lang="en-IN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less </a:t>
                </a:r>
                <a:r>
                  <a:rPr lang="en-US" cap="small" dirty="0">
                    <a:effectLst/>
                  </a:rPr>
                  <a:t>than</a:t>
                </a:r>
                <a:r>
                  <a:rPr lang="en-US" dirty="0">
                    <a:effectLst/>
                  </a:rPr>
                  <a:t> 10</a:t>
                </a:r>
                <a:r>
                  <a:rPr lang="en-US" baseline="30000" dirty="0">
                    <a:effectLst/>
                  </a:rPr>
                  <a:t>0</a:t>
                </a:r>
                <a:r>
                  <a:rPr lang="en-US" dirty="0">
                    <a:effectLst/>
                  </a:rPr>
                  <a:t>  ( </a:t>
                </a:r>
                <a:r>
                  <a:rPr lang="en-US" i="1" dirty="0">
                    <a:effectLst/>
                  </a:rPr>
                  <a:t>A </a:t>
                </a:r>
                <a:r>
                  <a:rPr lang="en-US" dirty="0">
                    <a:effectLst/>
                  </a:rPr>
                  <a:t>&lt; 10</a:t>
                </a:r>
                <a:r>
                  <a:rPr lang="en-US" baseline="30000" dirty="0">
                    <a:effectLst/>
                  </a:rPr>
                  <a:t>0</a:t>
                </a:r>
                <a:r>
                  <a:rPr lang="en-US" dirty="0">
                    <a:effectLst/>
                  </a:rPr>
                  <a:t> ) </a:t>
                </a:r>
                <a:r>
                  <a:rPr lang="en-US" cap="small" dirty="0">
                    <a:effectLst/>
                  </a:rPr>
                  <a:t>are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called</a:t>
                </a:r>
                <a:r>
                  <a:rPr lang="en-US" dirty="0">
                    <a:effectLst/>
                  </a:rPr>
                  <a:t> thin </a:t>
                </a:r>
                <a:r>
                  <a:rPr lang="en-US" dirty="0" smtClean="0">
                    <a:effectLst/>
                  </a:rPr>
                  <a:t>prisms</a:t>
                </a:r>
                <a:endParaRPr lang="en-IN" dirty="0">
                  <a:effectLst/>
                </a:endParaRPr>
              </a:p>
              <a:p>
                <a:r>
                  <a:rPr lang="en-US" dirty="0">
                    <a:effectLst/>
                  </a:rPr>
                  <a:t>For such prisms to </a:t>
                </a:r>
                <a:r>
                  <a:rPr lang="en-US" cap="small" dirty="0">
                    <a:effectLst/>
                  </a:rPr>
                  <a:t>deviate</a:t>
                </a:r>
                <a:r>
                  <a:rPr lang="en-US" dirty="0">
                    <a:effectLst/>
                  </a:rPr>
                  <a:t> the incident </a:t>
                </a:r>
                <a:r>
                  <a:rPr lang="en-US" cap="small" dirty="0">
                    <a:effectLst/>
                  </a:rPr>
                  <a:t>ray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towards</a:t>
                </a:r>
                <a:r>
                  <a:rPr lang="en-US" dirty="0">
                    <a:effectLst/>
                  </a:rPr>
                  <a:t> the </a:t>
                </a:r>
                <a:r>
                  <a:rPr lang="en-US" cap="small" dirty="0">
                    <a:effectLst/>
                  </a:rPr>
                  <a:t>base</a:t>
                </a:r>
                <a:r>
                  <a:rPr lang="en-US" dirty="0">
                    <a:effectLst/>
                  </a:rPr>
                  <a:t> during both </a:t>
                </a:r>
                <a:r>
                  <a:rPr lang="en-US" cap="small" dirty="0">
                    <a:effectLst/>
                  </a:rPr>
                  <a:t>refractions,</a:t>
                </a:r>
                <a:r>
                  <a:rPr lang="en-US" dirty="0">
                    <a:effectLst/>
                  </a:rPr>
                  <a:t> it is </a:t>
                </a:r>
                <a:r>
                  <a:rPr lang="en-US" cap="small" dirty="0">
                    <a:effectLst/>
                  </a:rPr>
                  <a:t>essential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that</a:t>
                </a:r>
                <a:r>
                  <a:rPr lang="en-US" dirty="0">
                    <a:effectLst/>
                  </a:rPr>
                  <a:t> </a:t>
                </a:r>
                <a:r>
                  <a:rPr lang="en-US" i="1" dirty="0" err="1">
                    <a:effectLst/>
                  </a:rPr>
                  <a:t>i</a:t>
                </a:r>
                <a:r>
                  <a:rPr lang="en-US" i="1" dirty="0">
                    <a:effectLst/>
                  </a:rPr>
                  <a:t> </a:t>
                </a:r>
                <a:r>
                  <a:rPr lang="en-US" dirty="0">
                    <a:effectLst/>
                  </a:rPr>
                  <a:t>should </a:t>
                </a:r>
                <a:r>
                  <a:rPr lang="en-US" cap="small" dirty="0">
                    <a:effectLst/>
                  </a:rPr>
                  <a:t>also</a:t>
                </a:r>
                <a:r>
                  <a:rPr lang="en-US" dirty="0">
                    <a:effectLst/>
                  </a:rPr>
                  <a:t> be less </a:t>
                </a:r>
                <a:r>
                  <a:rPr lang="en-US" cap="small" dirty="0">
                    <a:effectLst/>
                  </a:rPr>
                  <a:t>than</a:t>
                </a:r>
                <a:r>
                  <a:rPr lang="en-US" dirty="0">
                    <a:effectLst/>
                  </a:rPr>
                  <a:t> 10</a:t>
                </a:r>
                <a:r>
                  <a:rPr lang="en-US" baseline="30000" dirty="0">
                    <a:effectLst/>
                  </a:rPr>
                  <a:t>0</a:t>
                </a:r>
                <a:r>
                  <a:rPr lang="en-US" dirty="0">
                    <a:effectLst/>
                  </a:rPr>
                  <a:t> so </a:t>
                </a:r>
                <a:r>
                  <a:rPr lang="en-US" cap="small" dirty="0">
                    <a:effectLst/>
                  </a:rPr>
                  <a:t>that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all</a:t>
                </a:r>
                <a:r>
                  <a:rPr lang="en-US" dirty="0">
                    <a:effectLst/>
                  </a:rPr>
                  <a:t> the other </a:t>
                </a:r>
                <a:r>
                  <a:rPr lang="en-US" cap="small" dirty="0">
                    <a:effectLst/>
                  </a:rPr>
                  <a:t>angles</a:t>
                </a:r>
                <a:r>
                  <a:rPr lang="en-US" dirty="0">
                    <a:effectLst/>
                  </a:rPr>
                  <a:t> will </a:t>
                </a:r>
                <a:r>
                  <a:rPr lang="en-US" cap="small" dirty="0">
                    <a:effectLst/>
                  </a:rPr>
                  <a:t>also</a:t>
                </a:r>
                <a:r>
                  <a:rPr lang="en-US" dirty="0">
                    <a:effectLst/>
                  </a:rPr>
                  <a:t> be </a:t>
                </a:r>
                <a:r>
                  <a:rPr lang="en-US" cap="small" dirty="0" smtClean="0">
                    <a:effectLst/>
                  </a:rPr>
                  <a:t>small</a:t>
                </a:r>
              </a:p>
              <a:p>
                <a:r>
                  <a:rPr lang="en-US" cap="small" dirty="0" smtClean="0">
                    <a:effectLst/>
                  </a:rPr>
                  <a:t>Thus, </a:t>
                </a:r>
                <a14:m>
                  <m:oMath xmlns:m="http://schemas.openxmlformats.org/officeDocument/2006/math">
                    <m:r>
                      <a:rPr lang="en-US" i="1" cap="small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IN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func>
                      </m:den>
                    </m:f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N" dirty="0" smtClean="0"/>
                  <a:t> and </a:t>
                </a:r>
                <a14:m>
                  <m:oMath xmlns:m="http://schemas.openxmlformats.org/officeDocument/2006/math">
                    <m:r>
                      <a:rPr lang="en-US" i="1" cap="small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func>
                      </m:den>
                    </m:f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 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IN" dirty="0" smtClean="0"/>
              </a:p>
              <a:p>
                <a:r>
                  <a:rPr lang="en-IN" dirty="0"/>
                  <a:t> </a:t>
                </a:r>
                <a:r>
                  <a:rPr lang="en-IN" dirty="0" smtClean="0"/>
                  <a:t>i.e.  </a:t>
                </a:r>
                <a:r>
                  <a:rPr lang="en-IN" dirty="0" err="1" smtClean="0"/>
                  <a:t>i</a:t>
                </a:r>
                <a:r>
                  <a:rPr lang="en-IN" dirty="0" smtClean="0"/>
                  <a:t> = </a:t>
                </a:r>
                <a14:m>
                  <m:oMath xmlns:m="http://schemas.openxmlformats.org/officeDocument/2006/math">
                    <m:r>
                      <a:rPr lang="en-US" i="1" cap="small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 smtClean="0"/>
                  <a:t>  and e = </a:t>
                </a:r>
                <a14:m>
                  <m:oMath xmlns:m="http://schemas.openxmlformats.org/officeDocument/2006/math">
                    <m:r>
                      <a:rPr lang="en-US" i="1" cap="small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dirty="0" smtClean="0"/>
              </a:p>
              <a:p>
                <a:r>
                  <a:rPr lang="en-IN" dirty="0" smtClean="0"/>
                  <a:t>But for prism </a:t>
                </a:r>
                <a:r>
                  <a:rPr lang="en-IN" dirty="0" err="1" smtClean="0"/>
                  <a:t>i</a:t>
                </a:r>
                <a:r>
                  <a:rPr lang="en-IN" dirty="0" smtClean="0"/>
                  <a:t> + e = A+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IN" dirty="0" smtClean="0"/>
                  <a:t> </a:t>
                </a:r>
              </a:p>
              <a:p>
                <a:r>
                  <a:rPr lang="en-IN" dirty="0" smtClean="0"/>
                  <a:t>Hence, </a:t>
                </a:r>
                <a14:m>
                  <m:oMath xmlns:m="http://schemas.openxmlformats.org/officeDocument/2006/math">
                    <m:r>
                      <a:rPr lang="en-US" i="1" cap="small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 smtClean="0"/>
                  <a:t>+ </a:t>
                </a:r>
                <a14:m>
                  <m:oMath xmlns:m="http://schemas.openxmlformats.org/officeDocument/2006/math">
                    <m:r>
                      <a:rPr lang="en-US" i="1" cap="small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 smtClean="0"/>
                  <a:t> = A</a:t>
                </a:r>
                <a:r>
                  <a:rPr lang="en-IN" dirty="0"/>
                  <a:t> +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IN" dirty="0"/>
                  <a:t> </a:t>
                </a:r>
                <a:r>
                  <a:rPr lang="en-IN" dirty="0" smtClean="0"/>
                  <a:t>=&gt; </a:t>
                </a:r>
                <a14:m>
                  <m:oMath xmlns:m="http://schemas.openxmlformats.org/officeDocument/2006/math">
                    <m:r>
                      <a:rPr lang="en-US" i="1" cap="small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 smtClean="0"/>
                  <a:t>)  </a:t>
                </a:r>
                <a:r>
                  <a:rPr lang="en-IN" dirty="0"/>
                  <a:t>= A +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IN" dirty="0" smtClean="0"/>
                  <a:t>  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 smtClean="0"/>
                  <a:t>= A</a:t>
                </a:r>
              </a:p>
              <a:p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r>
                      <a:rPr lang="en-US" i="1" cap="small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IN" dirty="0" smtClean="0"/>
                  <a:t> A – A =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IN" dirty="0"/>
                  <a:t> </a:t>
                </a:r>
                <a:r>
                  <a:rPr lang="en-IN" dirty="0" smtClean="0"/>
                  <a:t> =&gt;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IN" dirty="0" smtClean="0"/>
                  <a:t> = A(</a:t>
                </a:r>
                <a14:m>
                  <m:oMath xmlns:m="http://schemas.openxmlformats.org/officeDocument/2006/math">
                    <m:r>
                      <a:rPr lang="en-US" i="1" cap="small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IN" dirty="0" smtClean="0"/>
                  <a:t>-1)</a:t>
                </a:r>
              </a:p>
              <a:p>
                <a:r>
                  <a:rPr lang="en-US" i="1" dirty="0">
                    <a:effectLst/>
                  </a:rPr>
                  <a:t>A </a:t>
                </a:r>
                <a:r>
                  <a:rPr lang="en-US" cap="small" dirty="0">
                    <a:effectLst/>
                  </a:rPr>
                  <a:t>and</a:t>
                </a:r>
                <a:r>
                  <a:rPr lang="en-US" dirty="0">
                    <a:effectLst/>
                  </a:rPr>
                  <a:t> </a:t>
                </a:r>
                <a:r>
                  <a:rPr lang="en-US" i="1" dirty="0">
                    <a:effectLst/>
                  </a:rPr>
                  <a:t>n </a:t>
                </a:r>
                <a:r>
                  <a:rPr lang="en-US" cap="small" dirty="0">
                    <a:effectLst/>
                  </a:rPr>
                  <a:t>are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constant</a:t>
                </a:r>
                <a:r>
                  <a:rPr lang="en-US" dirty="0">
                    <a:effectLst/>
                  </a:rPr>
                  <a:t> for </a:t>
                </a:r>
                <a:r>
                  <a:rPr lang="en-US" cap="small" dirty="0">
                    <a:effectLst/>
                  </a:rPr>
                  <a:t>a</a:t>
                </a:r>
                <a:r>
                  <a:rPr lang="en-US" dirty="0">
                    <a:effectLst/>
                  </a:rPr>
                  <a:t> given prism. Thus, for </a:t>
                </a:r>
                <a:r>
                  <a:rPr lang="en-US" cap="small" dirty="0">
                    <a:effectLst/>
                  </a:rPr>
                  <a:t>a</a:t>
                </a:r>
                <a:r>
                  <a:rPr lang="en-US" dirty="0">
                    <a:effectLst/>
                  </a:rPr>
                  <a:t> thin prism, for </a:t>
                </a:r>
                <a:r>
                  <a:rPr lang="en-US" cap="small" dirty="0">
                    <a:effectLst/>
                  </a:rPr>
                  <a:t>small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angles</a:t>
                </a:r>
                <a:r>
                  <a:rPr lang="en-US" dirty="0">
                    <a:effectLst/>
                  </a:rPr>
                  <a:t> of incidences, </a:t>
                </a:r>
                <a:r>
                  <a:rPr lang="en-US" cap="small" dirty="0">
                    <a:effectLst/>
                  </a:rPr>
                  <a:t>angle</a:t>
                </a:r>
                <a:r>
                  <a:rPr lang="en-US" dirty="0">
                    <a:effectLst/>
                  </a:rPr>
                  <a:t> of </a:t>
                </a:r>
                <a:r>
                  <a:rPr lang="en-US" cap="small" dirty="0">
                    <a:effectLst/>
                  </a:rPr>
                  <a:t>deviation</a:t>
                </a:r>
                <a:r>
                  <a:rPr lang="en-US" dirty="0">
                    <a:effectLst/>
                  </a:rPr>
                  <a:t> is </a:t>
                </a:r>
                <a:r>
                  <a:rPr lang="en-US" cap="small" dirty="0">
                    <a:effectLst/>
                  </a:rPr>
                  <a:t>constant</a:t>
                </a:r>
                <a:endParaRPr lang="en-IN" dirty="0" smtClean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1471749"/>
                <a:ext cx="10353762" cy="4981302"/>
              </a:xfrm>
              <a:blipFill>
                <a:blip r:embed="rId2"/>
                <a:stretch>
                  <a:fillRect l="-648" t="-4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159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557349"/>
          </a:xfrm>
        </p:spPr>
        <p:txBody>
          <a:bodyPr>
            <a:normAutofit fontScale="90000"/>
          </a:bodyPr>
          <a:lstStyle/>
          <a:p>
            <a:r>
              <a:rPr lang="en-US" cap="small" dirty="0">
                <a:effectLst/>
              </a:rPr>
              <a:t>Angular</a:t>
            </a:r>
            <a:r>
              <a:rPr lang="en-US" dirty="0">
                <a:effectLst/>
              </a:rPr>
              <a:t>   dispersion   </a:t>
            </a:r>
            <a:r>
              <a:rPr lang="en-US" cap="small" dirty="0">
                <a:effectLst/>
              </a:rPr>
              <a:t>and</a:t>
            </a:r>
            <a:r>
              <a:rPr lang="en-US" dirty="0">
                <a:effectLst/>
              </a:rPr>
              <a:t>   </a:t>
            </a:r>
            <a:r>
              <a:rPr lang="en-US" cap="small" dirty="0">
                <a:effectLst/>
              </a:rPr>
              <a:t>mean</a:t>
            </a:r>
            <a:r>
              <a:rPr lang="en-US" dirty="0">
                <a:effectLst/>
              </a:rPr>
              <a:t>   </a:t>
            </a:r>
            <a:r>
              <a:rPr lang="en-US" cap="small" dirty="0">
                <a:effectLst/>
              </a:rPr>
              <a:t>deviation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812869" y="1166949"/>
                <a:ext cx="9109165" cy="5460274"/>
              </a:xfrm>
            </p:spPr>
            <p:txBody>
              <a:bodyPr/>
              <a:lstStyle/>
              <a:p>
                <a:r>
                  <a:rPr lang="en-IN" dirty="0" smtClean="0"/>
                  <a:t>Angular separation between constituent colour is called angular dispersion.</a:t>
                </a:r>
              </a:p>
              <a:p>
                <a:r>
                  <a:rPr lang="en-IN" dirty="0" smtClean="0"/>
                  <a:t>Normally extreme colour taken during dispersion </a:t>
                </a:r>
              </a:p>
              <a:p>
                <a:r>
                  <a:rPr lang="en-IN" dirty="0" smtClean="0"/>
                  <a:t>Hence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𝑉𝑅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IN" dirty="0" smtClean="0"/>
              </a:p>
              <a:p>
                <a:r>
                  <a:rPr lang="en-IN" dirty="0" smtClean="0"/>
                  <a:t>But for thin prism,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IN" dirty="0" smtClean="0"/>
                  <a:t>= A(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IN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IN" dirty="0"/>
                  <a:t>= A(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IN" dirty="0" smtClean="0"/>
              </a:p>
              <a:p>
                <a:r>
                  <a:rPr lang="en-IN" dirty="0" smtClean="0"/>
                  <a:t>Hence,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𝑉𝑅</m:t>
                        </m:r>
                      </m:sub>
                    </m:sSub>
                  </m:oMath>
                </a14:m>
                <a:r>
                  <a:rPr lang="en-IN" dirty="0" smtClean="0"/>
                  <a:t>= </a:t>
                </a:r>
                <a:r>
                  <a:rPr lang="en-IN" dirty="0"/>
                  <a:t>A(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IN" dirty="0" smtClean="0"/>
                  <a:t> - </a:t>
                </a:r>
                <a:r>
                  <a:rPr lang="en-IN" dirty="0"/>
                  <a:t>A(</a:t>
                </a:r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IN" dirty="0" smtClean="0"/>
                  <a:t> = 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IN" dirty="0" smtClean="0"/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IN" dirty="0" smtClean="0"/>
                  <a:t>)</a:t>
                </a:r>
              </a:p>
              <a:p>
                <a:r>
                  <a:rPr lang="en-IN" dirty="0" smtClean="0"/>
                  <a:t>Mean Deviation: </a:t>
                </a:r>
                <a:r>
                  <a:rPr lang="en-US" dirty="0">
                    <a:effectLst/>
                  </a:rPr>
                  <a:t>Yellow  is  </a:t>
                </a:r>
                <a:r>
                  <a:rPr lang="en-US" cap="small" dirty="0">
                    <a:effectLst/>
                  </a:rPr>
                  <a:t>practically</a:t>
                </a:r>
                <a:r>
                  <a:rPr lang="en-US" dirty="0">
                    <a:effectLst/>
                  </a:rPr>
                  <a:t>  chosen  to  be  the  </a:t>
                </a:r>
                <a:r>
                  <a:rPr lang="en-US" cap="small" dirty="0">
                    <a:effectLst/>
                  </a:rPr>
                  <a:t>mean</a:t>
                </a:r>
                <a:r>
                  <a:rPr lang="en-US" dirty="0">
                    <a:effectLst/>
                  </a:rPr>
                  <a:t> </a:t>
                </a:r>
                <a:r>
                  <a:rPr lang="en-US" dirty="0" err="1">
                    <a:effectLst/>
                  </a:rPr>
                  <a:t>colour</a:t>
                </a:r>
                <a:r>
                  <a:rPr lang="en-US" dirty="0">
                    <a:effectLst/>
                  </a:rPr>
                  <a:t> for violet </a:t>
                </a:r>
                <a:r>
                  <a:rPr lang="en-US" cap="small" dirty="0">
                    <a:effectLst/>
                  </a:rPr>
                  <a:t>and</a:t>
                </a:r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red</a:t>
                </a:r>
              </a:p>
              <a:p>
                <a:r>
                  <a:rPr lang="en-US" dirty="0" smtClean="0">
                    <a:effectLst/>
                  </a:rPr>
                  <a:t>Hence, mean deviation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IN" dirty="0" smtClean="0"/>
                  <a:t>- 1)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IN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)/2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12869" y="1166949"/>
                <a:ext cx="9109165" cy="5460274"/>
              </a:xfrm>
              <a:blipFill>
                <a:blip r:embed="rId2"/>
                <a:stretch>
                  <a:fillRect l="-669" t="-223" r="-5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95794" y="2438400"/>
            <a:ext cx="2656115" cy="1541417"/>
            <a:chOff x="95794" y="2438400"/>
            <a:chExt cx="2656115" cy="1541417"/>
          </a:xfrm>
        </p:grpSpPr>
        <p:sp>
          <p:nvSpPr>
            <p:cNvPr id="6" name="Rectangle 5"/>
            <p:cNvSpPr/>
            <p:nvPr/>
          </p:nvSpPr>
          <p:spPr>
            <a:xfrm>
              <a:off x="95794" y="2438400"/>
              <a:ext cx="2656115" cy="154141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4" name="Group 2"/>
            <p:cNvGrpSpPr>
              <a:grpSpLocks/>
            </p:cNvGrpSpPr>
            <p:nvPr/>
          </p:nvGrpSpPr>
          <p:grpSpPr bwMode="auto">
            <a:xfrm>
              <a:off x="160473" y="2555648"/>
              <a:ext cx="2495550" cy="1255713"/>
              <a:chOff x="6159" y="325"/>
              <a:chExt cx="3931" cy="1978"/>
            </a:xfrm>
          </p:grpSpPr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58" y="325"/>
                <a:ext cx="3931" cy="19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 Box 4"/>
              <p:cNvSpPr txBox="1">
                <a:spLocks noChangeArrowheads="1"/>
              </p:cNvSpPr>
              <p:nvPr/>
            </p:nvSpPr>
            <p:spPr bwMode="auto">
              <a:xfrm>
                <a:off x="7568" y="1710"/>
                <a:ext cx="120" cy="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88000"/>
                  </a:lnSpc>
                  <a:spcBef>
                    <a:spcPct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IN" altLang="en-US" sz="1000" b="0" i="1" u="none" strike="noStrike" cap="none" normalizeH="0" baseline="0" smtClean="0">
                    <a:ln>
                      <a:noFill/>
                    </a:ln>
                    <a:solidFill>
                      <a:srgbClr val="231F20"/>
                    </a:solidFill>
                    <a:effectLst/>
                    <a:latin typeface="Calibri" panose="020F0502020204030204" pitchFamily="34" charset="0"/>
                  </a:rPr>
                  <a:t>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143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339635"/>
            <a:ext cx="10353761" cy="696686"/>
          </a:xfrm>
        </p:spPr>
        <p:txBody>
          <a:bodyPr/>
          <a:lstStyle/>
          <a:p>
            <a:r>
              <a:rPr lang="en-US" dirty="0">
                <a:effectLst/>
              </a:rPr>
              <a:t>Dispersive   power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87382" y="1201783"/>
                <a:ext cx="11390811" cy="5294811"/>
              </a:xfrm>
            </p:spPr>
            <p:txBody>
              <a:bodyPr/>
              <a:lstStyle/>
              <a:p>
                <a:r>
                  <a:rPr lang="en-US" dirty="0" smtClean="0">
                    <a:effectLst/>
                  </a:rPr>
                  <a:t>Ability   of   </a:t>
                </a:r>
                <a:r>
                  <a:rPr lang="en-US" cap="small" dirty="0">
                    <a:effectLst/>
                  </a:rPr>
                  <a:t>an</a:t>
                </a:r>
                <a:r>
                  <a:rPr lang="en-US" dirty="0">
                    <a:effectLst/>
                  </a:rPr>
                  <a:t>   </a:t>
                </a:r>
                <a:r>
                  <a:rPr lang="en-US" cap="small" dirty="0">
                    <a:effectLst/>
                  </a:rPr>
                  <a:t>optical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material</a:t>
                </a:r>
                <a:r>
                  <a:rPr lang="en-US" dirty="0">
                    <a:effectLst/>
                  </a:rPr>
                  <a:t>  to  disperse  constituent  </a:t>
                </a:r>
                <a:r>
                  <a:rPr lang="en-US" dirty="0" smtClean="0">
                    <a:effectLst/>
                  </a:rPr>
                  <a:t>colors  </a:t>
                </a:r>
                <a:r>
                  <a:rPr lang="en-US" dirty="0">
                    <a:effectLst/>
                  </a:rPr>
                  <a:t>is  its dispersive  </a:t>
                </a:r>
                <a:r>
                  <a:rPr lang="en-US" dirty="0" smtClean="0">
                    <a:effectLst/>
                  </a:rPr>
                  <a:t>power</a:t>
                </a:r>
                <a:endParaRPr lang="en-IN" dirty="0">
                  <a:effectLst/>
                </a:endParaRPr>
              </a:p>
              <a:p>
                <a:r>
                  <a:rPr lang="en-US" dirty="0">
                    <a:effectLst/>
                  </a:rPr>
                  <a:t>It  is  </a:t>
                </a:r>
                <a:r>
                  <a:rPr lang="en-US" cap="small" dirty="0">
                    <a:effectLst/>
                  </a:rPr>
                  <a:t>measured</a:t>
                </a:r>
                <a:r>
                  <a:rPr lang="en-US" dirty="0">
                    <a:effectLst/>
                  </a:rPr>
                  <a:t>  for  </a:t>
                </a:r>
                <a:r>
                  <a:rPr lang="en-US" cap="small" dirty="0">
                    <a:effectLst/>
                  </a:rPr>
                  <a:t>any</a:t>
                </a:r>
                <a:r>
                  <a:rPr lang="en-US" dirty="0">
                    <a:effectLst/>
                  </a:rPr>
                  <a:t>  two </a:t>
                </a:r>
                <a:r>
                  <a:rPr lang="en-US" dirty="0" smtClean="0">
                    <a:effectLst/>
                  </a:rPr>
                  <a:t>colors </a:t>
                </a:r>
                <a:r>
                  <a:rPr lang="en-US" cap="small" dirty="0">
                    <a:effectLst/>
                  </a:rPr>
                  <a:t>as</a:t>
                </a:r>
                <a:r>
                  <a:rPr lang="en-US" dirty="0">
                    <a:effectLst/>
                  </a:rPr>
                  <a:t> the </a:t>
                </a:r>
                <a:r>
                  <a:rPr lang="en-US" cap="small" dirty="0">
                    <a:effectLst/>
                  </a:rPr>
                  <a:t>ratio</a:t>
                </a:r>
                <a:r>
                  <a:rPr lang="en-US" dirty="0">
                    <a:effectLst/>
                  </a:rPr>
                  <a:t> of </a:t>
                </a:r>
                <a:r>
                  <a:rPr lang="en-US" cap="small" dirty="0">
                    <a:effectLst/>
                  </a:rPr>
                  <a:t>angular</a:t>
                </a:r>
                <a:r>
                  <a:rPr lang="en-US" dirty="0">
                    <a:effectLst/>
                  </a:rPr>
                  <a:t> dispersion to the </a:t>
                </a:r>
                <a:r>
                  <a:rPr lang="en-US" cap="small" dirty="0">
                    <a:effectLst/>
                  </a:rPr>
                  <a:t>mean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deviation</a:t>
                </a:r>
                <a:r>
                  <a:rPr lang="en-US" dirty="0">
                    <a:effectLst/>
                  </a:rPr>
                  <a:t> for those two </a:t>
                </a:r>
                <a:r>
                  <a:rPr lang="en-US" dirty="0" smtClean="0">
                    <a:effectLst/>
                  </a:rPr>
                  <a:t>colors</a:t>
                </a:r>
              </a:p>
              <a:p>
                <a:r>
                  <a:rPr lang="en-US" dirty="0">
                    <a:effectLst/>
                  </a:rPr>
                  <a:t>Thus, for the  extreme  </a:t>
                </a:r>
                <a:r>
                  <a:rPr lang="en-US" dirty="0" err="1">
                    <a:effectLst/>
                  </a:rPr>
                  <a:t>colours</a:t>
                </a:r>
                <a:r>
                  <a:rPr lang="en-US" dirty="0">
                    <a:effectLst/>
                  </a:rPr>
                  <a:t>  of  white  light,  dispersive power is given </a:t>
                </a:r>
                <a:r>
                  <a:rPr lang="en-US" dirty="0" smtClean="0">
                    <a:effectLst/>
                  </a:rPr>
                  <a:t>by			 </a:t>
                </a:r>
                <a14:m>
                  <m:oMath xmlns:m="http://schemas.openxmlformats.org/officeDocument/2006/math">
                    <m:r>
                      <a:rPr lang="en-US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IN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m:rPr>
                            <m:nor/>
                          </m:rPr>
                          <a:rPr lang="en-IN" dirty="0"/>
                          <m:t>(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)/2</m:t>
                        </m:r>
                      </m:den>
                    </m:f>
                  </m:oMath>
                </a14:m>
                <a:r>
                  <a:rPr lang="en-US" dirty="0" smtClean="0">
                    <a:effectLst/>
                  </a:rPr>
                  <a:t>  </a:t>
                </a:r>
                <a14:m>
                  <m:oMath xmlns:m="http://schemas.openxmlformats.org/officeDocument/2006/math">
                    <m:r>
                      <a:rPr lang="en-US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 smtClean="0">
                    <a:effectLst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>
                    <a:effectLst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dirty="0">
                    <a:effectLst/>
                  </a:rPr>
                  <a:t>	</a:t>
                </a:r>
                <a:r>
                  <a:rPr lang="en-US" dirty="0" smtClean="0">
                    <a:effectLst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A</m:t>
                        </m:r>
                        <m:r>
                          <m:rPr>
                            <m:nor/>
                          </m:rPr>
                          <a:rPr lang="en-IN" dirty="0"/>
                          <m:t> (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IN" dirty="0"/>
                          <m:t> − 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IN" dirty="0"/>
                          <m:t>)</m:t>
                        </m:r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IN" dirty="0"/>
                          <m:t>− 1)</m:t>
                        </m:r>
                      </m:den>
                    </m:f>
                  </m:oMath>
                </a14:m>
                <a:r>
                  <a:rPr lang="en-US" dirty="0" smtClean="0">
                    <a:effectLst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 (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IN" dirty="0"/>
                          <m:t> − 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IN" dirty="0"/>
                          <m:t>)</m:t>
                        </m:r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IN" dirty="0"/>
                          <m:t>− 1)</m:t>
                        </m:r>
                      </m:den>
                    </m:f>
                  </m:oMath>
                </a14:m>
                <a:endParaRPr lang="en-US" dirty="0" smtClean="0">
                  <a:effectLst/>
                </a:endParaRPr>
              </a:p>
              <a:p>
                <a:r>
                  <a:rPr lang="en-US" dirty="0">
                    <a:effectLst/>
                  </a:rPr>
                  <a:t>As w is the </a:t>
                </a:r>
                <a:r>
                  <a:rPr lang="en-US" cap="small" dirty="0">
                    <a:effectLst/>
                  </a:rPr>
                  <a:t>ratio</a:t>
                </a:r>
                <a:r>
                  <a:rPr lang="en-US" dirty="0">
                    <a:effectLst/>
                  </a:rPr>
                  <a:t> of </a:t>
                </a:r>
                <a:r>
                  <a:rPr lang="en-US" cap="small" dirty="0">
                    <a:effectLst/>
                  </a:rPr>
                  <a:t>same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physical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quantities,</a:t>
                </a:r>
                <a:r>
                  <a:rPr lang="en-US" dirty="0">
                    <a:effectLst/>
                  </a:rPr>
                  <a:t> it is </a:t>
                </a:r>
                <a:r>
                  <a:rPr lang="en-US" dirty="0" smtClean="0">
                    <a:effectLst/>
                  </a:rPr>
                  <a:t>unit less </a:t>
                </a:r>
                <a:r>
                  <a:rPr lang="en-US" cap="small" dirty="0">
                    <a:effectLst/>
                  </a:rPr>
                  <a:t>and</a:t>
                </a:r>
                <a:r>
                  <a:rPr lang="en-US" dirty="0">
                    <a:effectLst/>
                  </a:rPr>
                  <a:t> dimensionless </a:t>
                </a:r>
                <a:r>
                  <a:rPr lang="en-US" cap="small" dirty="0">
                    <a:effectLst/>
                  </a:rPr>
                  <a:t>quantity</a:t>
                </a:r>
                <a:endParaRPr lang="en-US" dirty="0" smtClean="0">
                  <a:effectLst/>
                </a:endParaRP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7382" y="1201783"/>
                <a:ext cx="11390811" cy="5294811"/>
              </a:xfrm>
              <a:blipFill>
                <a:blip r:embed="rId2"/>
                <a:stretch>
                  <a:fillRect l="-482" r="-11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3187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801189"/>
          </a:xfrm>
        </p:spPr>
        <p:txBody>
          <a:bodyPr/>
          <a:lstStyle/>
          <a:p>
            <a:r>
              <a:rPr lang="en-US" dirty="0">
                <a:effectLst/>
              </a:rPr>
              <a:t>Chr</a:t>
            </a:r>
            <a:r>
              <a:rPr lang="en-US" cap="small" dirty="0">
                <a:effectLst/>
              </a:rPr>
              <a:t>omatic</a:t>
            </a:r>
            <a:r>
              <a:rPr lang="en-US" dirty="0">
                <a:effectLst/>
              </a:rPr>
              <a:t>  </a:t>
            </a:r>
            <a:r>
              <a:rPr lang="en-US" cap="small" dirty="0">
                <a:effectLst/>
              </a:rPr>
              <a:t>aberration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3477" y="1480457"/>
            <a:ext cx="8326934" cy="5251269"/>
          </a:xfrm>
        </p:spPr>
        <p:txBody>
          <a:bodyPr/>
          <a:lstStyle/>
          <a:p>
            <a:r>
              <a:rPr lang="en-US" dirty="0">
                <a:effectLst/>
              </a:rPr>
              <a:t>lenses </a:t>
            </a:r>
            <a:r>
              <a:rPr lang="en-US" cap="small" dirty="0">
                <a:effectLst/>
              </a:rPr>
              <a:t>are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prepared</a:t>
            </a:r>
            <a:r>
              <a:rPr lang="en-US" dirty="0">
                <a:effectLst/>
              </a:rPr>
              <a:t> by </a:t>
            </a:r>
            <a:r>
              <a:rPr lang="en-US" dirty="0" smtClean="0">
                <a:effectLst/>
              </a:rPr>
              <a:t>using</a:t>
            </a:r>
            <a:r>
              <a:rPr lang="en-IN" dirty="0">
                <a:effectLst/>
              </a:rPr>
              <a:t> </a:t>
            </a:r>
            <a:r>
              <a:rPr lang="en-US" cap="small" dirty="0" smtClean="0">
                <a:effectLst/>
              </a:rPr>
              <a:t>a</a:t>
            </a:r>
            <a:r>
              <a:rPr lang="en-US" dirty="0" smtClean="0">
                <a:effectLst/>
              </a:rPr>
              <a:t> </a:t>
            </a:r>
            <a:r>
              <a:rPr lang="en-US" cap="small" dirty="0">
                <a:effectLst/>
              </a:rPr>
              <a:t>transparent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material</a:t>
            </a:r>
            <a:r>
              <a:rPr lang="en-US" dirty="0">
                <a:effectLst/>
              </a:rPr>
              <a:t> medium </a:t>
            </a:r>
            <a:r>
              <a:rPr lang="en-US" cap="small" dirty="0">
                <a:effectLst/>
              </a:rPr>
              <a:t>having</a:t>
            </a:r>
            <a:r>
              <a:rPr lang="en-US" dirty="0">
                <a:effectLst/>
              </a:rPr>
              <a:t> different </a:t>
            </a:r>
            <a:r>
              <a:rPr lang="en-US" cap="small" dirty="0">
                <a:effectLst/>
              </a:rPr>
              <a:t>refractive</a:t>
            </a:r>
            <a:r>
              <a:rPr lang="en-US" dirty="0">
                <a:effectLst/>
              </a:rPr>
              <a:t>  index  for  different  </a:t>
            </a:r>
            <a:r>
              <a:rPr lang="en-US" dirty="0" err="1">
                <a:effectLst/>
              </a:rPr>
              <a:t>colours</a:t>
            </a:r>
            <a:r>
              <a:rPr lang="en-US" dirty="0">
                <a:effectLst/>
              </a:rPr>
              <a:t>.  Hence </a:t>
            </a:r>
            <a:r>
              <a:rPr lang="en-US" cap="small" dirty="0">
                <a:effectLst/>
              </a:rPr>
              <a:t>angular</a:t>
            </a:r>
            <a:r>
              <a:rPr lang="en-US" dirty="0">
                <a:effectLst/>
              </a:rPr>
              <a:t> dispersion is </a:t>
            </a:r>
            <a:r>
              <a:rPr lang="en-US" dirty="0" smtClean="0">
                <a:effectLst/>
              </a:rPr>
              <a:t>present</a:t>
            </a:r>
          </a:p>
          <a:p>
            <a:r>
              <a:rPr lang="en-US" dirty="0">
                <a:effectLst/>
              </a:rPr>
              <a:t>If  the  lens  is  thick,  this  will  result  into </a:t>
            </a:r>
            <a:r>
              <a:rPr lang="en-US" cap="small" dirty="0">
                <a:effectLst/>
              </a:rPr>
              <a:t>notably</a:t>
            </a:r>
            <a:r>
              <a:rPr lang="en-US" dirty="0">
                <a:effectLst/>
              </a:rPr>
              <a:t>  different  foci  corresponding  to  </a:t>
            </a:r>
            <a:r>
              <a:rPr lang="en-US" cap="small" dirty="0">
                <a:effectLst/>
              </a:rPr>
              <a:t>each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colour</a:t>
            </a:r>
            <a:r>
              <a:rPr lang="en-US" dirty="0">
                <a:effectLst/>
              </a:rPr>
              <a:t>   for   </a:t>
            </a:r>
            <a:r>
              <a:rPr lang="en-US" cap="small" dirty="0">
                <a:effectLst/>
              </a:rPr>
              <a:t>a</a:t>
            </a:r>
            <a:r>
              <a:rPr lang="en-US" dirty="0">
                <a:effectLst/>
              </a:rPr>
              <a:t>   polychrom</a:t>
            </a:r>
            <a:r>
              <a:rPr lang="en-US" cap="small" dirty="0">
                <a:effectLst/>
              </a:rPr>
              <a:t>atic</a:t>
            </a:r>
            <a:r>
              <a:rPr lang="en-US" dirty="0">
                <a:effectLst/>
              </a:rPr>
              <a:t>   </a:t>
            </a:r>
            <a:r>
              <a:rPr lang="en-US" cap="small" dirty="0">
                <a:effectLst/>
              </a:rPr>
              <a:t>beam,</a:t>
            </a:r>
            <a:r>
              <a:rPr lang="en-US" dirty="0">
                <a:effectLst/>
              </a:rPr>
              <a:t>   like   </a:t>
            </a:r>
            <a:r>
              <a:rPr lang="en-US" cap="small" dirty="0">
                <a:effectLst/>
              </a:rPr>
              <a:t>a</a:t>
            </a:r>
            <a:r>
              <a:rPr lang="en-US" dirty="0">
                <a:effectLst/>
              </a:rPr>
              <a:t> white  </a:t>
            </a:r>
            <a:r>
              <a:rPr lang="en-US" dirty="0" smtClean="0">
                <a:effectLst/>
              </a:rPr>
              <a:t>light</a:t>
            </a:r>
          </a:p>
          <a:p>
            <a:r>
              <a:rPr lang="en-US" dirty="0">
                <a:effectLst/>
              </a:rPr>
              <a:t>This  defect  is  </a:t>
            </a:r>
            <a:r>
              <a:rPr lang="en-US" cap="small" dirty="0">
                <a:effectLst/>
              </a:rPr>
              <a:t>called</a:t>
            </a:r>
            <a:r>
              <a:rPr lang="en-US" dirty="0">
                <a:effectLst/>
              </a:rPr>
              <a:t>  </a:t>
            </a:r>
            <a:r>
              <a:rPr lang="en-US" cap="small" dirty="0">
                <a:effectLst/>
              </a:rPr>
              <a:t>chromatic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aberration,</a:t>
            </a:r>
            <a:r>
              <a:rPr lang="en-US" dirty="0">
                <a:effectLst/>
              </a:rPr>
              <a:t> violet being focused closest to pole </a:t>
            </a:r>
            <a:r>
              <a:rPr lang="en-US" cap="small" dirty="0">
                <a:effectLst/>
              </a:rPr>
              <a:t>as</a:t>
            </a:r>
            <a:r>
              <a:rPr lang="en-US" dirty="0">
                <a:effectLst/>
              </a:rPr>
              <a:t> it </a:t>
            </a:r>
            <a:r>
              <a:rPr lang="en-US" cap="small" dirty="0">
                <a:effectLst/>
              </a:rPr>
              <a:t>has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maximum</a:t>
            </a:r>
            <a:r>
              <a:rPr lang="en-US" dirty="0">
                <a:effectLst/>
              </a:rPr>
              <a:t> </a:t>
            </a:r>
            <a:r>
              <a:rPr lang="en-US" cap="small" dirty="0" smtClean="0">
                <a:effectLst/>
              </a:rPr>
              <a:t>deviati</a:t>
            </a:r>
            <a:r>
              <a:rPr lang="en-US" dirty="0" smtClean="0">
                <a:effectLst/>
              </a:rPr>
              <a:t>on</a:t>
            </a:r>
          </a:p>
          <a:p>
            <a:r>
              <a:rPr lang="en-IN" dirty="0">
                <a:effectLst/>
              </a:rPr>
              <a:t> </a:t>
            </a:r>
            <a:r>
              <a:rPr lang="en-US" cap="small" dirty="0">
                <a:effectLst/>
              </a:rPr>
              <a:t>Longitudinal</a:t>
            </a:r>
            <a:r>
              <a:rPr lang="en-US" dirty="0">
                <a:effectLst/>
              </a:rPr>
              <a:t>  </a:t>
            </a:r>
            <a:r>
              <a:rPr lang="en-US" cap="small" dirty="0">
                <a:effectLst/>
              </a:rPr>
              <a:t>chromatic</a:t>
            </a:r>
            <a:r>
              <a:rPr lang="en-US" dirty="0">
                <a:effectLst/>
              </a:rPr>
              <a:t>  </a:t>
            </a:r>
            <a:r>
              <a:rPr lang="en-US" cap="small" dirty="0" smtClean="0">
                <a:effectLst/>
              </a:rPr>
              <a:t>aberration, </a:t>
            </a:r>
            <a:r>
              <a:rPr lang="en-US" cap="small" dirty="0">
                <a:effectLst/>
              </a:rPr>
              <a:t>transverse</a:t>
            </a:r>
            <a:r>
              <a:rPr lang="en-US" dirty="0">
                <a:effectLst/>
              </a:rPr>
              <a:t>  </a:t>
            </a:r>
            <a:r>
              <a:rPr lang="en-US" cap="small" dirty="0">
                <a:effectLst/>
              </a:rPr>
              <a:t>chromatic</a:t>
            </a:r>
            <a:r>
              <a:rPr lang="en-US" dirty="0">
                <a:effectLst/>
              </a:rPr>
              <a:t>  </a:t>
            </a:r>
            <a:r>
              <a:rPr lang="en-US" cap="small" dirty="0">
                <a:effectLst/>
              </a:rPr>
              <a:t>aberration</a:t>
            </a:r>
            <a:r>
              <a:rPr lang="en-US" dirty="0">
                <a:effectLst/>
              </a:rPr>
              <a:t>  </a:t>
            </a:r>
            <a:r>
              <a:rPr lang="en-US" cap="small" dirty="0">
                <a:effectLst/>
              </a:rPr>
              <a:t>and</a:t>
            </a:r>
            <a:r>
              <a:rPr lang="en-US" dirty="0">
                <a:effectLst/>
              </a:rPr>
              <a:t>  circle  of </a:t>
            </a:r>
            <a:r>
              <a:rPr lang="en-US" cap="small" dirty="0">
                <a:effectLst/>
              </a:rPr>
              <a:t>least</a:t>
            </a:r>
            <a:r>
              <a:rPr lang="en-US" dirty="0">
                <a:effectLst/>
              </a:rPr>
              <a:t> confusion </a:t>
            </a:r>
            <a:r>
              <a:rPr lang="en-US" cap="small" dirty="0">
                <a:effectLst/>
              </a:rPr>
              <a:t>are</a:t>
            </a:r>
            <a:r>
              <a:rPr lang="en-US" dirty="0">
                <a:effectLst/>
              </a:rPr>
              <a:t> defined in the </a:t>
            </a:r>
            <a:r>
              <a:rPr lang="en-US" cap="small" dirty="0">
                <a:effectLst/>
              </a:rPr>
              <a:t>same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manner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as</a:t>
            </a:r>
            <a:r>
              <a:rPr lang="en-US" dirty="0">
                <a:effectLst/>
              </a:rPr>
              <a:t>  </a:t>
            </a:r>
            <a:r>
              <a:rPr lang="en-US" cap="small" dirty="0">
                <a:effectLst/>
              </a:rPr>
              <a:t>that</a:t>
            </a:r>
            <a:r>
              <a:rPr lang="en-US" dirty="0">
                <a:effectLst/>
              </a:rPr>
              <a:t>  of  </a:t>
            </a:r>
            <a:r>
              <a:rPr lang="en-US" cap="small" dirty="0">
                <a:effectLst/>
              </a:rPr>
              <a:t>spherical</a:t>
            </a:r>
            <a:r>
              <a:rPr lang="en-US" dirty="0">
                <a:effectLst/>
              </a:rPr>
              <a:t>  </a:t>
            </a:r>
            <a:r>
              <a:rPr lang="en-US" cap="small" dirty="0">
                <a:effectLst/>
              </a:rPr>
              <a:t>aberration</a:t>
            </a:r>
            <a:r>
              <a:rPr lang="en-US" dirty="0">
                <a:effectLst/>
              </a:rPr>
              <a:t>  for  </a:t>
            </a:r>
            <a:r>
              <a:rPr lang="en-US" cap="small" dirty="0">
                <a:effectLst/>
              </a:rPr>
              <a:t>spherical</a:t>
            </a:r>
            <a:r>
              <a:rPr lang="en-US" dirty="0">
                <a:effectLst/>
              </a:rPr>
              <a:t> mirrors</a:t>
            </a:r>
            <a:endParaRPr lang="en-IN" dirty="0"/>
          </a:p>
        </p:txBody>
      </p:sp>
      <p:grpSp>
        <p:nvGrpSpPr>
          <p:cNvPr id="8" name="Group 7"/>
          <p:cNvGrpSpPr/>
          <p:nvPr/>
        </p:nvGrpSpPr>
        <p:grpSpPr>
          <a:xfrm>
            <a:off x="296090" y="1654629"/>
            <a:ext cx="3265716" cy="4920342"/>
            <a:chOff x="296090" y="1654629"/>
            <a:chExt cx="3265716" cy="4920342"/>
          </a:xfrm>
        </p:grpSpPr>
        <p:sp>
          <p:nvSpPr>
            <p:cNvPr id="6" name="Rectangle 5"/>
            <p:cNvSpPr/>
            <p:nvPr/>
          </p:nvSpPr>
          <p:spPr>
            <a:xfrm>
              <a:off x="296090" y="1654629"/>
              <a:ext cx="3265716" cy="4920342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4" name="Group 2"/>
            <p:cNvGrpSpPr>
              <a:grpSpLocks/>
            </p:cNvGrpSpPr>
            <p:nvPr/>
          </p:nvGrpSpPr>
          <p:grpSpPr bwMode="auto">
            <a:xfrm>
              <a:off x="644933" y="1872343"/>
              <a:ext cx="2679701" cy="1429612"/>
              <a:chOff x="0" y="0"/>
              <a:chExt cx="4221" cy="1742"/>
            </a:xfrm>
          </p:grpSpPr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7" y="0"/>
                <a:ext cx="4083" cy="17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 Box 4"/>
              <p:cNvSpPr txBox="1">
                <a:spLocks noChangeArrowheads="1"/>
              </p:cNvSpPr>
              <p:nvPr/>
            </p:nvSpPr>
            <p:spPr bwMode="auto">
              <a:xfrm>
                <a:off x="0" y="0"/>
                <a:ext cx="4221" cy="17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</a:pPr>
                <a:endParaRPr kumimoji="0" lang="en-IN" alt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ts val="38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</a:pPr>
                <a:endParaRPr kumimoji="0" lang="en-IN" altLang="en-US" sz="13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IN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231F20"/>
                    </a:solidFill>
                    <a:effectLst/>
                    <a:latin typeface="Calibri" panose="020F0502020204030204" pitchFamily="34" charset="0"/>
                  </a:rPr>
                  <a:t> 	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pic>
          <p:nvPicPr>
            <p:cNvPr id="7" name="image613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357" y="3971163"/>
              <a:ext cx="2147134" cy="22990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218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409303"/>
            <a:ext cx="10353761" cy="748938"/>
          </a:xfrm>
        </p:spPr>
        <p:txBody>
          <a:bodyPr>
            <a:normAutofit/>
          </a:bodyPr>
          <a:lstStyle/>
          <a:p>
            <a:r>
              <a:rPr lang="en-US" cap="small" dirty="0" smtClean="0">
                <a:effectLst/>
              </a:rPr>
              <a:t>Category of phenomena</a:t>
            </a:r>
            <a:r>
              <a:rPr lang="en-US" dirty="0" smtClean="0">
                <a:effectLst/>
              </a:rPr>
              <a:t> </a:t>
            </a:r>
            <a:r>
              <a:rPr lang="en-US" dirty="0">
                <a:effectLst/>
              </a:rPr>
              <a:t>concerning light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006" y="1071153"/>
            <a:ext cx="11852365" cy="5564777"/>
          </a:xfrm>
        </p:spPr>
        <p:txBody>
          <a:bodyPr/>
          <a:lstStyle/>
          <a:p>
            <a:r>
              <a:rPr lang="en-US" b="1" cap="small" dirty="0">
                <a:solidFill>
                  <a:srgbClr val="FF0000"/>
                </a:solidFill>
                <a:effectLst/>
              </a:rPr>
              <a:t>Ray</a:t>
            </a:r>
            <a:r>
              <a:rPr lang="en-US" b="1" dirty="0">
                <a:solidFill>
                  <a:srgbClr val="FF0000"/>
                </a:solidFill>
                <a:effectLst/>
              </a:rPr>
              <a:t> optics or </a:t>
            </a:r>
            <a:r>
              <a:rPr lang="en-US" b="1" cap="small" dirty="0">
                <a:solidFill>
                  <a:srgbClr val="FF0000"/>
                </a:solidFill>
                <a:effectLst/>
              </a:rPr>
              <a:t>geometrical</a:t>
            </a:r>
            <a:r>
              <a:rPr lang="en-US" b="1" dirty="0">
                <a:solidFill>
                  <a:srgbClr val="FF0000"/>
                </a:solidFill>
                <a:effectLst/>
              </a:rPr>
              <a:t> optics</a:t>
            </a:r>
            <a:r>
              <a:rPr lang="en-US" b="1" dirty="0" smtClean="0">
                <a:solidFill>
                  <a:srgbClr val="FF0000"/>
                </a:solidFill>
                <a:effectLst/>
              </a:rPr>
              <a:t>:</a:t>
            </a:r>
            <a:r>
              <a:rPr lang="en-US" b="1" dirty="0" smtClean="0">
                <a:effectLst/>
              </a:rPr>
              <a:t> </a:t>
            </a:r>
            <a:r>
              <a:rPr lang="en-US" dirty="0">
                <a:effectLst/>
              </a:rPr>
              <a:t>A</a:t>
            </a:r>
            <a:r>
              <a:rPr lang="en-US" cap="small" dirty="0">
                <a:effectLst/>
              </a:rPr>
              <a:t> particular</a:t>
            </a:r>
            <a:r>
              <a:rPr lang="en-US" dirty="0">
                <a:effectLst/>
              </a:rPr>
              <a:t> direction of</a:t>
            </a:r>
            <a:r>
              <a:rPr lang="en-US" cap="small" dirty="0">
                <a:effectLst/>
              </a:rPr>
              <a:t> propagation</a:t>
            </a:r>
            <a:r>
              <a:rPr lang="en-US" dirty="0">
                <a:effectLst/>
              </a:rPr>
              <a:t> of energy from </a:t>
            </a:r>
            <a:r>
              <a:rPr lang="en-US" cap="small" dirty="0">
                <a:effectLst/>
              </a:rPr>
              <a:t>a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source</a:t>
            </a:r>
            <a:r>
              <a:rPr lang="en-US" dirty="0">
                <a:effectLst/>
              </a:rPr>
              <a:t> of light is </a:t>
            </a:r>
            <a:r>
              <a:rPr lang="en-US" cap="small" dirty="0">
                <a:effectLst/>
              </a:rPr>
              <a:t>called a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ray</a:t>
            </a:r>
            <a:r>
              <a:rPr lang="en-US" dirty="0">
                <a:effectLst/>
              </a:rPr>
              <a:t> of </a:t>
            </a:r>
            <a:r>
              <a:rPr lang="en-US" dirty="0" smtClean="0">
                <a:effectLst/>
              </a:rPr>
              <a:t>light.</a:t>
            </a:r>
          </a:p>
          <a:p>
            <a:r>
              <a:rPr lang="en-US" dirty="0">
                <a:effectLst/>
              </a:rPr>
              <a:t>We use </a:t>
            </a:r>
            <a:r>
              <a:rPr lang="en-US" cap="small" dirty="0">
                <a:effectLst/>
              </a:rPr>
              <a:t>ray</a:t>
            </a:r>
            <a:r>
              <a:rPr lang="en-US" dirty="0">
                <a:effectLst/>
              </a:rPr>
              <a:t> optics for</a:t>
            </a:r>
            <a:r>
              <a:rPr lang="en-US" cap="small" dirty="0">
                <a:effectLst/>
              </a:rPr>
              <a:t> understanding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phenomena</a:t>
            </a:r>
            <a:r>
              <a:rPr lang="en-US" dirty="0">
                <a:effectLst/>
              </a:rPr>
              <a:t> like reflection,</a:t>
            </a:r>
            <a:r>
              <a:rPr lang="en-US" cap="small" dirty="0">
                <a:effectLst/>
              </a:rPr>
              <a:t> refraction,</a:t>
            </a:r>
            <a:r>
              <a:rPr lang="en-US" dirty="0">
                <a:effectLst/>
              </a:rPr>
              <a:t> double </a:t>
            </a:r>
            <a:r>
              <a:rPr lang="en-US" cap="small" dirty="0">
                <a:effectLst/>
              </a:rPr>
              <a:t>refraction,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total internal</a:t>
            </a:r>
            <a:r>
              <a:rPr lang="en-US" dirty="0">
                <a:effectLst/>
              </a:rPr>
              <a:t> reflection, etc</a:t>
            </a:r>
            <a:r>
              <a:rPr lang="en-US" dirty="0" smtClean="0">
                <a:effectLst/>
              </a:rPr>
              <a:t>.</a:t>
            </a:r>
          </a:p>
          <a:p>
            <a:r>
              <a:rPr lang="en-US" b="1" dirty="0">
                <a:solidFill>
                  <a:srgbClr val="FF0000"/>
                </a:solidFill>
                <a:effectLst/>
              </a:rPr>
              <a:t>W</a:t>
            </a:r>
            <a:r>
              <a:rPr lang="en-US" b="1" cap="small" dirty="0">
                <a:solidFill>
                  <a:srgbClr val="FF0000"/>
                </a:solidFill>
                <a:effectLst/>
              </a:rPr>
              <a:t>ave</a:t>
            </a:r>
            <a:r>
              <a:rPr lang="en-US" b="1" dirty="0">
                <a:solidFill>
                  <a:srgbClr val="FF0000"/>
                </a:solidFill>
                <a:effectLst/>
              </a:rPr>
              <a:t> optics or </a:t>
            </a:r>
            <a:r>
              <a:rPr lang="en-US" b="1" cap="small" dirty="0">
                <a:solidFill>
                  <a:srgbClr val="FF0000"/>
                </a:solidFill>
                <a:effectLst/>
              </a:rPr>
              <a:t>physical</a:t>
            </a:r>
            <a:r>
              <a:rPr lang="en-US" b="1" dirty="0">
                <a:solidFill>
                  <a:srgbClr val="FF0000"/>
                </a:solidFill>
                <a:effectLst/>
              </a:rPr>
              <a:t> optics</a:t>
            </a:r>
            <a:r>
              <a:rPr lang="en-US" b="1" dirty="0" smtClean="0">
                <a:solidFill>
                  <a:srgbClr val="FF0000"/>
                </a:solidFill>
                <a:effectLst/>
              </a:rPr>
              <a:t>:</a:t>
            </a:r>
            <a:r>
              <a:rPr lang="en-US" b="1" dirty="0" smtClean="0">
                <a:effectLst/>
              </a:rPr>
              <a:t> </a:t>
            </a:r>
            <a:r>
              <a:rPr lang="en-US" dirty="0">
                <a:effectLst/>
              </a:rPr>
              <a:t>For</a:t>
            </a:r>
            <a:r>
              <a:rPr lang="en-US" cap="small" dirty="0">
                <a:effectLst/>
              </a:rPr>
              <a:t> explaining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phenomena</a:t>
            </a:r>
            <a:r>
              <a:rPr lang="en-US" dirty="0">
                <a:effectLst/>
              </a:rPr>
              <a:t> like interference, dif</a:t>
            </a:r>
            <a:r>
              <a:rPr lang="en-US" cap="small" dirty="0">
                <a:effectLst/>
              </a:rPr>
              <a:t>fraction, polarization,</a:t>
            </a:r>
            <a:r>
              <a:rPr lang="en-US" dirty="0">
                <a:effectLst/>
              </a:rPr>
              <a:t> Doppler effect, etc., we consider light energy to be in the form of EM </a:t>
            </a:r>
            <a:r>
              <a:rPr lang="en-US" cap="small" dirty="0" smtClean="0">
                <a:effectLst/>
              </a:rPr>
              <a:t>waves.</a:t>
            </a:r>
          </a:p>
          <a:p>
            <a:r>
              <a:rPr lang="en-US" b="1" cap="small" dirty="0">
                <a:solidFill>
                  <a:srgbClr val="FF0000"/>
                </a:solidFill>
                <a:effectLst/>
              </a:rPr>
              <a:t>Particle</a:t>
            </a:r>
            <a:r>
              <a:rPr lang="en-US" b="1" dirty="0">
                <a:solidFill>
                  <a:srgbClr val="FF0000"/>
                </a:solidFill>
                <a:effectLst/>
              </a:rPr>
              <a:t> </a:t>
            </a:r>
            <a:r>
              <a:rPr lang="en-US" b="1" cap="small" dirty="0">
                <a:solidFill>
                  <a:srgbClr val="FF0000"/>
                </a:solidFill>
                <a:effectLst/>
              </a:rPr>
              <a:t>natur</a:t>
            </a:r>
            <a:r>
              <a:rPr lang="en-US" b="1" dirty="0">
                <a:solidFill>
                  <a:srgbClr val="FF0000"/>
                </a:solidFill>
                <a:effectLst/>
              </a:rPr>
              <a:t>e of light</a:t>
            </a:r>
            <a:r>
              <a:rPr lang="en-US" b="1" dirty="0" smtClean="0">
                <a:solidFill>
                  <a:srgbClr val="FF0000"/>
                </a:solidFill>
                <a:effectLst/>
              </a:rPr>
              <a:t>:</a:t>
            </a:r>
            <a:r>
              <a:rPr lang="en-US" b="1" dirty="0" smtClean="0">
                <a:effectLst/>
              </a:rPr>
              <a:t> </a:t>
            </a:r>
            <a:r>
              <a:rPr lang="en-US" cap="small" dirty="0">
                <a:effectLst/>
              </a:rPr>
              <a:t>Phenomena</a:t>
            </a:r>
            <a:r>
              <a:rPr lang="en-US" dirty="0">
                <a:effectLst/>
              </a:rPr>
              <a:t> like photoelectric effect, emission of </a:t>
            </a:r>
            <a:r>
              <a:rPr lang="en-US" cap="small" dirty="0">
                <a:effectLst/>
              </a:rPr>
              <a:t>spectral</a:t>
            </a:r>
            <a:r>
              <a:rPr lang="en-US" dirty="0">
                <a:effectLst/>
              </a:rPr>
              <a:t> lines, Compton effect, etc. </a:t>
            </a:r>
            <a:r>
              <a:rPr lang="en-US" cap="small" dirty="0">
                <a:effectLst/>
              </a:rPr>
              <a:t>cannot</a:t>
            </a:r>
            <a:r>
              <a:rPr lang="en-US" dirty="0">
                <a:effectLst/>
              </a:rPr>
              <a:t> be</a:t>
            </a:r>
            <a:r>
              <a:rPr lang="en-US" cap="small" dirty="0">
                <a:effectLst/>
              </a:rPr>
              <a:t> explained</a:t>
            </a:r>
            <a:r>
              <a:rPr lang="en-US" dirty="0">
                <a:effectLst/>
              </a:rPr>
              <a:t> by using</a:t>
            </a:r>
            <a:r>
              <a:rPr lang="en-US" cap="small" dirty="0">
                <a:effectLst/>
              </a:rPr>
              <a:t> classical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wave</a:t>
            </a:r>
            <a:r>
              <a:rPr lang="en-US" dirty="0">
                <a:effectLst/>
              </a:rPr>
              <a:t> </a:t>
            </a:r>
            <a:r>
              <a:rPr lang="en-US" dirty="0" smtClean="0">
                <a:effectLst/>
              </a:rPr>
              <a:t>theory</a:t>
            </a:r>
          </a:p>
          <a:p>
            <a:r>
              <a:rPr lang="en-US" dirty="0">
                <a:effectLst/>
              </a:rPr>
              <a:t>These involve the </a:t>
            </a:r>
            <a:r>
              <a:rPr lang="en-US" cap="small" dirty="0">
                <a:effectLst/>
              </a:rPr>
              <a:t>interaction</a:t>
            </a:r>
            <a:r>
              <a:rPr lang="en-US" dirty="0">
                <a:effectLst/>
              </a:rPr>
              <a:t> of light with</a:t>
            </a:r>
            <a:r>
              <a:rPr lang="en-US" cap="small" dirty="0">
                <a:effectLst/>
              </a:rPr>
              <a:t> </a:t>
            </a:r>
            <a:r>
              <a:rPr lang="en-US" cap="small" dirty="0" smtClean="0">
                <a:effectLst/>
              </a:rPr>
              <a:t>matter</a:t>
            </a:r>
          </a:p>
          <a:p>
            <a:r>
              <a:rPr lang="en-US" dirty="0">
                <a:effectLst/>
              </a:rPr>
              <a:t>For such </a:t>
            </a:r>
            <a:r>
              <a:rPr lang="en-US" cap="small" dirty="0">
                <a:effectLst/>
              </a:rPr>
              <a:t>phenomena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we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have</a:t>
            </a:r>
            <a:r>
              <a:rPr lang="en-US" dirty="0">
                <a:effectLst/>
              </a:rPr>
              <a:t> to use </a:t>
            </a:r>
            <a:r>
              <a:rPr lang="en-US" cap="small" dirty="0">
                <a:effectLst/>
              </a:rPr>
              <a:t>quantum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nature</a:t>
            </a:r>
            <a:r>
              <a:rPr lang="en-US" dirty="0">
                <a:effectLst/>
              </a:rPr>
              <a:t> of light</a:t>
            </a: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784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313510"/>
            <a:ext cx="10353761" cy="766354"/>
          </a:xfrm>
        </p:spPr>
        <p:txBody>
          <a:bodyPr>
            <a:normAutofit/>
          </a:bodyPr>
          <a:lstStyle/>
          <a:p>
            <a:r>
              <a:rPr lang="en-US" cap="small" dirty="0">
                <a:effectLst/>
              </a:rPr>
              <a:t>Reducing/eliminating</a:t>
            </a:r>
            <a:r>
              <a:rPr lang="en-US" dirty="0">
                <a:effectLst/>
              </a:rPr>
              <a:t> chr</a:t>
            </a:r>
            <a:r>
              <a:rPr lang="en-US" cap="small" dirty="0">
                <a:effectLst/>
              </a:rPr>
              <a:t>omatic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aberration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3840" y="1018902"/>
                <a:ext cx="11660777" cy="5564777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cap="small" dirty="0" smtClean="0">
                    <a:effectLst/>
                  </a:rPr>
                  <a:t>Eliminating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 smtClean="0">
                    <a:effectLst/>
                  </a:rPr>
                  <a:t>chromatic</a:t>
                </a:r>
                <a:r>
                  <a:rPr lang="en-US" dirty="0" smtClean="0">
                    <a:effectLst/>
                  </a:rPr>
                  <a:t> </a:t>
                </a:r>
                <a:r>
                  <a:rPr lang="en-US" cap="small" dirty="0" smtClean="0">
                    <a:effectLst/>
                  </a:rPr>
                  <a:t>aberration</a:t>
                </a:r>
                <a:r>
                  <a:rPr lang="en-US" dirty="0" smtClean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simultaneously</a:t>
                </a:r>
                <a:r>
                  <a:rPr lang="en-US" dirty="0">
                    <a:effectLst/>
                  </a:rPr>
                  <a:t> for </a:t>
                </a:r>
                <a:r>
                  <a:rPr lang="en-US" cap="small" dirty="0">
                    <a:effectLst/>
                  </a:rPr>
                  <a:t>all</a:t>
                </a:r>
                <a:r>
                  <a:rPr lang="en-US" dirty="0">
                    <a:effectLst/>
                  </a:rPr>
                  <a:t> the </a:t>
                </a:r>
                <a:r>
                  <a:rPr lang="en-US" dirty="0" smtClean="0">
                    <a:effectLst/>
                  </a:rPr>
                  <a:t>colors </a:t>
                </a:r>
                <a:r>
                  <a:rPr lang="en-US" dirty="0">
                    <a:effectLst/>
                  </a:rPr>
                  <a:t>is </a:t>
                </a:r>
                <a:r>
                  <a:rPr lang="en-US" dirty="0" smtClean="0">
                    <a:effectLst/>
                  </a:rPr>
                  <a:t>impossible</a:t>
                </a:r>
              </a:p>
              <a:p>
                <a:r>
                  <a:rPr lang="en-US" dirty="0">
                    <a:effectLst/>
                  </a:rPr>
                  <a:t>We try to elim</a:t>
                </a:r>
                <a:r>
                  <a:rPr lang="en-US" cap="small" dirty="0">
                    <a:effectLst/>
                  </a:rPr>
                  <a:t>inate</a:t>
                </a:r>
                <a:r>
                  <a:rPr lang="en-US" dirty="0">
                    <a:effectLst/>
                  </a:rPr>
                  <a:t> it for extreme </a:t>
                </a:r>
                <a:r>
                  <a:rPr lang="en-US" dirty="0" smtClean="0">
                    <a:effectLst/>
                  </a:rPr>
                  <a:t>colors </a:t>
                </a:r>
                <a:r>
                  <a:rPr lang="en-US" dirty="0">
                    <a:effectLst/>
                  </a:rPr>
                  <a:t>which reduces it for other </a:t>
                </a:r>
                <a:r>
                  <a:rPr lang="en-US" dirty="0" smtClean="0">
                    <a:effectLst/>
                  </a:rPr>
                  <a:t>colors</a:t>
                </a:r>
                <a:endParaRPr lang="en-IN" dirty="0">
                  <a:effectLst/>
                </a:endParaRPr>
              </a:p>
              <a:p>
                <a:r>
                  <a:rPr lang="en-US" dirty="0">
                    <a:effectLst/>
                  </a:rPr>
                  <a:t>Convenient methods to  do  it  use  either  </a:t>
                </a:r>
                <a:r>
                  <a:rPr lang="en-US" cap="small" dirty="0">
                    <a:effectLst/>
                  </a:rPr>
                  <a:t>a</a:t>
                </a:r>
                <a:r>
                  <a:rPr lang="en-US" dirty="0">
                    <a:effectLst/>
                  </a:rPr>
                  <a:t>  </a:t>
                </a:r>
                <a:r>
                  <a:rPr lang="en-US" cap="small" dirty="0">
                    <a:effectLst/>
                  </a:rPr>
                  <a:t>convex</a:t>
                </a:r>
                <a:r>
                  <a:rPr lang="en-US" dirty="0">
                    <a:effectLst/>
                  </a:rPr>
                  <a:t>  </a:t>
                </a:r>
                <a:r>
                  <a:rPr lang="en-US" cap="small" dirty="0">
                    <a:effectLst/>
                  </a:rPr>
                  <a:t>and</a:t>
                </a:r>
                <a:r>
                  <a:rPr lang="en-US" dirty="0">
                    <a:effectLst/>
                  </a:rPr>
                  <a:t>  </a:t>
                </a:r>
                <a:r>
                  <a:rPr lang="en-US" cap="small" dirty="0">
                    <a:effectLst/>
                  </a:rPr>
                  <a:t>a</a:t>
                </a:r>
                <a:r>
                  <a:rPr lang="en-US" dirty="0">
                    <a:effectLst/>
                  </a:rPr>
                  <a:t>  </a:t>
                </a:r>
                <a:r>
                  <a:rPr lang="en-US" cap="small" dirty="0">
                    <a:effectLst/>
                  </a:rPr>
                  <a:t>concave</a:t>
                </a:r>
                <a:r>
                  <a:rPr lang="en-US" dirty="0">
                    <a:effectLst/>
                  </a:rPr>
                  <a:t> lens in </a:t>
                </a:r>
                <a:r>
                  <a:rPr lang="en-US" cap="small" dirty="0">
                    <a:effectLst/>
                  </a:rPr>
                  <a:t>contac</a:t>
                </a:r>
                <a:r>
                  <a:rPr lang="en-US" dirty="0">
                    <a:effectLst/>
                  </a:rPr>
                  <a:t>t or two thin convex lenses with proper </a:t>
                </a:r>
                <a:r>
                  <a:rPr lang="en-US" cap="small" dirty="0" smtClean="0">
                    <a:effectLst/>
                  </a:rPr>
                  <a:t>separation</a:t>
                </a:r>
              </a:p>
              <a:p>
                <a:r>
                  <a:rPr lang="en-US" dirty="0">
                    <a:effectLst/>
                  </a:rPr>
                  <a:t>Such </a:t>
                </a:r>
                <a:r>
                  <a:rPr lang="en-US" cap="small" dirty="0">
                    <a:effectLst/>
                  </a:rPr>
                  <a:t>a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combination</a:t>
                </a:r>
                <a:r>
                  <a:rPr lang="en-US" dirty="0">
                    <a:effectLst/>
                  </a:rPr>
                  <a:t> is </a:t>
                </a:r>
                <a:r>
                  <a:rPr lang="en-US" cap="small" dirty="0">
                    <a:effectLst/>
                  </a:rPr>
                  <a:t>called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achromatic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 smtClean="0">
                    <a:effectLst/>
                  </a:rPr>
                  <a:t>combination</a:t>
                </a:r>
              </a:p>
              <a:p>
                <a:r>
                  <a:rPr lang="en-IN" dirty="0" smtClean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 smtClean="0"/>
                  <a:t> be </a:t>
                </a:r>
                <a:r>
                  <a:rPr lang="en-US" dirty="0">
                    <a:effectLst/>
                  </a:rPr>
                  <a:t>the dispersive </a:t>
                </a:r>
                <a:r>
                  <a:rPr lang="en-US" dirty="0" smtClean="0">
                    <a:effectLst/>
                  </a:rPr>
                  <a:t>powers </a:t>
                </a:r>
                <a:r>
                  <a:rPr lang="en-US" dirty="0">
                    <a:effectLst/>
                  </a:rPr>
                  <a:t>of </a:t>
                </a:r>
                <a:r>
                  <a:rPr lang="en-US" cap="small" dirty="0">
                    <a:effectLst/>
                  </a:rPr>
                  <a:t>materials</a:t>
                </a:r>
                <a:r>
                  <a:rPr lang="en-US" dirty="0">
                    <a:effectLst/>
                  </a:rPr>
                  <a:t> of the two component lenses used in   </a:t>
                </a:r>
                <a:r>
                  <a:rPr lang="en-US" cap="small" dirty="0">
                    <a:effectLst/>
                  </a:rPr>
                  <a:t>contact</a:t>
                </a:r>
                <a:r>
                  <a:rPr lang="en-US" dirty="0">
                    <a:effectLst/>
                  </a:rPr>
                  <a:t>   for   </a:t>
                </a:r>
                <a:r>
                  <a:rPr lang="en-US" cap="small" dirty="0">
                    <a:effectLst/>
                  </a:rPr>
                  <a:t>an</a:t>
                </a:r>
                <a:r>
                  <a:rPr lang="en-US" dirty="0">
                    <a:effectLst/>
                  </a:rPr>
                  <a:t>   </a:t>
                </a:r>
                <a:r>
                  <a:rPr lang="en-US" cap="small" dirty="0">
                    <a:effectLst/>
                  </a:rPr>
                  <a:t>achromatic</a:t>
                </a:r>
                <a:r>
                  <a:rPr lang="en-US" dirty="0">
                    <a:effectLst/>
                  </a:rPr>
                  <a:t>   </a:t>
                </a:r>
                <a:r>
                  <a:rPr lang="en-US" cap="small" dirty="0" smtClean="0">
                    <a:effectLst/>
                  </a:rPr>
                  <a:t>combination</a:t>
                </a:r>
              </a:p>
              <a:p>
                <a:r>
                  <a:rPr lang="en-US" dirty="0">
                    <a:effectLst/>
                  </a:rPr>
                  <a:t>Their </a:t>
                </a:r>
                <a:r>
                  <a:rPr lang="en-US" cap="small" dirty="0">
                    <a:effectLst/>
                  </a:rPr>
                  <a:t>focal</a:t>
                </a:r>
                <a:r>
                  <a:rPr lang="en-US" dirty="0">
                    <a:effectLst/>
                  </a:rPr>
                  <a:t> lengths </a:t>
                </a:r>
                <a:r>
                  <a:rPr lang="en-US" i="1" dirty="0">
                    <a:effectLst/>
                  </a:rPr>
                  <a:t>f </a:t>
                </a:r>
                <a:r>
                  <a:rPr lang="en-US" dirty="0">
                    <a:effectLst/>
                  </a:rPr>
                  <a:t>for violet, red </a:t>
                </a:r>
                <a:r>
                  <a:rPr lang="en-US" cap="small" dirty="0">
                    <a:effectLst/>
                  </a:rPr>
                  <a:t>and</a:t>
                </a:r>
                <a:r>
                  <a:rPr lang="en-US" dirty="0">
                    <a:effectLst/>
                  </a:rPr>
                  <a:t> yellow </a:t>
                </a:r>
                <a:r>
                  <a:rPr lang="en-US" cap="small" dirty="0">
                    <a:effectLst/>
                  </a:rPr>
                  <a:t>(assumed</a:t>
                </a:r>
                <a:r>
                  <a:rPr lang="en-US" dirty="0">
                    <a:effectLst/>
                  </a:rPr>
                  <a:t> to be the </a:t>
                </a:r>
                <a:r>
                  <a:rPr lang="en-US" cap="small" dirty="0">
                    <a:effectLst/>
                  </a:rPr>
                  <a:t>mean</a:t>
                </a:r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color) </a:t>
                </a:r>
                <a:r>
                  <a:rPr lang="en-US" cap="small" dirty="0">
                    <a:effectLst/>
                  </a:rPr>
                  <a:t>are</a:t>
                </a:r>
                <a:r>
                  <a:rPr lang="en-US" dirty="0">
                    <a:effectLst/>
                  </a:rPr>
                  <a:t> suffixed by respective letters V, R </a:t>
                </a:r>
                <a:r>
                  <a:rPr lang="en-US" cap="small" dirty="0">
                    <a:effectLst/>
                  </a:rPr>
                  <a:t>and</a:t>
                </a:r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Y</a:t>
                </a:r>
              </a:p>
              <a:p>
                <a:r>
                  <a:rPr lang="en-US" dirty="0" smtClean="0">
                    <a:effectLst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>
                    <a:effectLst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cap="small"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IN" i="1" cap="small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IN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IN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f>
                              <m:fPr>
                                <m:ctrlPr>
                                  <a:rPr lang="en-US" i="1" cap="small"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IN" i="1" cap="small"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i="1" cap="small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 cap="small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IN" i="1" cap="small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b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>
                    <a:effectLst/>
                  </a:rPr>
                  <a:t>for lens 1 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ffectLst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cap="small"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IN" i="1" cap="small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IN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IN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f>
                              <m:fPr>
                                <m:ctrlPr>
                                  <a:rPr lang="en-US" i="1" cap="small"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IN" i="1" cap="small"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i="1" cap="small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 cap="small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IN" i="1" cap="small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b>
                        <m:r>
                          <a:rPr lang="en-IN" b="0" i="1" cap="small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>
                    <a:effectLst/>
                  </a:rPr>
                  <a:t> for lens 2</a:t>
                </a:r>
              </a:p>
              <a:p>
                <a:r>
                  <a:rPr lang="en-US" dirty="0" smtClean="0">
                    <a:effectLst/>
                  </a:rPr>
                  <a:t>For 2 thin prism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  <m:r>
                      <a:rPr lang="en-IN" b="0" i="1" smtClean="0">
                        <a:effectLst/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IN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effectLst/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b="0" i="1" smtClean="0"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IN" b="0" i="1" smtClean="0">
                        <a:effectLst/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IN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effectLst/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b="0" i="1" smtClean="0"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>
                    <a:effectLst/>
                  </a:rPr>
                  <a:t> </a:t>
                </a:r>
              </a:p>
              <a:p>
                <a:r>
                  <a:rPr lang="en-US" dirty="0">
                    <a:effectLst/>
                  </a:rPr>
                  <a:t>For  the  </a:t>
                </a:r>
                <a:r>
                  <a:rPr lang="en-US" cap="small" dirty="0">
                    <a:effectLst/>
                  </a:rPr>
                  <a:t>combination</a:t>
                </a:r>
                <a:r>
                  <a:rPr lang="en-US" dirty="0">
                    <a:effectLst/>
                  </a:rPr>
                  <a:t>  to  be  </a:t>
                </a:r>
                <a:r>
                  <a:rPr lang="en-US" cap="small" dirty="0">
                    <a:effectLst/>
                  </a:rPr>
                  <a:t>achromatic,</a:t>
                </a:r>
                <a:r>
                  <a:rPr lang="en-US" dirty="0">
                    <a:effectLst/>
                  </a:rPr>
                  <a:t>  </a:t>
                </a:r>
                <a:r>
                  <a:rPr lang="en-US" dirty="0" smtClean="0">
                    <a:effectLst/>
                  </a:rPr>
                  <a:t>the </a:t>
                </a:r>
                <a:r>
                  <a:rPr lang="en-US" cap="small" dirty="0">
                    <a:effectLst/>
                  </a:rPr>
                  <a:t>resultant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focal</a:t>
                </a:r>
                <a:r>
                  <a:rPr lang="en-US" dirty="0">
                    <a:effectLst/>
                  </a:rPr>
                  <a:t> length of the </a:t>
                </a:r>
                <a:r>
                  <a:rPr lang="en-US" cap="small" dirty="0">
                    <a:effectLst/>
                  </a:rPr>
                  <a:t>combination</a:t>
                </a:r>
                <a:r>
                  <a:rPr lang="en-US" dirty="0">
                    <a:effectLst/>
                  </a:rPr>
                  <a:t> must be the </a:t>
                </a:r>
                <a:r>
                  <a:rPr lang="en-US" cap="small" dirty="0">
                    <a:effectLst/>
                  </a:rPr>
                  <a:t>same</a:t>
                </a:r>
                <a:r>
                  <a:rPr lang="en-US" dirty="0">
                    <a:effectLst/>
                  </a:rPr>
                  <a:t> for both the </a:t>
                </a:r>
                <a:r>
                  <a:rPr lang="en-US" dirty="0" err="1" smtClean="0">
                    <a:effectLst/>
                  </a:rPr>
                  <a:t>colours</a:t>
                </a:r>
                <a:r>
                  <a:rPr lang="en-US" dirty="0" smtClean="0">
                    <a:effectLst/>
                  </a:rPr>
                  <a:t> </a:t>
                </a:r>
              </a:p>
              <a:p>
                <a:r>
                  <a:rPr lang="en-US" dirty="0" smtClean="0">
                    <a:effectLst/>
                  </a:rPr>
                  <a:t>Hence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dirty="0" smtClean="0">
                    <a:effectLst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 smtClean="0">
                    <a:effectLst/>
                  </a:rPr>
                  <a:t>  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den>
                    </m:f>
                    <m:r>
                      <a:rPr lang="en-IN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b="0" i="1" smtClean="0">
                                <a:effectLst/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>
                    <a:effectLst/>
                  </a:rPr>
                  <a:t>       i.e.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b="0" i="1" smtClean="0"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>
                    <a:effectLst/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b="0" i="1" smtClean="0"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>
                    <a:effectLst/>
                  </a:rPr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b="0" i="1" smtClean="0"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N" b="0" i="1" smtClean="0">
                                <a:effectLst/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den>
                    </m:f>
                    <m:r>
                      <a:rPr lang="en-IN" b="0" i="1" smtClean="0">
                        <a:effectLst/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b="0" i="1" smtClean="0"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b="0" i="1" smtClean="0">
                                <a:effectLst/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>
                    <a:effectLst/>
                  </a:rPr>
                  <a:t>  ------------------ (1)</a:t>
                </a:r>
              </a:p>
              <a:p>
                <a:r>
                  <a:rPr lang="en-US" dirty="0" smtClean="0">
                    <a:effectLst/>
                  </a:rPr>
                  <a:t>But we know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den>
                    </m:f>
                  </m:oMath>
                </a14:m>
                <a:r>
                  <a:rPr lang="en-US" dirty="0">
                    <a:effectLst/>
                  </a:rPr>
                  <a:t> = </a:t>
                </a:r>
                <a14:m>
                  <m:oMath xmlns:m="http://schemas.openxmlformats.org/officeDocument/2006/math">
                    <m:r>
                      <a:rPr lang="en-IN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cap="small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  <m:r>
                      <a:rPr lang="en-IN" i="1" cap="small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−1</m:t>
                    </m:r>
                  </m:oMath>
                </a14:m>
                <a:r>
                  <a:rPr lang="en-US" dirty="0">
                    <a:effectLst/>
                  </a:rPr>
                  <a:t>)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cap="small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IN" i="1" cap="small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IN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effectLst/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IN" i="1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 −</m:t>
                        </m:r>
                        <m:f>
                          <m:fPr>
                            <m:ctrlPr>
                              <a:rPr lang="en-US" i="1" cap="small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IN" i="1" cap="small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 cap="small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 cap="small">
                                    <a:effectLst/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IN" i="1" cap="small"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dirty="0" smtClean="0">
                    <a:effectLst/>
                  </a:rPr>
                  <a:t> = K </a:t>
                </a:r>
                <a14:m>
                  <m:oMath xmlns:m="http://schemas.openxmlformats.org/officeDocument/2006/math">
                    <m:r>
                      <a:rPr lang="en-IN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cap="small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  <m:r>
                      <a:rPr lang="en-IN" i="1" cap="small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−1</m:t>
                    </m:r>
                  </m:oMath>
                </a14:m>
                <a:r>
                  <a:rPr lang="en-US" dirty="0" smtClean="0">
                    <a:effectLst/>
                  </a:rPr>
                  <a:t>) using it in equitation (1) for respective color</a:t>
                </a:r>
              </a:p>
              <a:p>
                <a:r>
                  <a:rPr lang="en-US" dirty="0" smtClean="0">
                    <a:effectLst/>
                  </a:rPr>
                  <a:t>Hence,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IN" b="0" i="1" smtClean="0"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N" b="0" i="1" smtClean="0">
                                <a:effectLst/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IN" b="0" i="1" smtClean="0">
                        <a:effectLst/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 smtClean="0">
                    <a:effectLst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IN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dirty="0" smtClean="0">
                    <a:effectLst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N" b="0" i="1" smtClean="0">
                                <a:effectLst/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IN" i="1">
                        <a:effectLst/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effectLst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dirty="0" smtClean="0">
                  <a:effectLst/>
                </a:endParaRPr>
              </a:p>
              <a:p>
                <a:r>
                  <a:rPr lang="en-US" dirty="0" smtClean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IN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>
                    <a:effectLst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dirty="0" smtClean="0">
                    <a:effectLst/>
                  </a:rPr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dirty="0" smtClean="0">
                    <a:effectLst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dirty="0" smtClean="0">
                    <a:effectLst/>
                  </a:rPr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dirty="0" smtClean="0">
                  <a:effectLst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IN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effectLst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dirty="0" smtClean="0">
                    <a:effectLst/>
                  </a:rPr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 smtClean="0">
                    <a:effectLst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I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I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 smtClean="0">
                    <a:effectLst/>
                  </a:rPr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I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dirty="0" smtClean="0">
                    <a:effectLst/>
                  </a:rPr>
                  <a:t>)  =&gt;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>
                    <a:effectLst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>
                            <a:effectLst/>
                          </a:rPr>
                          <m:t>(</m:t>
                        </m:r>
                        <m:sSub>
                          <m:sSubPr>
                            <m:ctrlP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>
                            <a:effectLst/>
                          </a:rPr>
                          <m:t> − </m:t>
                        </m:r>
                        <m:sSub>
                          <m:sSubPr>
                            <m:ctrlP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>
                            <a:effectLst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>
                            <a:effectLst/>
                          </a:rPr>
                          <m:t>(</m:t>
                        </m:r>
                        <m:sSub>
                          <m:sSubPr>
                            <m:ctrlP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>
                            <a:effectLst/>
                          </a:rPr>
                          <m:t> − </m:t>
                        </m:r>
                        <m:sSub>
                          <m:sSubPr>
                            <m:ctrlP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>
                            <a:effectLst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 smtClean="0">
                    <a:effectLst/>
                  </a:rPr>
                  <a:t>    ------------------------------------------------(II)</a:t>
                </a:r>
              </a:p>
              <a:p>
                <a:endParaRPr lang="en-US" dirty="0" smtClean="0">
                  <a:effectLst/>
                </a:endParaRP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3840" y="1018902"/>
                <a:ext cx="11660777" cy="5564777"/>
              </a:xfrm>
              <a:blipFill>
                <a:blip r:embed="rId2"/>
                <a:stretch>
                  <a:fillRect l="-157" t="-21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907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effectLst/>
                  </a:rPr>
                  <a:t>for </a:t>
                </a:r>
                <a:r>
                  <a:rPr lang="en-US" cap="small" dirty="0">
                    <a:effectLst/>
                  </a:rPr>
                  <a:t>mean</a:t>
                </a:r>
                <a:r>
                  <a:rPr lang="en-US" dirty="0">
                    <a:effectLst/>
                  </a:rPr>
                  <a:t> </a:t>
                </a:r>
                <a:r>
                  <a:rPr lang="en-US" dirty="0" err="1">
                    <a:effectLst/>
                  </a:rPr>
                  <a:t>colour</a:t>
                </a:r>
                <a:r>
                  <a:rPr lang="en-US" dirty="0">
                    <a:effectLst/>
                  </a:rPr>
                  <a:t> yellow,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den>
                    </m:f>
                    <m:r>
                      <a:rPr lang="en-IN" i="1">
                        <a:effectLst/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den>
                    </m:f>
                    <m:r>
                      <a:rPr lang="en-IN" i="1">
                        <a:effectLst/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effectLst/>
                  </a:rPr>
                  <a:t>  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N" dirty="0">
                    <a:effectLst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IN" dirty="0">
                    <a:effectLst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N" dirty="0">
                    <a:effectLst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IN" dirty="0">
                    <a:effectLst/>
                  </a:rPr>
                  <a:t> </a:t>
                </a:r>
              </a:p>
              <a:p>
                <a:r>
                  <a:rPr lang="en-IN" dirty="0">
                    <a:effectLst/>
                  </a:rPr>
                  <a:t>Hence,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effectLst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IN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IN" i="1"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num>
                      <m:den>
                        <m:d>
                          <m:dPr>
                            <m:ctrlP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IN" i="1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IN" i="1"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den>
                    </m:f>
                  </m:oMath>
                </a14:m>
                <a:r>
                  <a:rPr lang="en-IN" dirty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IN" i="1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IN" dirty="0">
                    <a:effectLst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dirty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N" dirty="0">
                    <a:effectLst/>
                  </a:rPr>
                  <a:t> ----------(III)</a:t>
                </a:r>
              </a:p>
              <a:p>
                <a:r>
                  <a:rPr lang="en-IN" dirty="0">
                    <a:effectLst/>
                  </a:rPr>
                  <a:t>Equating </a:t>
                </a:r>
                <a:r>
                  <a:rPr lang="en-IN" dirty="0" err="1">
                    <a:effectLst/>
                  </a:rPr>
                  <a:t>eqn</a:t>
                </a:r>
                <a:r>
                  <a:rPr lang="en-IN" dirty="0">
                    <a:effectLst/>
                  </a:rPr>
                  <a:t> (II) and (III)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dirty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N" dirty="0">
                    <a:effectLst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>
                            <a:effectLst/>
                          </a:rPr>
                          <m:t>(</m:t>
                        </m:r>
                        <m:sSub>
                          <m:sSubPr>
                            <m:ctrlP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>
                            <a:effectLst/>
                          </a:rPr>
                          <m:t> − </m:t>
                        </m:r>
                        <m:sSub>
                          <m:sSubPr>
                            <m:ctrlP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>
                            <a:effectLst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>
                            <a:effectLst/>
                          </a:rPr>
                          <m:t>(</m:t>
                        </m:r>
                        <m:sSub>
                          <m:sSubPr>
                            <m:ctrlP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>
                            <a:effectLst/>
                          </a:rPr>
                          <m:t> − </m:t>
                        </m:r>
                        <m:sSub>
                          <m:sSubPr>
                            <m:ctrlP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>
                            <a:effectLst/>
                          </a:rPr>
                          <m:t>)</m:t>
                        </m:r>
                      </m:den>
                    </m:f>
                  </m:oMath>
                </a14:m>
                <a:r>
                  <a:rPr lang="en-IN" dirty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IN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IN" i="1"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num>
                      <m:den>
                        <m:d>
                          <m:dPr>
                            <m:ctrlP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IN" i="1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IN" i="1"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den>
                    </m:f>
                  </m:oMath>
                </a14:m>
                <a:r>
                  <a:rPr lang="en-IN" dirty="0">
                    <a:effectLst/>
                  </a:rPr>
                  <a:t> = -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>
                            <a:effectLst/>
                          </a:rPr>
                          <m:t>(</m:t>
                        </m:r>
                        <m:sSub>
                          <m:sSubPr>
                            <m:ctrlP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>
                            <a:effectLst/>
                          </a:rPr>
                          <m:t>)</m:t>
                        </m:r>
                      </m:num>
                      <m:den>
                        <m:d>
                          <m:dPr>
                            <m:ctrlP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IN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IN" i="1"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den>
                    </m:f>
                  </m:oMath>
                </a14:m>
                <a:r>
                  <a:rPr lang="en-IN" dirty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>
                            <a:effectLst/>
                          </a:rPr>
                          <m:t>(</m:t>
                        </m:r>
                        <m:sSub>
                          <m:sSubPr>
                            <m:ctrlP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>
                            <a:effectLst/>
                          </a:rPr>
                          <m:t> − </m:t>
                        </m:r>
                        <m:sSub>
                          <m:sSubPr>
                            <m:ctrlP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>
                            <a:effectLst/>
                          </a:rPr>
                          <m:t>)</m:t>
                        </m:r>
                      </m:num>
                      <m:den>
                        <m:d>
                          <m:dPr>
                            <m:ctrlP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IN" i="1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IN" i="1"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den>
                    </m:f>
                  </m:oMath>
                </a14:m>
                <a:r>
                  <a:rPr lang="en-IN" dirty="0">
                    <a:effectLst/>
                  </a:rPr>
                  <a:t>  = </a:t>
                </a:r>
                <a14:m>
                  <m:oMath xmlns:m="http://schemas.openxmlformats.org/officeDocument/2006/math">
                    <m:r>
                      <a:rPr lang="en-IN">
                        <a:effectLst/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IN" dirty="0">
                  <a:effectLst/>
                </a:endParaRPr>
              </a:p>
              <a:p>
                <a:r>
                  <a:rPr lang="en-US" cap="small" dirty="0">
                    <a:effectLst/>
                  </a:rPr>
                  <a:t>Equation</a:t>
                </a:r>
                <a:r>
                  <a:rPr lang="en-US" dirty="0">
                    <a:effectLst/>
                  </a:rPr>
                  <a:t> (9.19) is the condition for </a:t>
                </a:r>
                <a:r>
                  <a:rPr lang="en-US" cap="small" dirty="0">
                    <a:effectLst/>
                  </a:rPr>
                  <a:t>achromatic</a:t>
                </a:r>
              </a:p>
              <a:p>
                <a:r>
                  <a:rPr lang="en-US" dirty="0">
                    <a:effectLst/>
                  </a:rPr>
                  <a:t>Dispersive  power  w  is  </a:t>
                </a:r>
                <a:r>
                  <a:rPr lang="en-US" cap="small" dirty="0">
                    <a:effectLst/>
                  </a:rPr>
                  <a:t>always</a:t>
                </a:r>
                <a:r>
                  <a:rPr lang="en-US" dirty="0">
                    <a:effectLst/>
                  </a:rPr>
                  <a:t>  positive. Thus, one of the lenses must be convex </a:t>
                </a:r>
                <a:r>
                  <a:rPr lang="en-US" cap="small" dirty="0">
                    <a:effectLst/>
                  </a:rPr>
                  <a:t>and</a:t>
                </a:r>
                <a:r>
                  <a:rPr lang="en-US" dirty="0">
                    <a:effectLst/>
                  </a:rPr>
                  <a:t> the other </a:t>
                </a:r>
                <a:r>
                  <a:rPr lang="en-US" cap="small" dirty="0">
                    <a:effectLst/>
                  </a:rPr>
                  <a:t>concave</a:t>
                </a:r>
                <a:endParaRPr lang="en-IN" dirty="0">
                  <a:effectLst/>
                </a:endParaRPr>
              </a:p>
              <a:p>
                <a:endParaRPr lang="en-US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30" b="-11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950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679269"/>
          </a:xfrm>
        </p:spPr>
        <p:txBody>
          <a:bodyPr/>
          <a:lstStyle/>
          <a:p>
            <a:r>
              <a:rPr lang="en-US" cap="small" dirty="0">
                <a:effectLst/>
              </a:rPr>
              <a:t>Optical</a:t>
            </a:r>
            <a:r>
              <a:rPr lang="en-US" dirty="0">
                <a:effectLst/>
              </a:rPr>
              <a:t> instruments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1257" y="1288869"/>
                <a:ext cx="11730446" cy="5416731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IN" dirty="0" smtClean="0"/>
                  <a:t>The appearance of size of objects, depend on angle subtended by object on eye, if angle subtended is large object size appear to be large and similarly for small appearance.</a:t>
                </a:r>
              </a:p>
              <a:p>
                <a:r>
                  <a:rPr lang="en-US" dirty="0">
                    <a:effectLst/>
                  </a:rPr>
                  <a:t>Hence,  </a:t>
                </a:r>
                <a:r>
                  <a:rPr lang="en-US" cap="small" dirty="0">
                    <a:effectLst/>
                  </a:rPr>
                  <a:t>apparent</a:t>
                </a:r>
                <a:r>
                  <a:rPr lang="en-US" dirty="0">
                    <a:effectLst/>
                  </a:rPr>
                  <a:t>  size  of  </a:t>
                </a:r>
                <a:r>
                  <a:rPr lang="en-US" cap="small" dirty="0">
                    <a:effectLst/>
                  </a:rPr>
                  <a:t>an</a:t>
                </a:r>
                <a:r>
                  <a:rPr lang="en-US" dirty="0">
                    <a:effectLst/>
                  </a:rPr>
                  <a:t> object depends upon the </a:t>
                </a:r>
                <a:r>
                  <a:rPr lang="en-US" cap="small" dirty="0">
                    <a:effectLst/>
                  </a:rPr>
                  <a:t>visual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angle</a:t>
                </a:r>
                <a:r>
                  <a:rPr lang="en-US" dirty="0">
                    <a:effectLst/>
                  </a:rPr>
                  <a:t> subtended by the object from its </a:t>
                </a:r>
                <a:r>
                  <a:rPr lang="en-US" dirty="0" smtClean="0">
                    <a:effectLst/>
                  </a:rPr>
                  <a:t>position</a:t>
                </a:r>
              </a:p>
              <a:p>
                <a:r>
                  <a:rPr lang="en-US" dirty="0">
                    <a:effectLst/>
                  </a:rPr>
                  <a:t>D</a:t>
                </a:r>
                <a:r>
                  <a:rPr lang="en-US" dirty="0" smtClean="0">
                    <a:effectLst/>
                  </a:rPr>
                  <a:t>ue </a:t>
                </a:r>
                <a:r>
                  <a:rPr lang="en-US" dirty="0">
                    <a:effectLst/>
                  </a:rPr>
                  <a:t>to the </a:t>
                </a:r>
                <a:r>
                  <a:rPr lang="en-US" cap="small" dirty="0">
                    <a:effectLst/>
                  </a:rPr>
                  <a:t>limitation</a:t>
                </a:r>
                <a:r>
                  <a:rPr lang="en-US" dirty="0">
                    <a:effectLst/>
                  </a:rPr>
                  <a:t> for focusing the eye lens it is not possible to </a:t>
                </a:r>
                <a:r>
                  <a:rPr lang="en-US" cap="small" dirty="0">
                    <a:effectLst/>
                  </a:rPr>
                  <a:t>take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an</a:t>
                </a:r>
                <a:r>
                  <a:rPr lang="en-US" dirty="0">
                    <a:effectLst/>
                  </a:rPr>
                  <a:t> object closer </a:t>
                </a:r>
                <a:r>
                  <a:rPr lang="en-US" cap="small" dirty="0">
                    <a:effectLst/>
                  </a:rPr>
                  <a:t>than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a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certain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 smtClean="0">
                    <a:effectLst/>
                  </a:rPr>
                  <a:t>distance</a:t>
                </a:r>
              </a:p>
              <a:p>
                <a:r>
                  <a:rPr lang="en-US" dirty="0">
                    <a:effectLst/>
                  </a:rPr>
                  <a:t>This </a:t>
                </a:r>
                <a:r>
                  <a:rPr lang="en-US" cap="small" dirty="0">
                    <a:effectLst/>
                  </a:rPr>
                  <a:t>distance</a:t>
                </a:r>
                <a:r>
                  <a:rPr lang="en-US" dirty="0">
                    <a:effectLst/>
                  </a:rPr>
                  <a:t> is </a:t>
                </a:r>
                <a:r>
                  <a:rPr lang="en-US" cap="small" dirty="0">
                    <a:effectLst/>
                  </a:rPr>
                  <a:t>called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least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distance</a:t>
                </a:r>
                <a:r>
                  <a:rPr lang="en-US" dirty="0">
                    <a:effectLst/>
                  </a:rPr>
                  <a:t> of </a:t>
                </a:r>
                <a:r>
                  <a:rPr lang="en-US" cap="small" dirty="0">
                    <a:effectLst/>
                  </a:rPr>
                  <a:t>distance</a:t>
                </a:r>
                <a:r>
                  <a:rPr lang="en-US" dirty="0">
                    <a:effectLst/>
                  </a:rPr>
                  <a:t> vision </a:t>
                </a:r>
                <a:r>
                  <a:rPr lang="en-US" i="1" dirty="0" smtClean="0">
                    <a:effectLst/>
                  </a:rPr>
                  <a:t>D</a:t>
                </a:r>
              </a:p>
              <a:p>
                <a:r>
                  <a:rPr lang="en-US" dirty="0">
                    <a:effectLst/>
                  </a:rPr>
                  <a:t>For </a:t>
                </a:r>
                <a:r>
                  <a:rPr lang="en-US" cap="small" dirty="0">
                    <a:effectLst/>
                  </a:rPr>
                  <a:t>a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normal</a:t>
                </a:r>
                <a:r>
                  <a:rPr lang="en-US" cap="small" dirty="0" smtClean="0">
                    <a:effectLst/>
                  </a:rPr>
                  <a:t>,</a:t>
                </a:r>
                <a:r>
                  <a:rPr lang="en-US" dirty="0" smtClean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human</a:t>
                </a:r>
                <a:r>
                  <a:rPr lang="en-US" dirty="0">
                    <a:effectLst/>
                  </a:rPr>
                  <a:t> eye </a:t>
                </a:r>
                <a:r>
                  <a:rPr lang="en-US" i="1" dirty="0">
                    <a:effectLst/>
                  </a:rPr>
                  <a:t>D </a:t>
                </a:r>
                <a:r>
                  <a:rPr lang="en-US" dirty="0">
                    <a:effectLst/>
                  </a:rPr>
                  <a:t>= </a:t>
                </a:r>
                <a:r>
                  <a:rPr lang="en-US" dirty="0" smtClean="0">
                    <a:effectLst/>
                  </a:rPr>
                  <a:t>25cm</a:t>
                </a:r>
              </a:p>
              <a:p>
                <a:r>
                  <a:rPr lang="en-US" dirty="0" smtClean="0">
                    <a:effectLst/>
                  </a:rPr>
                  <a:t>Hence, optical instruments like, microscopes </a:t>
                </a:r>
                <a:r>
                  <a:rPr lang="en-US" cap="small" dirty="0">
                    <a:effectLst/>
                  </a:rPr>
                  <a:t>and</a:t>
                </a:r>
                <a:r>
                  <a:rPr lang="en-US" dirty="0">
                    <a:effectLst/>
                  </a:rPr>
                  <a:t> telescopes help us in </a:t>
                </a:r>
                <a:r>
                  <a:rPr lang="en-US" cap="small" dirty="0">
                    <a:effectLst/>
                  </a:rPr>
                  <a:t>increasing</a:t>
                </a:r>
                <a:r>
                  <a:rPr lang="en-US" dirty="0">
                    <a:effectLst/>
                  </a:rPr>
                  <a:t> the </a:t>
                </a:r>
                <a:r>
                  <a:rPr lang="en-US" cap="small" dirty="0">
                    <a:effectLst/>
                  </a:rPr>
                  <a:t>visual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 smtClean="0">
                    <a:effectLst/>
                  </a:rPr>
                  <a:t>angle</a:t>
                </a:r>
              </a:p>
              <a:p>
                <a:r>
                  <a:rPr lang="en-US" dirty="0">
                    <a:effectLst/>
                  </a:rPr>
                  <a:t>This is </a:t>
                </a:r>
                <a:r>
                  <a:rPr lang="en-US" cap="small" dirty="0">
                    <a:effectLst/>
                  </a:rPr>
                  <a:t>called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angular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 smtClean="0">
                    <a:effectLst/>
                  </a:rPr>
                  <a:t>magnification </a:t>
                </a:r>
                <a:r>
                  <a:rPr lang="en-US" dirty="0" smtClean="0">
                    <a:effectLst/>
                  </a:rPr>
                  <a:t>or </a:t>
                </a:r>
                <a:r>
                  <a:rPr lang="en-US" cap="small" dirty="0">
                    <a:effectLst/>
                  </a:rPr>
                  <a:t>magnifying</a:t>
                </a:r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power</a:t>
                </a:r>
              </a:p>
              <a:p>
                <a:r>
                  <a:rPr lang="en-US" b="1" cap="small" dirty="0">
                    <a:effectLst/>
                  </a:rPr>
                  <a:t>Magnifying</a:t>
                </a:r>
                <a:r>
                  <a:rPr lang="en-US" b="1" dirty="0">
                    <a:effectLst/>
                  </a:rPr>
                  <a:t> power</a:t>
                </a:r>
                <a:r>
                  <a:rPr lang="en-US" b="1" dirty="0" smtClean="0">
                    <a:effectLst/>
                  </a:rPr>
                  <a:t>: </a:t>
                </a:r>
                <a:r>
                  <a:rPr lang="en-IN" dirty="0">
                    <a:effectLst/>
                  </a:rPr>
                  <a:t> </a:t>
                </a:r>
                <a:r>
                  <a:rPr lang="en-US" dirty="0">
                    <a:effectLst/>
                  </a:rPr>
                  <a:t>the  </a:t>
                </a:r>
                <a:r>
                  <a:rPr lang="en-US" cap="small" dirty="0">
                    <a:effectLst/>
                  </a:rPr>
                  <a:t>ratio</a:t>
                </a:r>
                <a:r>
                  <a:rPr lang="en-US" dirty="0">
                    <a:effectLst/>
                  </a:rPr>
                  <a:t>  of  the  </a:t>
                </a:r>
                <a:r>
                  <a:rPr lang="en-US" cap="small" dirty="0">
                    <a:effectLst/>
                  </a:rPr>
                  <a:t>visual</a:t>
                </a:r>
                <a:r>
                  <a:rPr lang="en-US" dirty="0">
                    <a:effectLst/>
                  </a:rPr>
                  <a:t>  </a:t>
                </a:r>
                <a:r>
                  <a:rPr lang="en-US" cap="small" dirty="0">
                    <a:effectLst/>
                  </a:rPr>
                  <a:t>angle</a:t>
                </a:r>
                <a:r>
                  <a:rPr lang="en-US" dirty="0">
                    <a:effectLst/>
                  </a:rPr>
                  <a:t>  </a:t>
                </a:r>
                <a:r>
                  <a:rPr lang="en-US" cap="small" dirty="0" smtClean="0">
                    <a:effectLst/>
                  </a:rPr>
                  <a:t>made</a:t>
                </a:r>
                <a:r>
                  <a:rPr lang="en-IN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by </a:t>
                </a:r>
                <a:r>
                  <a:rPr lang="en-US" dirty="0">
                    <a:effectLst/>
                  </a:rPr>
                  <a:t>the </a:t>
                </a:r>
                <a:r>
                  <a:rPr lang="en-US" cap="small" dirty="0">
                    <a:effectLst/>
                  </a:rPr>
                  <a:t>image</a:t>
                </a:r>
                <a:r>
                  <a:rPr lang="en-US" dirty="0">
                    <a:effectLst/>
                  </a:rPr>
                  <a:t> formed by </a:t>
                </a:r>
                <a:r>
                  <a:rPr lang="en-US" cap="small" dirty="0">
                    <a:effectLst/>
                  </a:rPr>
                  <a:t>that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optical</a:t>
                </a:r>
                <a:r>
                  <a:rPr lang="en-US" dirty="0">
                    <a:effectLst/>
                  </a:rPr>
                  <a:t> instrument </a:t>
                </a:r>
                <a:r>
                  <a:rPr lang="en-US" dirty="0" smtClean="0">
                    <a:effectLst/>
                  </a:rPr>
                  <a:t>(</a:t>
                </a:r>
                <a14:m>
                  <m:oMath xmlns:m="http://schemas.openxmlformats.org/officeDocument/2006/math">
                    <m:r>
                      <a:rPr lang="en-US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 smtClean="0">
                    <a:effectLst/>
                  </a:rPr>
                  <a:t>) </a:t>
                </a:r>
                <a:r>
                  <a:rPr lang="en-US" dirty="0">
                    <a:effectLst/>
                  </a:rPr>
                  <a:t>to the </a:t>
                </a:r>
                <a:r>
                  <a:rPr lang="en-US" cap="small" dirty="0">
                    <a:effectLst/>
                  </a:rPr>
                  <a:t>visual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angle</a:t>
                </a:r>
                <a:r>
                  <a:rPr lang="en-US" dirty="0">
                    <a:effectLst/>
                  </a:rPr>
                  <a:t> subtended by the object when kept </a:t>
                </a:r>
                <a:r>
                  <a:rPr lang="en-US" cap="small" dirty="0">
                    <a:effectLst/>
                  </a:rPr>
                  <a:t>at</a:t>
                </a:r>
                <a:r>
                  <a:rPr lang="en-US" dirty="0">
                    <a:effectLst/>
                  </a:rPr>
                  <a:t> the </a:t>
                </a:r>
                <a:r>
                  <a:rPr lang="en-US" cap="small" dirty="0">
                    <a:effectLst/>
                  </a:rPr>
                  <a:t>least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distance</a:t>
                </a:r>
                <a:r>
                  <a:rPr lang="en-US" dirty="0">
                    <a:effectLst/>
                  </a:rPr>
                  <a:t> of distinct vision </a:t>
                </a:r>
                <a:r>
                  <a:rPr lang="en-US" dirty="0" smtClean="0">
                    <a:effectLst/>
                  </a:rPr>
                  <a:t>(</a:t>
                </a:r>
                <a14:m>
                  <m:oMath xmlns:m="http://schemas.openxmlformats.org/officeDocument/2006/math">
                    <m:r>
                      <a:rPr lang="en-US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 smtClean="0">
                    <a:effectLst/>
                  </a:rPr>
                  <a:t> )</a:t>
                </a:r>
              </a:p>
              <a:p>
                <a:r>
                  <a:rPr lang="en-US" dirty="0">
                    <a:effectLst/>
                  </a:rPr>
                  <a:t>In the </a:t>
                </a:r>
                <a:r>
                  <a:rPr lang="en-US" cap="small" dirty="0">
                    <a:effectLst/>
                  </a:rPr>
                  <a:t>case</a:t>
                </a:r>
                <a:r>
                  <a:rPr lang="en-US" dirty="0">
                    <a:effectLst/>
                  </a:rPr>
                  <a:t> of telescopes,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effectLst/>
                  </a:rPr>
                  <a:t>is the </a:t>
                </a:r>
                <a:r>
                  <a:rPr lang="en-US" cap="small" dirty="0">
                    <a:effectLst/>
                  </a:rPr>
                  <a:t>angle</a:t>
                </a:r>
                <a:r>
                  <a:rPr lang="en-US" dirty="0">
                    <a:effectLst/>
                  </a:rPr>
                  <a:t> subtended by the object from its own position </a:t>
                </a:r>
                <a:r>
                  <a:rPr lang="en-US" cap="small" dirty="0">
                    <a:effectLst/>
                  </a:rPr>
                  <a:t>as</a:t>
                </a:r>
                <a:r>
                  <a:rPr lang="en-US" dirty="0">
                    <a:effectLst/>
                  </a:rPr>
                  <a:t> it is not </a:t>
                </a:r>
                <a:r>
                  <a:rPr lang="en-US" dirty="0" smtClean="0">
                    <a:effectLst/>
                  </a:rPr>
                  <a:t>possible</a:t>
                </a:r>
                <a:r>
                  <a:rPr lang="en-IN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to </a:t>
                </a:r>
                <a:r>
                  <a:rPr lang="en-US" dirty="0">
                    <a:effectLst/>
                  </a:rPr>
                  <a:t>get it closer</a:t>
                </a:r>
                <a:endParaRPr lang="en-US" cap="small" dirty="0" smtClean="0">
                  <a:effectLst/>
                </a:endParaRPr>
              </a:p>
              <a:p>
                <a:endParaRPr lang="en-US" cap="small" dirty="0" smtClean="0">
                  <a:effectLst/>
                </a:endParaRP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1257" y="1288869"/>
                <a:ext cx="11730446" cy="5416731"/>
              </a:xfrm>
              <a:blipFill>
                <a:blip r:embed="rId2"/>
                <a:stretch>
                  <a:fillRect l="-364" t="-45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559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3952" y="235130"/>
            <a:ext cx="10353761" cy="600891"/>
          </a:xfrm>
        </p:spPr>
        <p:txBody>
          <a:bodyPr/>
          <a:lstStyle/>
          <a:p>
            <a:r>
              <a:rPr lang="en-US" dirty="0">
                <a:effectLst/>
              </a:rPr>
              <a:t>Simple  microscope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08366" y="914400"/>
                <a:ext cx="9326879" cy="5660571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>
                    <a:effectLst/>
                  </a:rPr>
                  <a:t>You  might </a:t>
                </a:r>
                <a:r>
                  <a:rPr lang="en-US" cap="small" dirty="0">
                    <a:effectLst/>
                  </a:rPr>
                  <a:t>have</a:t>
                </a:r>
                <a:r>
                  <a:rPr lang="en-US" dirty="0">
                    <a:effectLst/>
                  </a:rPr>
                  <a:t>  seen  </a:t>
                </a:r>
                <a:r>
                  <a:rPr lang="en-US" cap="small" dirty="0">
                    <a:effectLst/>
                  </a:rPr>
                  <a:t>watch-makers</a:t>
                </a:r>
                <a:r>
                  <a:rPr lang="en-US" dirty="0">
                    <a:effectLst/>
                  </a:rPr>
                  <a:t>  using  </a:t>
                </a:r>
                <a:r>
                  <a:rPr lang="en-US" cap="small" dirty="0">
                    <a:effectLst/>
                  </a:rPr>
                  <a:t>a</a:t>
                </a:r>
                <a:r>
                  <a:rPr lang="en-US" dirty="0">
                    <a:effectLst/>
                  </a:rPr>
                  <a:t>  </a:t>
                </a:r>
                <a:r>
                  <a:rPr lang="en-US" cap="small" dirty="0">
                    <a:effectLst/>
                  </a:rPr>
                  <a:t>special</a:t>
                </a:r>
                <a:r>
                  <a:rPr lang="en-US" dirty="0">
                    <a:effectLst/>
                  </a:rPr>
                  <a:t>  type of </a:t>
                </a:r>
                <a:r>
                  <a:rPr lang="en-US" cap="small" dirty="0">
                    <a:effectLst/>
                  </a:rPr>
                  <a:t>small</a:t>
                </a:r>
                <a:r>
                  <a:rPr lang="en-US" dirty="0">
                    <a:effectLst/>
                  </a:rPr>
                  <a:t> convex lens while looking </a:t>
                </a:r>
                <a:r>
                  <a:rPr lang="en-US" cap="small" dirty="0">
                    <a:effectLst/>
                  </a:rPr>
                  <a:t>at</a:t>
                </a:r>
                <a:r>
                  <a:rPr lang="en-US" dirty="0">
                    <a:effectLst/>
                  </a:rPr>
                  <a:t> very </a:t>
                </a:r>
                <a:r>
                  <a:rPr lang="en-US" dirty="0" smtClean="0">
                    <a:effectLst/>
                  </a:rPr>
                  <a:t>tiny </a:t>
                </a:r>
                <a:r>
                  <a:rPr lang="en-US" cap="small" dirty="0">
                    <a:effectLst/>
                  </a:rPr>
                  <a:t>parts</a:t>
                </a:r>
                <a:r>
                  <a:rPr lang="en-US" dirty="0">
                    <a:effectLst/>
                  </a:rPr>
                  <a:t>  of  </a:t>
                </a:r>
                <a:r>
                  <a:rPr lang="en-US" cap="small" dirty="0">
                    <a:effectLst/>
                  </a:rPr>
                  <a:t>a</a:t>
                </a:r>
                <a:r>
                  <a:rPr lang="en-US" dirty="0">
                    <a:effectLst/>
                  </a:rPr>
                  <a:t>  </a:t>
                </a:r>
                <a:r>
                  <a:rPr lang="en-US" cap="small" dirty="0">
                    <a:effectLst/>
                  </a:rPr>
                  <a:t>wrist</a:t>
                </a:r>
                <a:r>
                  <a:rPr lang="en-US" dirty="0">
                    <a:effectLst/>
                  </a:rPr>
                  <a:t>  </a:t>
                </a:r>
                <a:r>
                  <a:rPr lang="en-US" cap="small" dirty="0" smtClean="0">
                    <a:effectLst/>
                  </a:rPr>
                  <a:t>watch</a:t>
                </a:r>
              </a:p>
              <a:p>
                <a:r>
                  <a:rPr lang="en-US" dirty="0">
                    <a:effectLst/>
                  </a:rPr>
                  <a:t>Convex  lens  used  for this purpose is </a:t>
                </a:r>
                <a:r>
                  <a:rPr lang="en-US" cap="small" dirty="0">
                    <a:effectLst/>
                  </a:rPr>
                  <a:t>a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simple</a:t>
                </a:r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microscope</a:t>
                </a:r>
              </a:p>
              <a:p>
                <a:r>
                  <a:rPr lang="en-US" dirty="0" smtClean="0">
                    <a:effectLst/>
                  </a:rPr>
                  <a:t>Fig 1 </a:t>
                </a:r>
                <a:r>
                  <a:rPr lang="en-US" dirty="0">
                    <a:effectLst/>
                  </a:rPr>
                  <a:t>shows </a:t>
                </a:r>
                <a:r>
                  <a:rPr lang="en-US" cap="small" dirty="0">
                    <a:effectLst/>
                  </a:rPr>
                  <a:t>visual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angle</a:t>
                </a:r>
                <a:r>
                  <a:rPr lang="en-US" dirty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 smtClean="0">
                    <a:effectLst/>
                  </a:rPr>
                  <a:t>  </a:t>
                </a:r>
                <a:r>
                  <a:rPr lang="en-US" cap="small" dirty="0" smtClean="0">
                    <a:effectLst/>
                  </a:rPr>
                  <a:t>made </a:t>
                </a:r>
                <a:r>
                  <a:rPr lang="en-US" dirty="0">
                    <a:effectLst/>
                  </a:rPr>
                  <a:t>by </a:t>
                </a:r>
                <a:r>
                  <a:rPr lang="en-US" cap="small" dirty="0">
                    <a:effectLst/>
                  </a:rPr>
                  <a:t>an</a:t>
                </a:r>
                <a:r>
                  <a:rPr lang="en-US" dirty="0">
                    <a:effectLst/>
                  </a:rPr>
                  <a:t> object, when kept </a:t>
                </a:r>
                <a:r>
                  <a:rPr lang="en-US" cap="small" dirty="0">
                    <a:effectLst/>
                  </a:rPr>
                  <a:t>at</a:t>
                </a:r>
                <a:r>
                  <a:rPr lang="en-US" dirty="0">
                    <a:effectLst/>
                  </a:rPr>
                  <a:t> the </a:t>
                </a:r>
                <a:r>
                  <a:rPr lang="en-US" cap="small" dirty="0">
                    <a:effectLst/>
                  </a:rPr>
                  <a:t>least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distance</a:t>
                </a:r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of </a:t>
                </a:r>
                <a:r>
                  <a:rPr lang="en-US" dirty="0">
                    <a:effectLst/>
                  </a:rPr>
                  <a:t>distinct vision </a:t>
                </a:r>
                <a:r>
                  <a:rPr lang="en-US" i="1" dirty="0" smtClean="0">
                    <a:effectLst/>
                  </a:rPr>
                  <a:t>D.</a:t>
                </a:r>
              </a:p>
              <a:p>
                <a:r>
                  <a:rPr lang="en-US" i="1" dirty="0" smtClean="0">
                    <a:effectLst/>
                  </a:rPr>
                  <a:t>Fig 2 </a:t>
                </a:r>
                <a:r>
                  <a:rPr lang="en-US" dirty="0">
                    <a:effectLst/>
                  </a:rPr>
                  <a:t>shows  </a:t>
                </a:r>
                <a:r>
                  <a:rPr lang="en-US" cap="small" dirty="0">
                    <a:effectLst/>
                  </a:rPr>
                  <a:t>a</a:t>
                </a:r>
                <a:r>
                  <a:rPr lang="en-US" dirty="0">
                    <a:effectLst/>
                  </a:rPr>
                  <a:t>  </a:t>
                </a:r>
                <a:r>
                  <a:rPr lang="en-US" cap="small" dirty="0">
                    <a:effectLst/>
                  </a:rPr>
                  <a:t>convex</a:t>
                </a:r>
                <a:r>
                  <a:rPr lang="en-US" dirty="0">
                    <a:effectLst/>
                  </a:rPr>
                  <a:t>  lens  forming  erect, </a:t>
                </a:r>
                <a:r>
                  <a:rPr lang="en-US" cap="small" dirty="0">
                    <a:effectLst/>
                  </a:rPr>
                  <a:t>virtual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and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magnified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image</a:t>
                </a:r>
                <a:r>
                  <a:rPr lang="en-US" dirty="0">
                    <a:effectLst/>
                  </a:rPr>
                  <a:t> of the </a:t>
                </a:r>
                <a:r>
                  <a:rPr lang="en-US" cap="small" dirty="0">
                    <a:effectLst/>
                  </a:rPr>
                  <a:t>same</a:t>
                </a:r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object </a:t>
                </a:r>
                <a:r>
                  <a:rPr lang="en-US" dirty="0">
                    <a:effectLst/>
                  </a:rPr>
                  <a:t>when </a:t>
                </a:r>
                <a:r>
                  <a:rPr lang="en-US" cap="small" dirty="0">
                    <a:effectLst/>
                  </a:rPr>
                  <a:t>placed</a:t>
                </a:r>
                <a:r>
                  <a:rPr lang="en-US" dirty="0">
                    <a:effectLst/>
                  </a:rPr>
                  <a:t> within the </a:t>
                </a:r>
                <a:r>
                  <a:rPr lang="en-US" dirty="0" smtClean="0">
                    <a:effectLst/>
                  </a:rPr>
                  <a:t>focus</a:t>
                </a:r>
              </a:p>
              <a:p>
                <a:r>
                  <a:rPr lang="en-US" dirty="0">
                    <a:effectLst/>
                  </a:rPr>
                  <a:t>The </a:t>
                </a:r>
                <a:r>
                  <a:rPr lang="en-US" cap="small" dirty="0">
                    <a:effectLst/>
                  </a:rPr>
                  <a:t>visual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 smtClean="0">
                    <a:effectLst/>
                  </a:rPr>
                  <a:t>angle</a:t>
                </a:r>
                <a:r>
                  <a:rPr lang="en-IN" dirty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IN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 smtClean="0">
                    <a:effectLst/>
                  </a:rPr>
                  <a:t>  </a:t>
                </a:r>
                <a:r>
                  <a:rPr lang="en-US" dirty="0">
                    <a:effectLst/>
                  </a:rPr>
                  <a:t>of the object </a:t>
                </a:r>
                <a:r>
                  <a:rPr lang="en-US" cap="small" dirty="0">
                    <a:effectLst/>
                  </a:rPr>
                  <a:t>and</a:t>
                </a:r>
                <a:r>
                  <a:rPr lang="en-US" dirty="0">
                    <a:effectLst/>
                  </a:rPr>
                  <a:t> the </a:t>
                </a:r>
                <a:r>
                  <a:rPr lang="en-US" cap="small" dirty="0">
                    <a:effectLst/>
                  </a:rPr>
                  <a:t>image</a:t>
                </a:r>
                <a:r>
                  <a:rPr lang="en-US" dirty="0">
                    <a:effectLst/>
                  </a:rPr>
                  <a:t> in this </a:t>
                </a:r>
                <a:r>
                  <a:rPr lang="en-US" cap="small" dirty="0">
                    <a:effectLst/>
                  </a:rPr>
                  <a:t>case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are</a:t>
                </a:r>
                <a:r>
                  <a:rPr lang="en-US" dirty="0">
                    <a:effectLst/>
                  </a:rPr>
                  <a:t> the  </a:t>
                </a:r>
                <a:r>
                  <a:rPr lang="en-US" cap="small" dirty="0" smtClean="0">
                    <a:effectLst/>
                  </a:rPr>
                  <a:t>same</a:t>
                </a:r>
              </a:p>
              <a:p>
                <a:r>
                  <a:rPr lang="en-US" dirty="0">
                    <a:effectLst/>
                  </a:rPr>
                  <a:t>Hence the </a:t>
                </a:r>
                <a:r>
                  <a:rPr lang="en-US" cap="small" dirty="0">
                    <a:effectLst/>
                  </a:rPr>
                  <a:t>same</a:t>
                </a:r>
                <a:r>
                  <a:rPr lang="en-US" dirty="0">
                    <a:effectLst/>
                  </a:rPr>
                  <a:t> object is now </a:t>
                </a:r>
                <a:r>
                  <a:rPr lang="en-US" cap="small" dirty="0">
                    <a:effectLst/>
                  </a:rPr>
                  <a:t>at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a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 smtClean="0">
                    <a:effectLst/>
                  </a:rPr>
                  <a:t>distance </a:t>
                </a:r>
                <a:r>
                  <a:rPr lang="en-US" cap="small" dirty="0">
                    <a:effectLst/>
                  </a:rPr>
                  <a:t>smaller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than</a:t>
                </a:r>
                <a:r>
                  <a:rPr lang="en-US" dirty="0">
                    <a:effectLst/>
                  </a:rPr>
                  <a:t> </a:t>
                </a:r>
                <a:r>
                  <a:rPr lang="en-US" i="1" dirty="0" smtClean="0">
                    <a:effectLst/>
                  </a:rPr>
                  <a:t>D</a:t>
                </a:r>
                <a:endParaRPr lang="en-IN" dirty="0" smtClean="0"/>
              </a:p>
              <a:p>
                <a:r>
                  <a:rPr lang="en-US" dirty="0">
                    <a:effectLst/>
                  </a:rPr>
                  <a:t>It </a:t>
                </a:r>
                <a:r>
                  <a:rPr lang="en-US" cap="small" dirty="0">
                    <a:effectLst/>
                  </a:rPr>
                  <a:t>makes</a:t>
                </a:r>
                <a:r>
                  <a:rPr lang="en-US" dirty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 smtClean="0">
                    <a:effectLst/>
                  </a:rPr>
                  <a:t>  </a:t>
                </a:r>
                <a:r>
                  <a:rPr lang="en-US" cap="small" dirty="0">
                    <a:effectLst/>
                  </a:rPr>
                  <a:t>greater</a:t>
                </a:r>
                <a:r>
                  <a:rPr lang="en-US" dirty="0">
                    <a:effectLst/>
                  </a:rPr>
                  <a:t> then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 smtClean="0">
                    <a:effectLst/>
                  </a:rPr>
                  <a:t>  </a:t>
                </a:r>
                <a:r>
                  <a:rPr lang="en-US" cap="small" dirty="0">
                    <a:effectLst/>
                  </a:rPr>
                  <a:t>and</a:t>
                </a:r>
                <a:r>
                  <a:rPr lang="en-US" dirty="0">
                    <a:effectLst/>
                  </a:rPr>
                  <a:t> the </a:t>
                </a:r>
                <a:r>
                  <a:rPr lang="en-US" cap="small" dirty="0">
                    <a:effectLst/>
                  </a:rPr>
                  <a:t>same</a:t>
                </a:r>
                <a:r>
                  <a:rPr lang="en-US" dirty="0">
                    <a:effectLst/>
                  </a:rPr>
                  <a:t> object </a:t>
                </a:r>
                <a:r>
                  <a:rPr lang="en-US" cap="small" dirty="0">
                    <a:effectLst/>
                  </a:rPr>
                  <a:t>appears</a:t>
                </a:r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bigger.</a:t>
                </a:r>
              </a:p>
              <a:p>
                <a:r>
                  <a:rPr lang="en-US" cap="small" dirty="0">
                    <a:effectLst/>
                  </a:rPr>
                  <a:t>magnifying</a:t>
                </a:r>
                <a:r>
                  <a:rPr lang="en-US" dirty="0">
                    <a:effectLst/>
                  </a:rPr>
                  <a:t> power, in this </a:t>
                </a:r>
                <a:r>
                  <a:rPr lang="en-US" cap="small" dirty="0">
                    <a:effectLst/>
                  </a:rPr>
                  <a:t>case,</a:t>
                </a:r>
                <a:r>
                  <a:rPr lang="en-US" dirty="0">
                    <a:effectLst/>
                  </a:rPr>
                  <a:t> is given </a:t>
                </a:r>
                <a:r>
                  <a:rPr lang="en-US" dirty="0" smtClean="0">
                    <a:effectLst/>
                  </a:rPr>
                  <a:t>by M=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𝑣𝑖𝑠𝑢𝑎𝑙</m:t>
                        </m:r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𝑎𝑛𝑔𝑙𝑒</m:t>
                        </m:r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𝑖𝑚𝑎𝑔𝑒</m:t>
                        </m:r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𝑣𝑖𝑠𝑢𝑎𝑙</m:t>
                        </m:r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𝑎𝑛𝑔𝑙𝑒</m:t>
                        </m:r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𝑜𝑏𝑗𝑒𝑐𝑡</m:t>
                        </m:r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𝑤h𝑒𝑛</m:t>
                        </m:r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𝑝𝑙𝑎𝑐𝑒𝑑</m:t>
                        </m:r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𝑎𝑡</m:t>
                        </m:r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r>
                  <a:rPr lang="en-US" i="1" dirty="0" smtClean="0">
                    <a:effectLst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den>
                    </m:f>
                  </m:oMath>
                </a14:m>
                <a:endParaRPr lang="en-US" i="1" dirty="0" smtClean="0">
                  <a:effectLst/>
                </a:endParaRPr>
              </a:p>
              <a:p>
                <a:r>
                  <a:rPr lang="en-US" i="1" dirty="0" smtClean="0">
                    <a:effectLst/>
                  </a:rPr>
                  <a:t>For small angle of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i="1" dirty="0" smtClean="0">
                    <a:effectLst/>
                  </a:rPr>
                  <a:t> and </a:t>
                </a:r>
                <a14:m>
                  <m:oMath xmlns:m="http://schemas.openxmlformats.org/officeDocument/2006/math">
                    <m:r>
                      <a:rPr lang="en-IN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i="1" dirty="0" smtClean="0">
                    <a:effectLst/>
                  </a:rPr>
                  <a:t>, </a:t>
                </a:r>
                <a:r>
                  <a:rPr lang="en-US" dirty="0">
                    <a:effectLst/>
                  </a:rPr>
                  <a:t>M=</a:t>
                </a:r>
                <a14:m>
                  <m:oMath xmlns:m="http://schemas.openxmlformats.org/officeDocument/2006/math">
                    <m:r>
                      <a:rPr lang="en-IN" b="0" i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i="1" dirty="0" smtClean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i="1" dirty="0" smtClean="0">
                    <a:effectLst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𝑡𝑎𝑛</m:t>
                        </m:r>
                        <m:r>
                          <a:rPr lang="en-I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𝑡𝑎𝑛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i="1" dirty="0" smtClean="0">
                    <a:effectLst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den>
                    </m:f>
                  </m:oMath>
                </a14:m>
                <a:endParaRPr lang="en-US" i="1" dirty="0" smtClean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08366" y="914400"/>
                <a:ext cx="9326879" cy="5660571"/>
              </a:xfrm>
              <a:blipFill>
                <a:blip r:embed="rId2"/>
                <a:stretch>
                  <a:fillRect l="-458" t="-108" r="-11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/>
          <p:cNvGrpSpPr/>
          <p:nvPr/>
        </p:nvGrpSpPr>
        <p:grpSpPr>
          <a:xfrm>
            <a:off x="261257" y="1358537"/>
            <a:ext cx="2246812" cy="4058194"/>
            <a:chOff x="261257" y="1358537"/>
            <a:chExt cx="2246812" cy="4058194"/>
          </a:xfrm>
        </p:grpSpPr>
        <p:grpSp>
          <p:nvGrpSpPr>
            <p:cNvPr id="45" name="Group 44"/>
            <p:cNvGrpSpPr/>
            <p:nvPr/>
          </p:nvGrpSpPr>
          <p:grpSpPr>
            <a:xfrm>
              <a:off x="261257" y="1358537"/>
              <a:ext cx="2246812" cy="4058194"/>
              <a:chOff x="261257" y="1358537"/>
              <a:chExt cx="2246812" cy="4058194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261257" y="1358537"/>
                <a:ext cx="2246812" cy="4058194"/>
                <a:chOff x="261257" y="1358537"/>
                <a:chExt cx="2246812" cy="4058194"/>
              </a:xfrm>
            </p:grpSpPr>
            <p:sp>
              <p:nvSpPr>
                <p:cNvPr id="40" name="Rectangle 39"/>
                <p:cNvSpPr/>
                <p:nvPr/>
              </p:nvSpPr>
              <p:spPr>
                <a:xfrm>
                  <a:off x="261257" y="1358537"/>
                  <a:ext cx="2246812" cy="4058194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grpSp>
              <p:nvGrpSpPr>
                <p:cNvPr id="4" name="Group 2"/>
                <p:cNvGrpSpPr>
                  <a:grpSpLocks/>
                </p:cNvGrpSpPr>
                <p:nvPr/>
              </p:nvGrpSpPr>
              <p:grpSpPr bwMode="auto">
                <a:xfrm>
                  <a:off x="592386" y="2067855"/>
                  <a:ext cx="1454150" cy="368300"/>
                  <a:chOff x="2636" y="64"/>
                  <a:chExt cx="2288" cy="580"/>
                </a:xfrm>
              </p:grpSpPr>
              <p:sp>
                <p:nvSpPr>
                  <p:cNvPr id="5" name="Freeform 3"/>
                  <p:cNvSpPr>
                    <a:spLocks/>
                  </p:cNvSpPr>
                  <p:nvPr/>
                </p:nvSpPr>
                <p:spPr bwMode="auto">
                  <a:xfrm>
                    <a:off x="2645" y="117"/>
                    <a:ext cx="2270" cy="346"/>
                  </a:xfrm>
                  <a:custGeom>
                    <a:avLst/>
                    <a:gdLst>
                      <a:gd name="T0" fmla="+- 0 2645 2645"/>
                      <a:gd name="T1" fmla="*/ T0 w 2270"/>
                      <a:gd name="T2" fmla="+- 0 463 118"/>
                      <a:gd name="T3" fmla="*/ 463 h 346"/>
                      <a:gd name="T4" fmla="+- 0 4915 2645"/>
                      <a:gd name="T5" fmla="*/ T4 w 2270"/>
                      <a:gd name="T6" fmla="+- 0 463 118"/>
                      <a:gd name="T7" fmla="*/ 463 h 346"/>
                      <a:gd name="T8" fmla="+- 0 2801 2645"/>
                      <a:gd name="T9" fmla="*/ T8 w 2270"/>
                      <a:gd name="T10" fmla="+- 0 118 118"/>
                      <a:gd name="T11" fmla="*/ 118 h 346"/>
                    </a:gdLst>
                    <a:ahLst/>
                    <a:cxnLst>
                      <a:cxn ang="0">
                        <a:pos x="T1" y="T3"/>
                      </a:cxn>
                      <a:cxn ang="0">
                        <a:pos x="T5" y="T7"/>
                      </a:cxn>
                      <a:cxn ang="0">
                        <a:pos x="T9" y="T11"/>
                      </a:cxn>
                    </a:cxnLst>
                    <a:rect l="0" t="0" r="r" b="b"/>
                    <a:pathLst>
                      <a:path w="2270" h="346">
                        <a:moveTo>
                          <a:pt x="0" y="345"/>
                        </a:moveTo>
                        <a:lnTo>
                          <a:pt x="2270" y="345"/>
                        </a:lnTo>
                        <a:lnTo>
                          <a:pt x="156" y="0"/>
                        </a:lnTo>
                      </a:path>
                    </a:pathLst>
                  </a:custGeom>
                  <a:noFill/>
                  <a:ln w="11189">
                    <a:solidFill>
                      <a:srgbClr val="231F2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6" name="Line 4"/>
                  <p:cNvSpPr>
                    <a:spLocks noChangeShapeType="1"/>
                  </p:cNvSpPr>
                  <p:nvPr/>
                </p:nvSpPr>
                <p:spPr bwMode="auto">
                  <a:xfrm>
                    <a:off x="2802" y="463"/>
                    <a:ext cx="0" cy="0"/>
                  </a:xfrm>
                  <a:prstGeom prst="line">
                    <a:avLst/>
                  </a:prstGeom>
                  <a:noFill/>
                  <a:ln w="7455">
                    <a:solidFill>
                      <a:srgbClr val="231F2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7" name="Freeform 5"/>
                  <p:cNvSpPr>
                    <a:spLocks/>
                  </p:cNvSpPr>
                  <p:nvPr/>
                </p:nvSpPr>
                <p:spPr bwMode="auto">
                  <a:xfrm>
                    <a:off x="2771" y="159"/>
                    <a:ext cx="61" cy="47"/>
                  </a:xfrm>
                  <a:custGeom>
                    <a:avLst/>
                    <a:gdLst>
                      <a:gd name="T0" fmla="+- 0 2772 2772"/>
                      <a:gd name="T1" fmla="*/ T0 w 61"/>
                      <a:gd name="T2" fmla="+- 0 207 160"/>
                      <a:gd name="T3" fmla="*/ 207 h 47"/>
                      <a:gd name="T4" fmla="+- 0 2802 2772"/>
                      <a:gd name="T5" fmla="*/ T4 w 61"/>
                      <a:gd name="T6" fmla="+- 0 160 160"/>
                      <a:gd name="T7" fmla="*/ 160 h 47"/>
                      <a:gd name="T8" fmla="+- 0 2832 2772"/>
                      <a:gd name="T9" fmla="*/ T8 w 61"/>
                      <a:gd name="T10" fmla="+- 0 207 160"/>
                      <a:gd name="T11" fmla="*/ 207 h 47"/>
                    </a:gdLst>
                    <a:ahLst/>
                    <a:cxnLst>
                      <a:cxn ang="0">
                        <a:pos x="T1" y="T3"/>
                      </a:cxn>
                      <a:cxn ang="0">
                        <a:pos x="T5" y="T7"/>
                      </a:cxn>
                      <a:cxn ang="0">
                        <a:pos x="T9" y="T11"/>
                      </a:cxn>
                    </a:cxnLst>
                    <a:rect l="0" t="0" r="r" b="b"/>
                    <a:pathLst>
                      <a:path w="61" h="47">
                        <a:moveTo>
                          <a:pt x="0" y="47"/>
                        </a:moveTo>
                        <a:lnTo>
                          <a:pt x="30" y="0"/>
                        </a:lnTo>
                        <a:lnTo>
                          <a:pt x="60" y="47"/>
                        </a:lnTo>
                      </a:path>
                    </a:pathLst>
                  </a:custGeom>
                  <a:noFill/>
                  <a:ln w="7518">
                    <a:solidFill>
                      <a:srgbClr val="231F2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8" name="Line 6"/>
                  <p:cNvSpPr>
                    <a:spLocks noChangeShapeType="1"/>
                  </p:cNvSpPr>
                  <p:nvPr/>
                </p:nvSpPr>
                <p:spPr bwMode="auto">
                  <a:xfrm>
                    <a:off x="2810" y="604"/>
                    <a:ext cx="967" cy="0"/>
                  </a:xfrm>
                  <a:prstGeom prst="line">
                    <a:avLst/>
                  </a:prstGeom>
                  <a:noFill/>
                  <a:ln w="7455">
                    <a:solidFill>
                      <a:srgbClr val="231F2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9" name="Freeform 7"/>
                  <p:cNvSpPr>
                    <a:spLocks/>
                  </p:cNvSpPr>
                  <p:nvPr/>
                </p:nvSpPr>
                <p:spPr bwMode="auto">
                  <a:xfrm>
                    <a:off x="2800" y="573"/>
                    <a:ext cx="47" cy="61"/>
                  </a:xfrm>
                  <a:custGeom>
                    <a:avLst/>
                    <a:gdLst>
                      <a:gd name="T0" fmla="+- 0 2848 2801"/>
                      <a:gd name="T1" fmla="*/ T0 w 47"/>
                      <a:gd name="T2" fmla="+- 0 574 574"/>
                      <a:gd name="T3" fmla="*/ 574 h 61"/>
                      <a:gd name="T4" fmla="+- 0 2801 2801"/>
                      <a:gd name="T5" fmla="*/ T4 w 47"/>
                      <a:gd name="T6" fmla="+- 0 604 574"/>
                      <a:gd name="T7" fmla="*/ 604 h 61"/>
                      <a:gd name="T8" fmla="+- 0 2848 2801"/>
                      <a:gd name="T9" fmla="*/ T8 w 47"/>
                      <a:gd name="T10" fmla="+- 0 634 574"/>
                      <a:gd name="T11" fmla="*/ 634 h 61"/>
                    </a:gdLst>
                    <a:ahLst/>
                    <a:cxnLst>
                      <a:cxn ang="0">
                        <a:pos x="T1" y="T3"/>
                      </a:cxn>
                      <a:cxn ang="0">
                        <a:pos x="T5" y="T7"/>
                      </a:cxn>
                      <a:cxn ang="0">
                        <a:pos x="T9" y="T11"/>
                      </a:cxn>
                    </a:cxnLst>
                    <a:rect l="0" t="0" r="r" b="b"/>
                    <a:pathLst>
                      <a:path w="47" h="61">
                        <a:moveTo>
                          <a:pt x="47" y="0"/>
                        </a:moveTo>
                        <a:lnTo>
                          <a:pt x="0" y="30"/>
                        </a:lnTo>
                        <a:lnTo>
                          <a:pt x="47" y="60"/>
                        </a:lnTo>
                      </a:path>
                    </a:pathLst>
                  </a:custGeom>
                  <a:noFill/>
                  <a:ln w="7518">
                    <a:solidFill>
                      <a:srgbClr val="231F2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" name="AutoShape 8"/>
                  <p:cNvSpPr>
                    <a:spLocks/>
                  </p:cNvSpPr>
                  <p:nvPr/>
                </p:nvSpPr>
                <p:spPr bwMode="auto">
                  <a:xfrm>
                    <a:off x="2676" y="64"/>
                    <a:ext cx="1299" cy="580"/>
                  </a:xfrm>
                  <a:custGeom>
                    <a:avLst/>
                    <a:gdLst>
                      <a:gd name="T0" fmla="+- 0 2756 2676"/>
                      <a:gd name="T1" fmla="*/ T0 w 1299"/>
                      <a:gd name="T2" fmla="+- 0 568 64"/>
                      <a:gd name="T3" fmla="*/ 568 h 580"/>
                      <a:gd name="T4" fmla="+- 0 2749 2676"/>
                      <a:gd name="T5" fmla="*/ T4 w 1299"/>
                      <a:gd name="T6" fmla="+- 0 562 64"/>
                      <a:gd name="T7" fmla="*/ 562 h 580"/>
                      <a:gd name="T8" fmla="+- 0 2748 2676"/>
                      <a:gd name="T9" fmla="*/ T8 w 1299"/>
                      <a:gd name="T10" fmla="+- 0 591 64"/>
                      <a:gd name="T11" fmla="*/ 591 h 580"/>
                      <a:gd name="T12" fmla="+- 0 2739 2676"/>
                      <a:gd name="T13" fmla="*/ T12 w 1299"/>
                      <a:gd name="T14" fmla="+- 0 600 64"/>
                      <a:gd name="T15" fmla="*/ 600 h 580"/>
                      <a:gd name="T16" fmla="+- 0 2729 2676"/>
                      <a:gd name="T17" fmla="*/ T16 w 1299"/>
                      <a:gd name="T18" fmla="+- 0 602 64"/>
                      <a:gd name="T19" fmla="*/ 602 h 580"/>
                      <a:gd name="T20" fmla="+- 0 2729 2676"/>
                      <a:gd name="T21" fmla="*/ T20 w 1299"/>
                      <a:gd name="T22" fmla="+- 0 568 64"/>
                      <a:gd name="T23" fmla="*/ 568 h 580"/>
                      <a:gd name="T24" fmla="+- 0 2744 2676"/>
                      <a:gd name="T25" fmla="*/ T24 w 1299"/>
                      <a:gd name="T26" fmla="+- 0 573 64"/>
                      <a:gd name="T27" fmla="*/ 573 h 580"/>
                      <a:gd name="T28" fmla="+- 0 2749 2676"/>
                      <a:gd name="T29" fmla="*/ T28 w 1299"/>
                      <a:gd name="T30" fmla="+- 0 562 64"/>
                      <a:gd name="T31" fmla="*/ 562 h 580"/>
                      <a:gd name="T32" fmla="+- 0 2751 2676"/>
                      <a:gd name="T33" fmla="*/ T32 w 1299"/>
                      <a:gd name="T34" fmla="+- 0 556 64"/>
                      <a:gd name="T35" fmla="*/ 556 h 580"/>
                      <a:gd name="T36" fmla="+- 0 2757 2676"/>
                      <a:gd name="T37" fmla="*/ T36 w 1299"/>
                      <a:gd name="T38" fmla="+- 0 544 64"/>
                      <a:gd name="T39" fmla="*/ 544 h 580"/>
                      <a:gd name="T40" fmla="+- 0 2753 2676"/>
                      <a:gd name="T41" fmla="*/ T40 w 1299"/>
                      <a:gd name="T42" fmla="+- 0 526 64"/>
                      <a:gd name="T43" fmla="*/ 526 h 580"/>
                      <a:gd name="T44" fmla="+- 0 2744 2676"/>
                      <a:gd name="T45" fmla="*/ T44 w 1299"/>
                      <a:gd name="T46" fmla="+- 0 518 64"/>
                      <a:gd name="T47" fmla="*/ 518 h 580"/>
                      <a:gd name="T48" fmla="+- 0 2744 2676"/>
                      <a:gd name="T49" fmla="*/ T48 w 1299"/>
                      <a:gd name="T50" fmla="+- 0 548 64"/>
                      <a:gd name="T51" fmla="*/ 548 h 580"/>
                      <a:gd name="T52" fmla="+- 0 2732 2676"/>
                      <a:gd name="T53" fmla="*/ T52 w 1299"/>
                      <a:gd name="T54" fmla="+- 0 556 64"/>
                      <a:gd name="T55" fmla="*/ 556 h 580"/>
                      <a:gd name="T56" fmla="+- 0 2700 2676"/>
                      <a:gd name="T57" fmla="*/ T56 w 1299"/>
                      <a:gd name="T58" fmla="+- 0 526 64"/>
                      <a:gd name="T59" fmla="*/ 526 h 580"/>
                      <a:gd name="T60" fmla="+- 0 2738 2676"/>
                      <a:gd name="T61" fmla="*/ T60 w 1299"/>
                      <a:gd name="T62" fmla="+- 0 528 64"/>
                      <a:gd name="T63" fmla="*/ 528 h 580"/>
                      <a:gd name="T64" fmla="+- 0 2744 2676"/>
                      <a:gd name="T65" fmla="*/ T64 w 1299"/>
                      <a:gd name="T66" fmla="+- 0 538 64"/>
                      <a:gd name="T67" fmla="*/ 538 h 580"/>
                      <a:gd name="T68" fmla="+- 0 2732 2676"/>
                      <a:gd name="T69" fmla="*/ T68 w 1299"/>
                      <a:gd name="T70" fmla="+- 0 514 64"/>
                      <a:gd name="T71" fmla="*/ 514 h 580"/>
                      <a:gd name="T72" fmla="+- 0 2731 2676"/>
                      <a:gd name="T73" fmla="*/ T72 w 1299"/>
                      <a:gd name="T74" fmla="+- 0 614 64"/>
                      <a:gd name="T75" fmla="*/ 614 h 580"/>
                      <a:gd name="T76" fmla="+- 0 2749 2676"/>
                      <a:gd name="T77" fmla="*/ T76 w 1299"/>
                      <a:gd name="T78" fmla="+- 0 610 64"/>
                      <a:gd name="T79" fmla="*/ 610 h 580"/>
                      <a:gd name="T80" fmla="+- 0 2757 2676"/>
                      <a:gd name="T81" fmla="*/ T80 w 1299"/>
                      <a:gd name="T82" fmla="+- 0 602 64"/>
                      <a:gd name="T83" fmla="*/ 602 h 580"/>
                      <a:gd name="T84" fmla="+- 0 2762 2676"/>
                      <a:gd name="T85" fmla="*/ T84 w 1299"/>
                      <a:gd name="T86" fmla="+- 0 579 64"/>
                      <a:gd name="T87" fmla="*/ 579 h 580"/>
                      <a:gd name="T88" fmla="+- 0 2753 2676"/>
                      <a:gd name="T89" fmla="*/ T88 w 1299"/>
                      <a:gd name="T90" fmla="+- 0 123 64"/>
                      <a:gd name="T91" fmla="*/ 123 h 580"/>
                      <a:gd name="T92" fmla="+- 0 2705 2676"/>
                      <a:gd name="T93" fmla="*/ T92 w 1299"/>
                      <a:gd name="T94" fmla="+- 0 123 64"/>
                      <a:gd name="T95" fmla="*/ 123 h 580"/>
                      <a:gd name="T96" fmla="+- 0 2720 2676"/>
                      <a:gd name="T97" fmla="*/ T96 w 1299"/>
                      <a:gd name="T98" fmla="+- 0 81 64"/>
                      <a:gd name="T99" fmla="*/ 81 h 580"/>
                      <a:gd name="T100" fmla="+- 0 2726 2676"/>
                      <a:gd name="T101" fmla="*/ T100 w 1299"/>
                      <a:gd name="T102" fmla="+- 0 87 64"/>
                      <a:gd name="T103" fmla="*/ 87 h 580"/>
                      <a:gd name="T104" fmla="+- 0 2733 2676"/>
                      <a:gd name="T105" fmla="*/ T104 w 1299"/>
                      <a:gd name="T106" fmla="+- 0 75 64"/>
                      <a:gd name="T107" fmla="*/ 75 h 580"/>
                      <a:gd name="T108" fmla="+- 0 2676 2676"/>
                      <a:gd name="T109" fmla="*/ T108 w 1299"/>
                      <a:gd name="T110" fmla="+- 0 164 64"/>
                      <a:gd name="T111" fmla="*/ 164 h 580"/>
                      <a:gd name="T112" fmla="+- 0 2743 2676"/>
                      <a:gd name="T113" fmla="*/ T112 w 1299"/>
                      <a:gd name="T114" fmla="+- 0 134 64"/>
                      <a:gd name="T115" fmla="*/ 134 h 580"/>
                      <a:gd name="T116" fmla="+- 0 3975 2676"/>
                      <a:gd name="T117" fmla="*/ T116 w 1299"/>
                      <a:gd name="T118" fmla="+- 0 584 64"/>
                      <a:gd name="T119" fmla="*/ 584 h 580"/>
                      <a:gd name="T120" fmla="+- 0 3964 2676"/>
                      <a:gd name="T121" fmla="*/ T120 w 1299"/>
                      <a:gd name="T122" fmla="+- 0 556 64"/>
                      <a:gd name="T123" fmla="*/ 556 h 580"/>
                      <a:gd name="T124" fmla="+- 0 3961 2676"/>
                      <a:gd name="T125" fmla="*/ T124 w 1299"/>
                      <a:gd name="T126" fmla="+- 0 582 64"/>
                      <a:gd name="T127" fmla="*/ 582 h 580"/>
                      <a:gd name="T128" fmla="+- 0 3957 2676"/>
                      <a:gd name="T129" fmla="*/ T128 w 1299"/>
                      <a:gd name="T130" fmla="+- 0 617 64"/>
                      <a:gd name="T131" fmla="*/ 617 h 580"/>
                      <a:gd name="T132" fmla="+- 0 3946 2676"/>
                      <a:gd name="T133" fmla="*/ T132 w 1299"/>
                      <a:gd name="T134" fmla="+- 0 629 64"/>
                      <a:gd name="T135" fmla="*/ 629 h 580"/>
                      <a:gd name="T136" fmla="+- 0 3905 2676"/>
                      <a:gd name="T137" fmla="*/ T136 w 1299"/>
                      <a:gd name="T138" fmla="+- 0 632 64"/>
                      <a:gd name="T139" fmla="*/ 632 h 580"/>
                      <a:gd name="T140" fmla="+- 0 3940 2676"/>
                      <a:gd name="T141" fmla="*/ T140 w 1299"/>
                      <a:gd name="T142" fmla="+- 0 556 64"/>
                      <a:gd name="T143" fmla="*/ 556 h 580"/>
                      <a:gd name="T144" fmla="+- 0 3959 2676"/>
                      <a:gd name="T145" fmla="*/ T144 w 1299"/>
                      <a:gd name="T146" fmla="+- 0 574 64"/>
                      <a:gd name="T147" fmla="*/ 574 h 580"/>
                      <a:gd name="T148" fmla="+- 0 3955 2676"/>
                      <a:gd name="T149" fmla="*/ T148 w 1299"/>
                      <a:gd name="T150" fmla="+- 0 548 64"/>
                      <a:gd name="T151" fmla="*/ 548 h 580"/>
                      <a:gd name="T152" fmla="+- 0 3934 2676"/>
                      <a:gd name="T153" fmla="*/ T152 w 1299"/>
                      <a:gd name="T154" fmla="+- 0 543 64"/>
                      <a:gd name="T155" fmla="*/ 543 h 580"/>
                      <a:gd name="T156" fmla="+- 0 3934 2676"/>
                      <a:gd name="T157" fmla="*/ T156 w 1299"/>
                      <a:gd name="T158" fmla="+- 0 644 64"/>
                      <a:gd name="T159" fmla="*/ 644 h 580"/>
                      <a:gd name="T160" fmla="+- 0 3953 2676"/>
                      <a:gd name="T161" fmla="*/ T160 w 1299"/>
                      <a:gd name="T162" fmla="+- 0 639 64"/>
                      <a:gd name="T163" fmla="*/ 639 h 580"/>
                      <a:gd name="T164" fmla="+- 0 3962 2676"/>
                      <a:gd name="T165" fmla="*/ T164 w 1299"/>
                      <a:gd name="T166" fmla="+- 0 632 64"/>
                      <a:gd name="T167" fmla="*/ 632 h 580"/>
                      <a:gd name="T168" fmla="+- 0 3974 2676"/>
                      <a:gd name="T169" fmla="*/ T168 w 1299"/>
                      <a:gd name="T170" fmla="+- 0 607 64"/>
                      <a:gd name="T171" fmla="*/ 607 h 580"/>
                    </a:gdLst>
                    <a:ahLst/>
                    <a:cxnLst>
                      <a:cxn ang="0">
                        <a:pos x="T1" y="T3"/>
                      </a:cxn>
                      <a:cxn ang="0">
                        <a:pos x="T5" y="T7"/>
                      </a:cxn>
                      <a:cxn ang="0">
                        <a:pos x="T9" y="T11"/>
                      </a:cxn>
                      <a:cxn ang="0">
                        <a:pos x="T13" y="T15"/>
                      </a:cxn>
                      <a:cxn ang="0">
                        <a:pos x="T17" y="T19"/>
                      </a:cxn>
                      <a:cxn ang="0">
                        <a:pos x="T21" y="T23"/>
                      </a:cxn>
                      <a:cxn ang="0">
                        <a:pos x="T25" y="T27"/>
                      </a:cxn>
                      <a:cxn ang="0">
                        <a:pos x="T29" y="T31"/>
                      </a:cxn>
                      <a:cxn ang="0">
                        <a:pos x="T33" y="T35"/>
                      </a:cxn>
                      <a:cxn ang="0">
                        <a:pos x="T37" y="T39"/>
                      </a:cxn>
                      <a:cxn ang="0">
                        <a:pos x="T41" y="T43"/>
                      </a:cxn>
                      <a:cxn ang="0">
                        <a:pos x="T45" y="T47"/>
                      </a:cxn>
                      <a:cxn ang="0">
                        <a:pos x="T49" y="T51"/>
                      </a:cxn>
                      <a:cxn ang="0">
                        <a:pos x="T53" y="T55"/>
                      </a:cxn>
                      <a:cxn ang="0">
                        <a:pos x="T57" y="T59"/>
                      </a:cxn>
                      <a:cxn ang="0">
                        <a:pos x="T61" y="T63"/>
                      </a:cxn>
                      <a:cxn ang="0">
                        <a:pos x="T65" y="T67"/>
                      </a:cxn>
                      <a:cxn ang="0">
                        <a:pos x="T69" y="T71"/>
                      </a:cxn>
                      <a:cxn ang="0">
                        <a:pos x="T73" y="T75"/>
                      </a:cxn>
                      <a:cxn ang="0">
                        <a:pos x="T77" y="T79"/>
                      </a:cxn>
                      <a:cxn ang="0">
                        <a:pos x="T81" y="T83"/>
                      </a:cxn>
                      <a:cxn ang="0">
                        <a:pos x="T85" y="T87"/>
                      </a:cxn>
                      <a:cxn ang="0">
                        <a:pos x="T89" y="T91"/>
                      </a:cxn>
                      <a:cxn ang="0">
                        <a:pos x="T93" y="T95"/>
                      </a:cxn>
                      <a:cxn ang="0">
                        <a:pos x="T97" y="T99"/>
                      </a:cxn>
                      <a:cxn ang="0">
                        <a:pos x="T101" y="T103"/>
                      </a:cxn>
                      <a:cxn ang="0">
                        <a:pos x="T105" y="T107"/>
                      </a:cxn>
                      <a:cxn ang="0">
                        <a:pos x="T109" y="T111"/>
                      </a:cxn>
                      <a:cxn ang="0">
                        <a:pos x="T113" y="T115"/>
                      </a:cxn>
                      <a:cxn ang="0">
                        <a:pos x="T117" y="T119"/>
                      </a:cxn>
                      <a:cxn ang="0">
                        <a:pos x="T121" y="T123"/>
                      </a:cxn>
                      <a:cxn ang="0">
                        <a:pos x="T125" y="T127"/>
                      </a:cxn>
                      <a:cxn ang="0">
                        <a:pos x="T129" y="T131"/>
                      </a:cxn>
                      <a:cxn ang="0">
                        <a:pos x="T133" y="T135"/>
                      </a:cxn>
                      <a:cxn ang="0">
                        <a:pos x="T137" y="T139"/>
                      </a:cxn>
                      <a:cxn ang="0">
                        <a:pos x="T141" y="T143"/>
                      </a:cxn>
                      <a:cxn ang="0">
                        <a:pos x="T145" y="T147"/>
                      </a:cxn>
                      <a:cxn ang="0">
                        <a:pos x="T149" y="T151"/>
                      </a:cxn>
                      <a:cxn ang="0">
                        <a:pos x="T153" y="T155"/>
                      </a:cxn>
                      <a:cxn ang="0">
                        <a:pos x="T157" y="T159"/>
                      </a:cxn>
                      <a:cxn ang="0">
                        <a:pos x="T161" y="T163"/>
                      </a:cxn>
                      <a:cxn ang="0">
                        <a:pos x="T165" y="T167"/>
                      </a:cxn>
                      <a:cxn ang="0">
                        <a:pos x="T169" y="T171"/>
                      </a:cxn>
                    </a:cxnLst>
                    <a:rect l="0" t="0" r="r" b="b"/>
                    <a:pathLst>
                      <a:path w="1299" h="580">
                        <a:moveTo>
                          <a:pt x="86" y="515"/>
                        </a:moveTo>
                        <a:lnTo>
                          <a:pt x="85" y="510"/>
                        </a:lnTo>
                        <a:lnTo>
                          <a:pt x="80" y="504"/>
                        </a:lnTo>
                        <a:lnTo>
                          <a:pt x="78" y="502"/>
                        </a:lnTo>
                        <a:lnTo>
                          <a:pt x="73" y="499"/>
                        </a:lnTo>
                        <a:lnTo>
                          <a:pt x="73" y="498"/>
                        </a:lnTo>
                        <a:lnTo>
                          <a:pt x="73" y="517"/>
                        </a:lnTo>
                        <a:lnTo>
                          <a:pt x="73" y="524"/>
                        </a:lnTo>
                        <a:lnTo>
                          <a:pt x="72" y="527"/>
                        </a:lnTo>
                        <a:lnTo>
                          <a:pt x="69" y="532"/>
                        </a:lnTo>
                        <a:lnTo>
                          <a:pt x="68" y="534"/>
                        </a:lnTo>
                        <a:lnTo>
                          <a:pt x="63" y="536"/>
                        </a:lnTo>
                        <a:lnTo>
                          <a:pt x="61" y="537"/>
                        </a:lnTo>
                        <a:lnTo>
                          <a:pt x="56" y="538"/>
                        </a:lnTo>
                        <a:lnTo>
                          <a:pt x="53" y="538"/>
                        </a:lnTo>
                        <a:lnTo>
                          <a:pt x="24" y="538"/>
                        </a:lnTo>
                        <a:lnTo>
                          <a:pt x="24" y="504"/>
                        </a:lnTo>
                        <a:lnTo>
                          <a:pt x="53" y="504"/>
                        </a:lnTo>
                        <a:lnTo>
                          <a:pt x="58" y="504"/>
                        </a:lnTo>
                        <a:lnTo>
                          <a:pt x="65" y="507"/>
                        </a:lnTo>
                        <a:lnTo>
                          <a:pt x="68" y="509"/>
                        </a:lnTo>
                        <a:lnTo>
                          <a:pt x="72" y="514"/>
                        </a:lnTo>
                        <a:lnTo>
                          <a:pt x="73" y="517"/>
                        </a:lnTo>
                        <a:lnTo>
                          <a:pt x="73" y="498"/>
                        </a:lnTo>
                        <a:lnTo>
                          <a:pt x="67" y="497"/>
                        </a:lnTo>
                        <a:lnTo>
                          <a:pt x="72" y="494"/>
                        </a:lnTo>
                        <a:lnTo>
                          <a:pt x="75" y="492"/>
                        </a:lnTo>
                        <a:lnTo>
                          <a:pt x="76" y="491"/>
                        </a:lnTo>
                        <a:lnTo>
                          <a:pt x="80" y="484"/>
                        </a:lnTo>
                        <a:lnTo>
                          <a:pt x="81" y="480"/>
                        </a:lnTo>
                        <a:lnTo>
                          <a:pt x="81" y="471"/>
                        </a:lnTo>
                        <a:lnTo>
                          <a:pt x="80" y="467"/>
                        </a:lnTo>
                        <a:lnTo>
                          <a:pt x="77" y="462"/>
                        </a:lnTo>
                        <a:lnTo>
                          <a:pt x="75" y="458"/>
                        </a:lnTo>
                        <a:lnTo>
                          <a:pt x="71" y="455"/>
                        </a:lnTo>
                        <a:lnTo>
                          <a:pt x="68" y="454"/>
                        </a:lnTo>
                        <a:lnTo>
                          <a:pt x="68" y="474"/>
                        </a:lnTo>
                        <a:lnTo>
                          <a:pt x="68" y="481"/>
                        </a:lnTo>
                        <a:lnTo>
                          <a:pt x="68" y="484"/>
                        </a:lnTo>
                        <a:lnTo>
                          <a:pt x="64" y="488"/>
                        </a:lnTo>
                        <a:lnTo>
                          <a:pt x="62" y="490"/>
                        </a:lnTo>
                        <a:lnTo>
                          <a:pt x="56" y="492"/>
                        </a:lnTo>
                        <a:lnTo>
                          <a:pt x="51" y="492"/>
                        </a:lnTo>
                        <a:lnTo>
                          <a:pt x="24" y="492"/>
                        </a:lnTo>
                        <a:lnTo>
                          <a:pt x="24" y="462"/>
                        </a:lnTo>
                        <a:lnTo>
                          <a:pt x="51" y="462"/>
                        </a:lnTo>
                        <a:lnTo>
                          <a:pt x="56" y="462"/>
                        </a:lnTo>
                        <a:lnTo>
                          <a:pt x="62" y="464"/>
                        </a:lnTo>
                        <a:lnTo>
                          <a:pt x="64" y="466"/>
                        </a:lnTo>
                        <a:lnTo>
                          <a:pt x="68" y="471"/>
                        </a:lnTo>
                        <a:lnTo>
                          <a:pt x="68" y="474"/>
                        </a:lnTo>
                        <a:lnTo>
                          <a:pt x="68" y="454"/>
                        </a:lnTo>
                        <a:lnTo>
                          <a:pt x="62" y="451"/>
                        </a:lnTo>
                        <a:lnTo>
                          <a:pt x="56" y="450"/>
                        </a:lnTo>
                        <a:lnTo>
                          <a:pt x="11" y="450"/>
                        </a:lnTo>
                        <a:lnTo>
                          <a:pt x="11" y="550"/>
                        </a:lnTo>
                        <a:lnTo>
                          <a:pt x="55" y="550"/>
                        </a:lnTo>
                        <a:lnTo>
                          <a:pt x="61" y="550"/>
                        </a:lnTo>
                        <a:lnTo>
                          <a:pt x="69" y="547"/>
                        </a:lnTo>
                        <a:lnTo>
                          <a:pt x="73" y="546"/>
                        </a:lnTo>
                        <a:lnTo>
                          <a:pt x="79" y="541"/>
                        </a:lnTo>
                        <a:lnTo>
                          <a:pt x="81" y="538"/>
                        </a:lnTo>
                        <a:lnTo>
                          <a:pt x="85" y="530"/>
                        </a:lnTo>
                        <a:lnTo>
                          <a:pt x="86" y="526"/>
                        </a:lnTo>
                        <a:lnTo>
                          <a:pt x="86" y="515"/>
                        </a:lnTo>
                        <a:close/>
                        <a:moveTo>
                          <a:pt x="94" y="100"/>
                        </a:moveTo>
                        <a:lnTo>
                          <a:pt x="82" y="70"/>
                        </a:lnTo>
                        <a:lnTo>
                          <a:pt x="77" y="59"/>
                        </a:lnTo>
                        <a:lnTo>
                          <a:pt x="63" y="25"/>
                        </a:lnTo>
                        <a:lnTo>
                          <a:pt x="63" y="59"/>
                        </a:lnTo>
                        <a:lnTo>
                          <a:pt x="29" y="59"/>
                        </a:lnTo>
                        <a:lnTo>
                          <a:pt x="40" y="30"/>
                        </a:lnTo>
                        <a:lnTo>
                          <a:pt x="42" y="23"/>
                        </a:lnTo>
                        <a:lnTo>
                          <a:pt x="44" y="17"/>
                        </a:lnTo>
                        <a:lnTo>
                          <a:pt x="45" y="11"/>
                        </a:lnTo>
                        <a:lnTo>
                          <a:pt x="47" y="16"/>
                        </a:lnTo>
                        <a:lnTo>
                          <a:pt x="50" y="23"/>
                        </a:lnTo>
                        <a:lnTo>
                          <a:pt x="63" y="59"/>
                        </a:lnTo>
                        <a:lnTo>
                          <a:pt x="63" y="25"/>
                        </a:lnTo>
                        <a:lnTo>
                          <a:pt x="57" y="11"/>
                        </a:lnTo>
                        <a:lnTo>
                          <a:pt x="53" y="0"/>
                        </a:lnTo>
                        <a:lnTo>
                          <a:pt x="39" y="0"/>
                        </a:lnTo>
                        <a:lnTo>
                          <a:pt x="0" y="100"/>
                        </a:lnTo>
                        <a:lnTo>
                          <a:pt x="14" y="100"/>
                        </a:lnTo>
                        <a:lnTo>
                          <a:pt x="25" y="70"/>
                        </a:lnTo>
                        <a:lnTo>
                          <a:pt x="67" y="70"/>
                        </a:lnTo>
                        <a:lnTo>
                          <a:pt x="79" y="100"/>
                        </a:lnTo>
                        <a:lnTo>
                          <a:pt x="94" y="100"/>
                        </a:lnTo>
                        <a:close/>
                        <a:moveTo>
                          <a:pt x="1299" y="520"/>
                        </a:moveTo>
                        <a:lnTo>
                          <a:pt x="1297" y="512"/>
                        </a:lnTo>
                        <a:lnTo>
                          <a:pt x="1292" y="498"/>
                        </a:lnTo>
                        <a:lnTo>
                          <a:pt x="1288" y="492"/>
                        </a:lnTo>
                        <a:lnTo>
                          <a:pt x="1287" y="491"/>
                        </a:lnTo>
                        <a:lnTo>
                          <a:pt x="1285" y="490"/>
                        </a:lnTo>
                        <a:lnTo>
                          <a:pt x="1285" y="518"/>
                        </a:lnTo>
                        <a:lnTo>
                          <a:pt x="1285" y="536"/>
                        </a:lnTo>
                        <a:lnTo>
                          <a:pt x="1284" y="543"/>
                        </a:lnTo>
                        <a:lnTo>
                          <a:pt x="1281" y="553"/>
                        </a:lnTo>
                        <a:lnTo>
                          <a:pt x="1278" y="557"/>
                        </a:lnTo>
                        <a:lnTo>
                          <a:pt x="1273" y="563"/>
                        </a:lnTo>
                        <a:lnTo>
                          <a:pt x="1270" y="565"/>
                        </a:lnTo>
                        <a:lnTo>
                          <a:pt x="1262" y="567"/>
                        </a:lnTo>
                        <a:lnTo>
                          <a:pt x="1257" y="568"/>
                        </a:lnTo>
                        <a:lnTo>
                          <a:pt x="1229" y="568"/>
                        </a:lnTo>
                        <a:lnTo>
                          <a:pt x="1229" y="491"/>
                        </a:lnTo>
                        <a:lnTo>
                          <a:pt x="1258" y="491"/>
                        </a:lnTo>
                        <a:lnTo>
                          <a:pt x="1264" y="492"/>
                        </a:lnTo>
                        <a:lnTo>
                          <a:pt x="1272" y="495"/>
                        </a:lnTo>
                        <a:lnTo>
                          <a:pt x="1276" y="499"/>
                        </a:lnTo>
                        <a:lnTo>
                          <a:pt x="1283" y="510"/>
                        </a:lnTo>
                        <a:lnTo>
                          <a:pt x="1285" y="518"/>
                        </a:lnTo>
                        <a:lnTo>
                          <a:pt x="1285" y="490"/>
                        </a:lnTo>
                        <a:lnTo>
                          <a:pt x="1279" y="484"/>
                        </a:lnTo>
                        <a:lnTo>
                          <a:pt x="1274" y="482"/>
                        </a:lnTo>
                        <a:lnTo>
                          <a:pt x="1264" y="480"/>
                        </a:lnTo>
                        <a:lnTo>
                          <a:pt x="1258" y="479"/>
                        </a:lnTo>
                        <a:lnTo>
                          <a:pt x="1216" y="479"/>
                        </a:lnTo>
                        <a:lnTo>
                          <a:pt x="1216" y="580"/>
                        </a:lnTo>
                        <a:lnTo>
                          <a:pt x="1258" y="580"/>
                        </a:lnTo>
                        <a:lnTo>
                          <a:pt x="1263" y="579"/>
                        </a:lnTo>
                        <a:lnTo>
                          <a:pt x="1273" y="577"/>
                        </a:lnTo>
                        <a:lnTo>
                          <a:pt x="1277" y="575"/>
                        </a:lnTo>
                        <a:lnTo>
                          <a:pt x="1283" y="571"/>
                        </a:lnTo>
                        <a:lnTo>
                          <a:pt x="1286" y="568"/>
                        </a:lnTo>
                        <a:lnTo>
                          <a:pt x="1292" y="560"/>
                        </a:lnTo>
                        <a:lnTo>
                          <a:pt x="1294" y="555"/>
                        </a:lnTo>
                        <a:lnTo>
                          <a:pt x="1298" y="543"/>
                        </a:lnTo>
                        <a:lnTo>
                          <a:pt x="1299" y="536"/>
                        </a:lnTo>
                        <a:lnTo>
                          <a:pt x="1299" y="520"/>
                        </a:lnTo>
                        <a:close/>
                      </a:path>
                    </a:pathLst>
                  </a:custGeom>
                  <a:solidFill>
                    <a:srgbClr val="231F2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" name="Freeform 9"/>
                  <p:cNvSpPr>
                    <a:spLocks/>
                  </p:cNvSpPr>
                  <p:nvPr/>
                </p:nvSpPr>
                <p:spPr bwMode="auto">
                  <a:xfrm>
                    <a:off x="4184" y="355"/>
                    <a:ext cx="70" cy="108"/>
                  </a:xfrm>
                  <a:custGeom>
                    <a:avLst/>
                    <a:gdLst>
                      <a:gd name="T0" fmla="+- 0 4254 4184"/>
                      <a:gd name="T1" fmla="*/ T0 w 70"/>
                      <a:gd name="T2" fmla="+- 0 355 355"/>
                      <a:gd name="T3" fmla="*/ 355 h 108"/>
                      <a:gd name="T4" fmla="+- 0 4202 4184"/>
                      <a:gd name="T5" fmla="*/ T4 w 70"/>
                      <a:gd name="T6" fmla="+- 0 390 355"/>
                      <a:gd name="T7" fmla="*/ 390 h 108"/>
                      <a:gd name="T8" fmla="+- 0 4184 4184"/>
                      <a:gd name="T9" fmla="*/ T8 w 70"/>
                      <a:gd name="T10" fmla="+- 0 413 355"/>
                      <a:gd name="T11" fmla="*/ 413 h 108"/>
                      <a:gd name="T12" fmla="+- 0 4202 4184"/>
                      <a:gd name="T13" fmla="*/ T12 w 70"/>
                      <a:gd name="T14" fmla="+- 0 434 355"/>
                      <a:gd name="T15" fmla="*/ 434 h 108"/>
                      <a:gd name="T16" fmla="+- 0 4254 4184"/>
                      <a:gd name="T17" fmla="*/ T16 w 70"/>
                      <a:gd name="T18" fmla="+- 0 463 355"/>
                      <a:gd name="T19" fmla="*/ 463 h 108"/>
                    </a:gdLst>
                    <a:ahLst/>
                    <a:cxnLst>
                      <a:cxn ang="0">
                        <a:pos x="T1" y="T3"/>
                      </a:cxn>
                      <a:cxn ang="0">
                        <a:pos x="T5" y="T7"/>
                      </a:cxn>
                      <a:cxn ang="0">
                        <a:pos x="T9" y="T11"/>
                      </a:cxn>
                      <a:cxn ang="0">
                        <a:pos x="T13" y="T15"/>
                      </a:cxn>
                      <a:cxn ang="0">
                        <a:pos x="T17" y="T19"/>
                      </a:cxn>
                    </a:cxnLst>
                    <a:rect l="0" t="0" r="r" b="b"/>
                    <a:pathLst>
                      <a:path w="70" h="108">
                        <a:moveTo>
                          <a:pt x="70" y="0"/>
                        </a:moveTo>
                        <a:lnTo>
                          <a:pt x="18" y="35"/>
                        </a:lnTo>
                        <a:lnTo>
                          <a:pt x="0" y="58"/>
                        </a:lnTo>
                        <a:lnTo>
                          <a:pt x="18" y="79"/>
                        </a:lnTo>
                        <a:lnTo>
                          <a:pt x="70" y="108"/>
                        </a:lnTo>
                      </a:path>
                    </a:pathLst>
                  </a:custGeom>
                  <a:noFill/>
                  <a:ln w="11189">
                    <a:solidFill>
                      <a:srgbClr val="231F2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" name="AutoShape 10"/>
                  <p:cNvSpPr>
                    <a:spLocks/>
                  </p:cNvSpPr>
                  <p:nvPr/>
                </p:nvSpPr>
                <p:spPr bwMode="auto">
                  <a:xfrm>
                    <a:off x="3948" y="351"/>
                    <a:ext cx="108" cy="73"/>
                  </a:xfrm>
                  <a:custGeom>
                    <a:avLst/>
                    <a:gdLst>
                      <a:gd name="T0" fmla="+- 0 4006 3948"/>
                      <a:gd name="T1" fmla="*/ T0 w 108"/>
                      <a:gd name="T2" fmla="+- 0 399 352"/>
                      <a:gd name="T3" fmla="*/ 399 h 73"/>
                      <a:gd name="T4" fmla="+- 0 4017 3948"/>
                      <a:gd name="T5" fmla="*/ T4 w 108"/>
                      <a:gd name="T6" fmla="+- 0 416 352"/>
                      <a:gd name="T7" fmla="*/ 416 h 73"/>
                      <a:gd name="T8" fmla="+- 0 4025 3948"/>
                      <a:gd name="T9" fmla="*/ T8 w 108"/>
                      <a:gd name="T10" fmla="+- 0 422 352"/>
                      <a:gd name="T11" fmla="*/ 422 h 73"/>
                      <a:gd name="T12" fmla="+- 0 4043 3948"/>
                      <a:gd name="T13" fmla="*/ T12 w 108"/>
                      <a:gd name="T14" fmla="+- 0 424 352"/>
                      <a:gd name="T15" fmla="*/ 424 h 73"/>
                      <a:gd name="T16" fmla="+- 0 4054 3948"/>
                      <a:gd name="T17" fmla="*/ T16 w 108"/>
                      <a:gd name="T18" fmla="+- 0 417 352"/>
                      <a:gd name="T19" fmla="*/ 417 h 73"/>
                      <a:gd name="T20" fmla="+- 0 4015 3948"/>
                      <a:gd name="T21" fmla="*/ T20 w 108"/>
                      <a:gd name="T22" fmla="+- 0 409 352"/>
                      <a:gd name="T23" fmla="*/ 409 h 73"/>
                      <a:gd name="T24" fmla="+- 0 3980 3948"/>
                      <a:gd name="T25" fmla="*/ T24 w 108"/>
                      <a:gd name="T26" fmla="+- 0 356 352"/>
                      <a:gd name="T27" fmla="*/ 356 h 73"/>
                      <a:gd name="T28" fmla="+- 0 3962 3948"/>
                      <a:gd name="T29" fmla="*/ T28 w 108"/>
                      <a:gd name="T30" fmla="+- 0 359 352"/>
                      <a:gd name="T31" fmla="*/ 359 h 73"/>
                      <a:gd name="T32" fmla="+- 0 3948 3948"/>
                      <a:gd name="T33" fmla="*/ T32 w 108"/>
                      <a:gd name="T34" fmla="+- 0 378 352"/>
                      <a:gd name="T35" fmla="*/ 378 h 73"/>
                      <a:gd name="T36" fmla="+- 0 3951 3948"/>
                      <a:gd name="T37" fmla="*/ T36 w 108"/>
                      <a:gd name="T38" fmla="+- 0 404 352"/>
                      <a:gd name="T39" fmla="*/ 404 h 73"/>
                      <a:gd name="T40" fmla="+- 0 3970 3948"/>
                      <a:gd name="T41" fmla="*/ T40 w 108"/>
                      <a:gd name="T42" fmla="+- 0 419 352"/>
                      <a:gd name="T43" fmla="*/ 419 h 73"/>
                      <a:gd name="T44" fmla="+- 0 3990 3948"/>
                      <a:gd name="T45" fmla="*/ T44 w 108"/>
                      <a:gd name="T46" fmla="+- 0 418 352"/>
                      <a:gd name="T47" fmla="*/ 418 h 73"/>
                      <a:gd name="T48" fmla="+- 0 3968 3948"/>
                      <a:gd name="T49" fmla="*/ T48 w 108"/>
                      <a:gd name="T50" fmla="+- 0 413 352"/>
                      <a:gd name="T51" fmla="*/ 413 h 73"/>
                      <a:gd name="T52" fmla="+- 0 3959 3948"/>
                      <a:gd name="T53" fmla="*/ T52 w 108"/>
                      <a:gd name="T54" fmla="+- 0 406 352"/>
                      <a:gd name="T55" fmla="*/ 406 h 73"/>
                      <a:gd name="T56" fmla="+- 0 3953 3948"/>
                      <a:gd name="T57" fmla="*/ T56 w 108"/>
                      <a:gd name="T58" fmla="+- 0 395 352"/>
                      <a:gd name="T59" fmla="*/ 395 h 73"/>
                      <a:gd name="T60" fmla="+- 0 3955 3948"/>
                      <a:gd name="T61" fmla="*/ T60 w 108"/>
                      <a:gd name="T62" fmla="+- 0 375 352"/>
                      <a:gd name="T63" fmla="*/ 375 h 73"/>
                      <a:gd name="T64" fmla="+- 0 3968 3948"/>
                      <a:gd name="T65" fmla="*/ T64 w 108"/>
                      <a:gd name="T66" fmla="+- 0 364 352"/>
                      <a:gd name="T67" fmla="*/ 364 h 73"/>
                      <a:gd name="T68" fmla="+- 0 3992 3948"/>
                      <a:gd name="T69" fmla="*/ T68 w 108"/>
                      <a:gd name="T70" fmla="+- 0 363 352"/>
                      <a:gd name="T71" fmla="*/ 363 h 73"/>
                      <a:gd name="T72" fmla="+- 0 3980 3948"/>
                      <a:gd name="T73" fmla="*/ T72 w 108"/>
                      <a:gd name="T74" fmla="+- 0 356 352"/>
                      <a:gd name="T75" fmla="*/ 356 h 73"/>
                      <a:gd name="T76" fmla="+- 0 4051 3948"/>
                      <a:gd name="T77" fmla="*/ T76 w 108"/>
                      <a:gd name="T78" fmla="+- 0 414 352"/>
                      <a:gd name="T79" fmla="*/ 414 h 73"/>
                      <a:gd name="T80" fmla="+- 0 4054 3948"/>
                      <a:gd name="T81" fmla="*/ T80 w 108"/>
                      <a:gd name="T82" fmla="+- 0 417 352"/>
                      <a:gd name="T83" fmla="*/ 417 h 73"/>
                      <a:gd name="T84" fmla="+- 0 4056 3948"/>
                      <a:gd name="T85" fmla="*/ T84 w 108"/>
                      <a:gd name="T86" fmla="+- 0 410 352"/>
                      <a:gd name="T87" fmla="*/ 410 h 73"/>
                      <a:gd name="T88" fmla="+- 0 3980 3948"/>
                      <a:gd name="T89" fmla="*/ T88 w 108"/>
                      <a:gd name="T90" fmla="+- 0 364 352"/>
                      <a:gd name="T91" fmla="*/ 364 h 73"/>
                      <a:gd name="T92" fmla="+- 0 3991 3948"/>
                      <a:gd name="T93" fmla="*/ T92 w 108"/>
                      <a:gd name="T94" fmla="+- 0 371 352"/>
                      <a:gd name="T95" fmla="*/ 371 h 73"/>
                      <a:gd name="T96" fmla="+- 0 3997 3948"/>
                      <a:gd name="T97" fmla="*/ T96 w 108"/>
                      <a:gd name="T98" fmla="+- 0 382 352"/>
                      <a:gd name="T99" fmla="*/ 382 h 73"/>
                      <a:gd name="T100" fmla="+- 0 3990 3948"/>
                      <a:gd name="T101" fmla="*/ T100 w 108"/>
                      <a:gd name="T102" fmla="+- 0 402 352"/>
                      <a:gd name="T103" fmla="*/ 402 h 73"/>
                      <a:gd name="T104" fmla="+- 0 3983 3948"/>
                      <a:gd name="T105" fmla="*/ T104 w 108"/>
                      <a:gd name="T106" fmla="+- 0 410 352"/>
                      <a:gd name="T107" fmla="*/ 410 h 73"/>
                      <a:gd name="T108" fmla="+- 0 3996 3948"/>
                      <a:gd name="T109" fmla="*/ T108 w 108"/>
                      <a:gd name="T110" fmla="+- 0 413 352"/>
                      <a:gd name="T111" fmla="*/ 413 h 73"/>
                      <a:gd name="T112" fmla="+- 0 4002 3948"/>
                      <a:gd name="T113" fmla="*/ T112 w 108"/>
                      <a:gd name="T114" fmla="+- 0 406 352"/>
                      <a:gd name="T115" fmla="*/ 406 h 73"/>
                      <a:gd name="T116" fmla="+- 0 4011 3948"/>
                      <a:gd name="T117" fmla="*/ T116 w 108"/>
                      <a:gd name="T118" fmla="+- 0 399 352"/>
                      <a:gd name="T119" fmla="*/ 399 h 73"/>
                      <a:gd name="T120" fmla="+- 0 4013 3948"/>
                      <a:gd name="T121" fmla="*/ T120 w 108"/>
                      <a:gd name="T122" fmla="+- 0 381 352"/>
                      <a:gd name="T123" fmla="*/ 381 h 73"/>
                      <a:gd name="T124" fmla="+- 0 4000 3948"/>
                      <a:gd name="T125" fmla="*/ T124 w 108"/>
                      <a:gd name="T126" fmla="+- 0 376 352"/>
                      <a:gd name="T127" fmla="*/ 376 h 73"/>
                      <a:gd name="T128" fmla="+- 0 3993 3948"/>
                      <a:gd name="T129" fmla="*/ T128 w 108"/>
                      <a:gd name="T130" fmla="+- 0 364 352"/>
                      <a:gd name="T131" fmla="*/ 364 h 73"/>
                      <a:gd name="T132" fmla="+- 0 4024 3948"/>
                      <a:gd name="T133" fmla="*/ T132 w 108"/>
                      <a:gd name="T134" fmla="+- 0 352 352"/>
                      <a:gd name="T135" fmla="*/ 352 h 73"/>
                      <a:gd name="T136" fmla="+- 0 4008 3948"/>
                      <a:gd name="T137" fmla="*/ T136 w 108"/>
                      <a:gd name="T138" fmla="+- 0 361 352"/>
                      <a:gd name="T139" fmla="*/ 361 h 73"/>
                      <a:gd name="T140" fmla="+- 0 4000 3948"/>
                      <a:gd name="T141" fmla="*/ T140 w 108"/>
                      <a:gd name="T142" fmla="+- 0 376 352"/>
                      <a:gd name="T143" fmla="*/ 376 h 73"/>
                      <a:gd name="T144" fmla="+- 0 4016 3948"/>
                      <a:gd name="T145" fmla="*/ T144 w 108"/>
                      <a:gd name="T146" fmla="+- 0 374 352"/>
                      <a:gd name="T147" fmla="*/ 374 h 73"/>
                      <a:gd name="T148" fmla="+- 0 4020 3948"/>
                      <a:gd name="T149" fmla="*/ T148 w 108"/>
                      <a:gd name="T150" fmla="+- 0 366 352"/>
                      <a:gd name="T151" fmla="*/ 366 h 73"/>
                      <a:gd name="T152" fmla="+- 0 4029 3948"/>
                      <a:gd name="T153" fmla="*/ T152 w 108"/>
                      <a:gd name="T154" fmla="+- 0 359 352"/>
                      <a:gd name="T155" fmla="*/ 359 h 73"/>
                      <a:gd name="T156" fmla="+- 0 4053 3948"/>
                      <a:gd name="T157" fmla="*/ T156 w 108"/>
                      <a:gd name="T158" fmla="+- 0 358 352"/>
                      <a:gd name="T159" fmla="*/ 358 h 73"/>
                      <a:gd name="T160" fmla="+- 0 4048 3948"/>
                      <a:gd name="T161" fmla="*/ T160 w 108"/>
                      <a:gd name="T162" fmla="+- 0 355 352"/>
                      <a:gd name="T163" fmla="*/ 355 h 73"/>
                      <a:gd name="T164" fmla="+- 0 4040 3948"/>
                      <a:gd name="T165" fmla="*/ T164 w 108"/>
                      <a:gd name="T166" fmla="+- 0 353 352"/>
                      <a:gd name="T167" fmla="*/ 353 h 73"/>
                      <a:gd name="T168" fmla="+- 0 4053 3948"/>
                      <a:gd name="T169" fmla="*/ T168 w 108"/>
                      <a:gd name="T170" fmla="+- 0 358 352"/>
                      <a:gd name="T171" fmla="*/ 358 h 73"/>
                      <a:gd name="T172" fmla="+- 0 4050 3948"/>
                      <a:gd name="T173" fmla="*/ T172 w 108"/>
                      <a:gd name="T174" fmla="+- 0 361 352"/>
                      <a:gd name="T175" fmla="*/ 361 h 73"/>
                      <a:gd name="T176" fmla="+- 0 4056 3948"/>
                      <a:gd name="T177" fmla="*/ T176 w 108"/>
                      <a:gd name="T178" fmla="+- 0 361 352"/>
                      <a:gd name="T179" fmla="*/ 361 h 73"/>
                    </a:gdLst>
                    <a:ahLst/>
                    <a:cxnLst>
                      <a:cxn ang="0">
                        <a:pos x="T1" y="T3"/>
                      </a:cxn>
                      <a:cxn ang="0">
                        <a:pos x="T5" y="T7"/>
                      </a:cxn>
                      <a:cxn ang="0">
                        <a:pos x="T9" y="T11"/>
                      </a:cxn>
                      <a:cxn ang="0">
                        <a:pos x="T13" y="T15"/>
                      </a:cxn>
                      <a:cxn ang="0">
                        <a:pos x="T17" y="T19"/>
                      </a:cxn>
                      <a:cxn ang="0">
                        <a:pos x="T21" y="T23"/>
                      </a:cxn>
                      <a:cxn ang="0">
                        <a:pos x="T25" y="T27"/>
                      </a:cxn>
                      <a:cxn ang="0">
                        <a:pos x="T29" y="T31"/>
                      </a:cxn>
                      <a:cxn ang="0">
                        <a:pos x="T33" y="T35"/>
                      </a:cxn>
                      <a:cxn ang="0">
                        <a:pos x="T37" y="T39"/>
                      </a:cxn>
                      <a:cxn ang="0">
                        <a:pos x="T41" y="T43"/>
                      </a:cxn>
                      <a:cxn ang="0">
                        <a:pos x="T45" y="T47"/>
                      </a:cxn>
                      <a:cxn ang="0">
                        <a:pos x="T49" y="T51"/>
                      </a:cxn>
                      <a:cxn ang="0">
                        <a:pos x="T53" y="T55"/>
                      </a:cxn>
                      <a:cxn ang="0">
                        <a:pos x="T57" y="T59"/>
                      </a:cxn>
                      <a:cxn ang="0">
                        <a:pos x="T61" y="T63"/>
                      </a:cxn>
                      <a:cxn ang="0">
                        <a:pos x="T65" y="T67"/>
                      </a:cxn>
                      <a:cxn ang="0">
                        <a:pos x="T69" y="T71"/>
                      </a:cxn>
                      <a:cxn ang="0">
                        <a:pos x="T73" y="T75"/>
                      </a:cxn>
                      <a:cxn ang="0">
                        <a:pos x="T77" y="T79"/>
                      </a:cxn>
                      <a:cxn ang="0">
                        <a:pos x="T81" y="T83"/>
                      </a:cxn>
                      <a:cxn ang="0">
                        <a:pos x="T85" y="T87"/>
                      </a:cxn>
                      <a:cxn ang="0">
                        <a:pos x="T89" y="T91"/>
                      </a:cxn>
                      <a:cxn ang="0">
                        <a:pos x="T93" y="T95"/>
                      </a:cxn>
                      <a:cxn ang="0">
                        <a:pos x="T97" y="T99"/>
                      </a:cxn>
                      <a:cxn ang="0">
                        <a:pos x="T101" y="T103"/>
                      </a:cxn>
                      <a:cxn ang="0">
                        <a:pos x="T105" y="T107"/>
                      </a:cxn>
                      <a:cxn ang="0">
                        <a:pos x="T109" y="T111"/>
                      </a:cxn>
                      <a:cxn ang="0">
                        <a:pos x="T113" y="T115"/>
                      </a:cxn>
                      <a:cxn ang="0">
                        <a:pos x="T117" y="T119"/>
                      </a:cxn>
                      <a:cxn ang="0">
                        <a:pos x="T121" y="T123"/>
                      </a:cxn>
                      <a:cxn ang="0">
                        <a:pos x="T125" y="T127"/>
                      </a:cxn>
                      <a:cxn ang="0">
                        <a:pos x="T129" y="T131"/>
                      </a:cxn>
                      <a:cxn ang="0">
                        <a:pos x="T133" y="T135"/>
                      </a:cxn>
                      <a:cxn ang="0">
                        <a:pos x="T137" y="T139"/>
                      </a:cxn>
                      <a:cxn ang="0">
                        <a:pos x="T141" y="T143"/>
                      </a:cxn>
                      <a:cxn ang="0">
                        <a:pos x="T145" y="T147"/>
                      </a:cxn>
                      <a:cxn ang="0">
                        <a:pos x="T149" y="T151"/>
                      </a:cxn>
                      <a:cxn ang="0">
                        <a:pos x="T153" y="T155"/>
                      </a:cxn>
                      <a:cxn ang="0">
                        <a:pos x="T157" y="T159"/>
                      </a:cxn>
                      <a:cxn ang="0">
                        <a:pos x="T161" y="T163"/>
                      </a:cxn>
                      <a:cxn ang="0">
                        <a:pos x="T165" y="T167"/>
                      </a:cxn>
                      <a:cxn ang="0">
                        <a:pos x="T169" y="T171"/>
                      </a:cxn>
                      <a:cxn ang="0">
                        <a:pos x="T173" y="T175"/>
                      </a:cxn>
                      <a:cxn ang="0">
                        <a:pos x="T177" y="T179"/>
                      </a:cxn>
                    </a:cxnLst>
                    <a:rect l="0" t="0" r="r" b="b"/>
                    <a:pathLst>
                      <a:path w="108" h="73">
                        <a:moveTo>
                          <a:pt x="63" y="47"/>
                        </a:moveTo>
                        <a:lnTo>
                          <a:pt x="58" y="47"/>
                        </a:lnTo>
                        <a:lnTo>
                          <a:pt x="64" y="57"/>
                        </a:lnTo>
                        <a:lnTo>
                          <a:pt x="69" y="64"/>
                        </a:lnTo>
                        <a:lnTo>
                          <a:pt x="73" y="67"/>
                        </a:lnTo>
                        <a:lnTo>
                          <a:pt x="77" y="70"/>
                        </a:lnTo>
                        <a:lnTo>
                          <a:pt x="82" y="72"/>
                        </a:lnTo>
                        <a:lnTo>
                          <a:pt x="95" y="72"/>
                        </a:lnTo>
                        <a:lnTo>
                          <a:pt x="102" y="69"/>
                        </a:lnTo>
                        <a:lnTo>
                          <a:pt x="106" y="65"/>
                        </a:lnTo>
                        <a:lnTo>
                          <a:pt x="77" y="65"/>
                        </a:lnTo>
                        <a:lnTo>
                          <a:pt x="67" y="57"/>
                        </a:lnTo>
                        <a:lnTo>
                          <a:pt x="63" y="47"/>
                        </a:lnTo>
                        <a:close/>
                        <a:moveTo>
                          <a:pt x="32" y="4"/>
                        </a:moveTo>
                        <a:lnTo>
                          <a:pt x="20" y="4"/>
                        </a:lnTo>
                        <a:lnTo>
                          <a:pt x="14" y="7"/>
                        </a:lnTo>
                        <a:lnTo>
                          <a:pt x="3" y="18"/>
                        </a:lnTo>
                        <a:lnTo>
                          <a:pt x="0" y="26"/>
                        </a:lnTo>
                        <a:lnTo>
                          <a:pt x="0" y="45"/>
                        </a:lnTo>
                        <a:lnTo>
                          <a:pt x="3" y="52"/>
                        </a:lnTo>
                        <a:lnTo>
                          <a:pt x="15" y="64"/>
                        </a:lnTo>
                        <a:lnTo>
                          <a:pt x="22" y="67"/>
                        </a:lnTo>
                        <a:lnTo>
                          <a:pt x="36" y="67"/>
                        </a:lnTo>
                        <a:lnTo>
                          <a:pt x="42" y="66"/>
                        </a:lnTo>
                        <a:lnTo>
                          <a:pt x="48" y="61"/>
                        </a:lnTo>
                        <a:lnTo>
                          <a:pt x="20" y="61"/>
                        </a:lnTo>
                        <a:lnTo>
                          <a:pt x="15" y="58"/>
                        </a:lnTo>
                        <a:lnTo>
                          <a:pt x="11" y="54"/>
                        </a:lnTo>
                        <a:lnTo>
                          <a:pt x="7" y="49"/>
                        </a:lnTo>
                        <a:lnTo>
                          <a:pt x="5" y="43"/>
                        </a:lnTo>
                        <a:lnTo>
                          <a:pt x="5" y="28"/>
                        </a:lnTo>
                        <a:lnTo>
                          <a:pt x="7" y="23"/>
                        </a:lnTo>
                        <a:lnTo>
                          <a:pt x="15" y="14"/>
                        </a:lnTo>
                        <a:lnTo>
                          <a:pt x="20" y="12"/>
                        </a:lnTo>
                        <a:lnTo>
                          <a:pt x="45" y="12"/>
                        </a:lnTo>
                        <a:lnTo>
                          <a:pt x="44" y="11"/>
                        </a:lnTo>
                        <a:lnTo>
                          <a:pt x="37" y="5"/>
                        </a:lnTo>
                        <a:lnTo>
                          <a:pt x="32" y="4"/>
                        </a:lnTo>
                        <a:close/>
                        <a:moveTo>
                          <a:pt x="108" y="58"/>
                        </a:moveTo>
                        <a:lnTo>
                          <a:pt x="103" y="62"/>
                        </a:lnTo>
                        <a:lnTo>
                          <a:pt x="96" y="65"/>
                        </a:lnTo>
                        <a:lnTo>
                          <a:pt x="106" y="65"/>
                        </a:lnTo>
                        <a:lnTo>
                          <a:pt x="108" y="63"/>
                        </a:lnTo>
                        <a:lnTo>
                          <a:pt x="108" y="58"/>
                        </a:lnTo>
                        <a:close/>
                        <a:moveTo>
                          <a:pt x="45" y="12"/>
                        </a:moveTo>
                        <a:lnTo>
                          <a:pt x="32" y="12"/>
                        </a:lnTo>
                        <a:lnTo>
                          <a:pt x="36" y="13"/>
                        </a:lnTo>
                        <a:lnTo>
                          <a:pt x="43" y="19"/>
                        </a:lnTo>
                        <a:lnTo>
                          <a:pt x="47" y="24"/>
                        </a:lnTo>
                        <a:lnTo>
                          <a:pt x="49" y="30"/>
                        </a:lnTo>
                        <a:lnTo>
                          <a:pt x="45" y="42"/>
                        </a:lnTo>
                        <a:lnTo>
                          <a:pt x="42" y="50"/>
                        </a:lnTo>
                        <a:lnTo>
                          <a:pt x="39" y="54"/>
                        </a:lnTo>
                        <a:lnTo>
                          <a:pt x="35" y="58"/>
                        </a:lnTo>
                        <a:lnTo>
                          <a:pt x="30" y="61"/>
                        </a:lnTo>
                        <a:lnTo>
                          <a:pt x="48" y="61"/>
                        </a:lnTo>
                        <a:lnTo>
                          <a:pt x="50" y="59"/>
                        </a:lnTo>
                        <a:lnTo>
                          <a:pt x="54" y="54"/>
                        </a:lnTo>
                        <a:lnTo>
                          <a:pt x="58" y="47"/>
                        </a:lnTo>
                        <a:lnTo>
                          <a:pt x="63" y="47"/>
                        </a:lnTo>
                        <a:lnTo>
                          <a:pt x="60" y="41"/>
                        </a:lnTo>
                        <a:lnTo>
                          <a:pt x="65" y="29"/>
                        </a:lnTo>
                        <a:lnTo>
                          <a:pt x="67" y="24"/>
                        </a:lnTo>
                        <a:lnTo>
                          <a:pt x="52" y="24"/>
                        </a:lnTo>
                        <a:lnTo>
                          <a:pt x="48" y="16"/>
                        </a:lnTo>
                        <a:lnTo>
                          <a:pt x="45" y="12"/>
                        </a:lnTo>
                        <a:close/>
                        <a:moveTo>
                          <a:pt x="88" y="0"/>
                        </a:moveTo>
                        <a:lnTo>
                          <a:pt x="76" y="0"/>
                        </a:lnTo>
                        <a:lnTo>
                          <a:pt x="69" y="2"/>
                        </a:lnTo>
                        <a:lnTo>
                          <a:pt x="60" y="9"/>
                        </a:lnTo>
                        <a:lnTo>
                          <a:pt x="56" y="15"/>
                        </a:lnTo>
                        <a:lnTo>
                          <a:pt x="52" y="24"/>
                        </a:lnTo>
                        <a:lnTo>
                          <a:pt x="67" y="24"/>
                        </a:lnTo>
                        <a:lnTo>
                          <a:pt x="68" y="22"/>
                        </a:lnTo>
                        <a:lnTo>
                          <a:pt x="70" y="18"/>
                        </a:lnTo>
                        <a:lnTo>
                          <a:pt x="72" y="14"/>
                        </a:lnTo>
                        <a:lnTo>
                          <a:pt x="75" y="11"/>
                        </a:lnTo>
                        <a:lnTo>
                          <a:pt x="81" y="7"/>
                        </a:lnTo>
                        <a:lnTo>
                          <a:pt x="84" y="6"/>
                        </a:lnTo>
                        <a:lnTo>
                          <a:pt x="105" y="6"/>
                        </a:lnTo>
                        <a:lnTo>
                          <a:pt x="104" y="6"/>
                        </a:lnTo>
                        <a:lnTo>
                          <a:pt x="100" y="3"/>
                        </a:lnTo>
                        <a:lnTo>
                          <a:pt x="96" y="2"/>
                        </a:lnTo>
                        <a:lnTo>
                          <a:pt x="92" y="1"/>
                        </a:lnTo>
                        <a:lnTo>
                          <a:pt x="88" y="0"/>
                        </a:lnTo>
                        <a:close/>
                        <a:moveTo>
                          <a:pt x="105" y="6"/>
                        </a:moveTo>
                        <a:lnTo>
                          <a:pt x="95" y="6"/>
                        </a:lnTo>
                        <a:lnTo>
                          <a:pt x="102" y="9"/>
                        </a:lnTo>
                        <a:lnTo>
                          <a:pt x="108" y="14"/>
                        </a:lnTo>
                        <a:lnTo>
                          <a:pt x="108" y="9"/>
                        </a:lnTo>
                        <a:lnTo>
                          <a:pt x="105" y="6"/>
                        </a:lnTo>
                        <a:close/>
                      </a:path>
                    </a:pathLst>
                  </a:custGeom>
                  <a:solidFill>
                    <a:srgbClr val="231F2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3" name="Group 11"/>
                <p:cNvGrpSpPr>
                  <a:grpSpLocks/>
                </p:cNvGrpSpPr>
                <p:nvPr/>
              </p:nvGrpSpPr>
              <p:grpSpPr bwMode="auto">
                <a:xfrm>
                  <a:off x="592386" y="3906203"/>
                  <a:ext cx="1681162" cy="1162050"/>
                  <a:chOff x="2457" y="486"/>
                  <a:chExt cx="2648" cy="1830"/>
                </a:xfrm>
              </p:grpSpPr>
              <p:sp>
                <p:nvSpPr>
                  <p:cNvPr id="14" name="AutoShape 12"/>
                  <p:cNvSpPr>
                    <a:spLocks/>
                  </p:cNvSpPr>
                  <p:nvPr/>
                </p:nvSpPr>
                <p:spPr bwMode="auto">
                  <a:xfrm>
                    <a:off x="2457" y="1011"/>
                    <a:ext cx="2648" cy="852"/>
                  </a:xfrm>
                  <a:custGeom>
                    <a:avLst/>
                    <a:gdLst>
                      <a:gd name="T0" fmla="+- 0 2457 2457"/>
                      <a:gd name="T1" fmla="*/ T0 w 2648"/>
                      <a:gd name="T2" fmla="+- 0 1438 1012"/>
                      <a:gd name="T3" fmla="*/ 1438 h 852"/>
                      <a:gd name="T4" fmla="+- 0 5105 2457"/>
                      <a:gd name="T5" fmla="*/ T4 w 2648"/>
                      <a:gd name="T6" fmla="+- 0 1438 1012"/>
                      <a:gd name="T7" fmla="*/ 1438 h 852"/>
                      <a:gd name="T8" fmla="+- 0 4158 2457"/>
                      <a:gd name="T9" fmla="*/ T8 w 2648"/>
                      <a:gd name="T10" fmla="+- 0 1012 1012"/>
                      <a:gd name="T11" fmla="*/ 1012 h 852"/>
                      <a:gd name="T12" fmla="+- 0 4179 2457"/>
                      <a:gd name="T13" fmla="*/ T12 w 2648"/>
                      <a:gd name="T14" fmla="+- 0 1089 1012"/>
                      <a:gd name="T15" fmla="*/ 1089 h 852"/>
                      <a:gd name="T16" fmla="+- 0 4196 2457"/>
                      <a:gd name="T17" fmla="*/ T16 w 2648"/>
                      <a:gd name="T18" fmla="+- 0 1167 1012"/>
                      <a:gd name="T19" fmla="*/ 1167 h 852"/>
                      <a:gd name="T20" fmla="+- 0 4209 2457"/>
                      <a:gd name="T21" fmla="*/ T20 w 2648"/>
                      <a:gd name="T22" fmla="+- 0 1244 1012"/>
                      <a:gd name="T23" fmla="*/ 1244 h 852"/>
                      <a:gd name="T24" fmla="+- 0 4218 2457"/>
                      <a:gd name="T25" fmla="*/ T24 w 2648"/>
                      <a:gd name="T26" fmla="+- 0 1322 1012"/>
                      <a:gd name="T27" fmla="*/ 1322 h 852"/>
                      <a:gd name="T28" fmla="+- 0 4222 2457"/>
                      <a:gd name="T29" fmla="*/ T28 w 2648"/>
                      <a:gd name="T30" fmla="+- 0 1399 1012"/>
                      <a:gd name="T31" fmla="*/ 1399 h 852"/>
                      <a:gd name="T32" fmla="+- 0 4223 2457"/>
                      <a:gd name="T33" fmla="*/ T32 w 2648"/>
                      <a:gd name="T34" fmla="+- 0 1477 1012"/>
                      <a:gd name="T35" fmla="*/ 1477 h 852"/>
                      <a:gd name="T36" fmla="+- 0 4219 2457"/>
                      <a:gd name="T37" fmla="*/ T36 w 2648"/>
                      <a:gd name="T38" fmla="+- 0 1554 1012"/>
                      <a:gd name="T39" fmla="*/ 1554 h 852"/>
                      <a:gd name="T40" fmla="+- 0 4210 2457"/>
                      <a:gd name="T41" fmla="*/ T40 w 2648"/>
                      <a:gd name="T42" fmla="+- 0 1631 1012"/>
                      <a:gd name="T43" fmla="*/ 1631 h 852"/>
                      <a:gd name="T44" fmla="+- 0 4198 2457"/>
                      <a:gd name="T45" fmla="*/ T44 w 2648"/>
                      <a:gd name="T46" fmla="+- 0 1709 1012"/>
                      <a:gd name="T47" fmla="*/ 1709 h 852"/>
                      <a:gd name="T48" fmla="+- 0 4181 2457"/>
                      <a:gd name="T49" fmla="*/ T48 w 2648"/>
                      <a:gd name="T50" fmla="+- 0 1786 1012"/>
                      <a:gd name="T51" fmla="*/ 1786 h 852"/>
                      <a:gd name="T52" fmla="+- 0 4159 2457"/>
                      <a:gd name="T53" fmla="*/ T52 w 2648"/>
                      <a:gd name="T54" fmla="+- 0 1864 1012"/>
                      <a:gd name="T55" fmla="*/ 1864 h 852"/>
                      <a:gd name="T56" fmla="+- 0 4136 2457"/>
                      <a:gd name="T57" fmla="*/ T56 w 2648"/>
                      <a:gd name="T58" fmla="+- 0 1788 1012"/>
                      <a:gd name="T59" fmla="*/ 1788 h 852"/>
                      <a:gd name="T60" fmla="+- 0 4118 2457"/>
                      <a:gd name="T61" fmla="*/ T60 w 2648"/>
                      <a:gd name="T62" fmla="+- 0 1712 1012"/>
                      <a:gd name="T63" fmla="*/ 1712 h 852"/>
                      <a:gd name="T64" fmla="+- 0 4104 2457"/>
                      <a:gd name="T65" fmla="*/ T64 w 2648"/>
                      <a:gd name="T66" fmla="+- 0 1635 1012"/>
                      <a:gd name="T67" fmla="*/ 1635 h 852"/>
                      <a:gd name="T68" fmla="+- 0 4094 2457"/>
                      <a:gd name="T69" fmla="*/ T68 w 2648"/>
                      <a:gd name="T70" fmla="+- 0 1558 1012"/>
                      <a:gd name="T71" fmla="*/ 1558 h 852"/>
                      <a:gd name="T72" fmla="+- 0 4089 2457"/>
                      <a:gd name="T73" fmla="*/ T72 w 2648"/>
                      <a:gd name="T74" fmla="+- 0 1481 1012"/>
                      <a:gd name="T75" fmla="*/ 1481 h 852"/>
                      <a:gd name="T76" fmla="+- 0 4088 2457"/>
                      <a:gd name="T77" fmla="*/ T76 w 2648"/>
                      <a:gd name="T78" fmla="+- 0 1404 1012"/>
                      <a:gd name="T79" fmla="*/ 1404 h 852"/>
                      <a:gd name="T80" fmla="+- 0 4093 2457"/>
                      <a:gd name="T81" fmla="*/ T80 w 2648"/>
                      <a:gd name="T82" fmla="+- 0 1326 1012"/>
                      <a:gd name="T83" fmla="*/ 1326 h 852"/>
                      <a:gd name="T84" fmla="+- 0 4102 2457"/>
                      <a:gd name="T85" fmla="*/ T84 w 2648"/>
                      <a:gd name="T86" fmla="+- 0 1248 1012"/>
                      <a:gd name="T87" fmla="*/ 1248 h 852"/>
                      <a:gd name="T88" fmla="+- 0 4115 2457"/>
                      <a:gd name="T89" fmla="*/ T88 w 2648"/>
                      <a:gd name="T90" fmla="+- 0 1169 1012"/>
                      <a:gd name="T91" fmla="*/ 1169 h 852"/>
                      <a:gd name="T92" fmla="+- 0 4134 2457"/>
                      <a:gd name="T93" fmla="*/ T92 w 2648"/>
                      <a:gd name="T94" fmla="+- 0 1091 1012"/>
                      <a:gd name="T95" fmla="*/ 1091 h 852"/>
                      <a:gd name="T96" fmla="+- 0 4158 2457"/>
                      <a:gd name="T97" fmla="*/ T96 w 2648"/>
                      <a:gd name="T98" fmla="+- 0 1012 1012"/>
                      <a:gd name="T99" fmla="*/ 1012 h 852"/>
                    </a:gdLst>
                    <a:ahLst/>
                    <a:cxnLst>
                      <a:cxn ang="0">
                        <a:pos x="T1" y="T3"/>
                      </a:cxn>
                      <a:cxn ang="0">
                        <a:pos x="T5" y="T7"/>
                      </a:cxn>
                      <a:cxn ang="0">
                        <a:pos x="T9" y="T11"/>
                      </a:cxn>
                      <a:cxn ang="0">
                        <a:pos x="T13" y="T15"/>
                      </a:cxn>
                      <a:cxn ang="0">
                        <a:pos x="T17" y="T19"/>
                      </a:cxn>
                      <a:cxn ang="0">
                        <a:pos x="T21" y="T23"/>
                      </a:cxn>
                      <a:cxn ang="0">
                        <a:pos x="T25" y="T27"/>
                      </a:cxn>
                      <a:cxn ang="0">
                        <a:pos x="T29" y="T31"/>
                      </a:cxn>
                      <a:cxn ang="0">
                        <a:pos x="T33" y="T35"/>
                      </a:cxn>
                      <a:cxn ang="0">
                        <a:pos x="T37" y="T39"/>
                      </a:cxn>
                      <a:cxn ang="0">
                        <a:pos x="T41" y="T43"/>
                      </a:cxn>
                      <a:cxn ang="0">
                        <a:pos x="T45" y="T47"/>
                      </a:cxn>
                      <a:cxn ang="0">
                        <a:pos x="T49" y="T51"/>
                      </a:cxn>
                      <a:cxn ang="0">
                        <a:pos x="T53" y="T55"/>
                      </a:cxn>
                      <a:cxn ang="0">
                        <a:pos x="T57" y="T59"/>
                      </a:cxn>
                      <a:cxn ang="0">
                        <a:pos x="T61" y="T63"/>
                      </a:cxn>
                      <a:cxn ang="0">
                        <a:pos x="T65" y="T67"/>
                      </a:cxn>
                      <a:cxn ang="0">
                        <a:pos x="T69" y="T71"/>
                      </a:cxn>
                      <a:cxn ang="0">
                        <a:pos x="T73" y="T75"/>
                      </a:cxn>
                      <a:cxn ang="0">
                        <a:pos x="T77" y="T79"/>
                      </a:cxn>
                      <a:cxn ang="0">
                        <a:pos x="T81" y="T83"/>
                      </a:cxn>
                      <a:cxn ang="0">
                        <a:pos x="T85" y="T87"/>
                      </a:cxn>
                      <a:cxn ang="0">
                        <a:pos x="T89" y="T91"/>
                      </a:cxn>
                      <a:cxn ang="0">
                        <a:pos x="T93" y="T95"/>
                      </a:cxn>
                      <a:cxn ang="0">
                        <a:pos x="T97" y="T99"/>
                      </a:cxn>
                    </a:cxnLst>
                    <a:rect l="0" t="0" r="r" b="b"/>
                    <a:pathLst>
                      <a:path w="2648" h="852">
                        <a:moveTo>
                          <a:pt x="0" y="426"/>
                        </a:moveTo>
                        <a:lnTo>
                          <a:pt x="2648" y="426"/>
                        </a:lnTo>
                        <a:moveTo>
                          <a:pt x="1701" y="0"/>
                        </a:moveTo>
                        <a:lnTo>
                          <a:pt x="1722" y="77"/>
                        </a:lnTo>
                        <a:lnTo>
                          <a:pt x="1739" y="155"/>
                        </a:lnTo>
                        <a:lnTo>
                          <a:pt x="1752" y="232"/>
                        </a:lnTo>
                        <a:lnTo>
                          <a:pt x="1761" y="310"/>
                        </a:lnTo>
                        <a:lnTo>
                          <a:pt x="1765" y="387"/>
                        </a:lnTo>
                        <a:lnTo>
                          <a:pt x="1766" y="465"/>
                        </a:lnTo>
                        <a:lnTo>
                          <a:pt x="1762" y="542"/>
                        </a:lnTo>
                        <a:lnTo>
                          <a:pt x="1753" y="619"/>
                        </a:lnTo>
                        <a:lnTo>
                          <a:pt x="1741" y="697"/>
                        </a:lnTo>
                        <a:lnTo>
                          <a:pt x="1724" y="774"/>
                        </a:lnTo>
                        <a:lnTo>
                          <a:pt x="1702" y="852"/>
                        </a:lnTo>
                        <a:lnTo>
                          <a:pt x="1679" y="776"/>
                        </a:lnTo>
                        <a:lnTo>
                          <a:pt x="1661" y="700"/>
                        </a:lnTo>
                        <a:lnTo>
                          <a:pt x="1647" y="623"/>
                        </a:lnTo>
                        <a:lnTo>
                          <a:pt x="1637" y="546"/>
                        </a:lnTo>
                        <a:lnTo>
                          <a:pt x="1632" y="469"/>
                        </a:lnTo>
                        <a:lnTo>
                          <a:pt x="1631" y="392"/>
                        </a:lnTo>
                        <a:lnTo>
                          <a:pt x="1636" y="314"/>
                        </a:lnTo>
                        <a:lnTo>
                          <a:pt x="1645" y="236"/>
                        </a:lnTo>
                        <a:lnTo>
                          <a:pt x="1658" y="157"/>
                        </a:lnTo>
                        <a:lnTo>
                          <a:pt x="1677" y="79"/>
                        </a:lnTo>
                        <a:lnTo>
                          <a:pt x="1701" y="0"/>
                        </a:lnTo>
                        <a:close/>
                      </a:path>
                    </a:pathLst>
                  </a:custGeom>
                  <a:noFill/>
                  <a:ln w="10947">
                    <a:solidFill>
                      <a:srgbClr val="231F2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" name="AutoShape 13"/>
                  <p:cNvSpPr>
                    <a:spLocks/>
                  </p:cNvSpPr>
                  <p:nvPr/>
                </p:nvSpPr>
                <p:spPr bwMode="auto">
                  <a:xfrm>
                    <a:off x="2638" y="1026"/>
                    <a:ext cx="1517" cy="1247"/>
                  </a:xfrm>
                  <a:custGeom>
                    <a:avLst/>
                    <a:gdLst>
                      <a:gd name="T0" fmla="+- 0 4155 2638"/>
                      <a:gd name="T1" fmla="*/ T0 w 1517"/>
                      <a:gd name="T2" fmla="+- 0 1851 1027"/>
                      <a:gd name="T3" fmla="*/ 1851 h 1247"/>
                      <a:gd name="T4" fmla="+- 0 4155 2638"/>
                      <a:gd name="T5" fmla="*/ T4 w 1517"/>
                      <a:gd name="T6" fmla="+- 0 1027 1027"/>
                      <a:gd name="T7" fmla="*/ 1027 h 1247"/>
                      <a:gd name="T8" fmla="+- 0 2638 2638"/>
                      <a:gd name="T9" fmla="*/ T8 w 1517"/>
                      <a:gd name="T10" fmla="+- 0 1563 1027"/>
                      <a:gd name="T11" fmla="*/ 1563 h 1247"/>
                      <a:gd name="T12" fmla="+- 0 2638 2638"/>
                      <a:gd name="T13" fmla="*/ T12 w 1517"/>
                      <a:gd name="T14" fmla="+- 0 2273 1027"/>
                      <a:gd name="T15" fmla="*/ 2273 h 1247"/>
                    </a:gdLst>
                    <a:ahLst/>
                    <a:cxnLst>
                      <a:cxn ang="0">
                        <a:pos x="T1" y="T3"/>
                      </a:cxn>
                      <a:cxn ang="0">
                        <a:pos x="T5" y="T7"/>
                      </a:cxn>
                      <a:cxn ang="0">
                        <a:pos x="T9" y="T11"/>
                      </a:cxn>
                      <a:cxn ang="0">
                        <a:pos x="T13" y="T15"/>
                      </a:cxn>
                    </a:cxnLst>
                    <a:rect l="0" t="0" r="r" b="b"/>
                    <a:pathLst>
                      <a:path w="1517" h="1247">
                        <a:moveTo>
                          <a:pt x="1517" y="824"/>
                        </a:moveTo>
                        <a:lnTo>
                          <a:pt x="1517" y="0"/>
                        </a:lnTo>
                        <a:moveTo>
                          <a:pt x="0" y="536"/>
                        </a:moveTo>
                        <a:lnTo>
                          <a:pt x="0" y="1246"/>
                        </a:lnTo>
                      </a:path>
                    </a:pathLst>
                  </a:custGeom>
                  <a:noFill/>
                  <a:ln w="7290">
                    <a:solidFill>
                      <a:srgbClr val="231F20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" name="AutoShape 14"/>
                  <p:cNvSpPr>
                    <a:spLocks/>
                  </p:cNvSpPr>
                  <p:nvPr/>
                </p:nvSpPr>
                <p:spPr bwMode="auto">
                  <a:xfrm>
                    <a:off x="2606" y="1463"/>
                    <a:ext cx="72" cy="77"/>
                  </a:xfrm>
                  <a:custGeom>
                    <a:avLst/>
                    <a:gdLst>
                      <a:gd name="T0" fmla="+- 0 2646 2606"/>
                      <a:gd name="T1" fmla="*/ T0 w 72"/>
                      <a:gd name="T2" fmla="+- 0 1463 1463"/>
                      <a:gd name="T3" fmla="*/ 1463 h 77"/>
                      <a:gd name="T4" fmla="+- 0 2635 2606"/>
                      <a:gd name="T5" fmla="*/ T4 w 72"/>
                      <a:gd name="T6" fmla="+- 0 1463 1463"/>
                      <a:gd name="T7" fmla="*/ 1463 h 77"/>
                      <a:gd name="T8" fmla="+- 0 2606 2606"/>
                      <a:gd name="T9" fmla="*/ T8 w 72"/>
                      <a:gd name="T10" fmla="+- 0 1539 1463"/>
                      <a:gd name="T11" fmla="*/ 1539 h 77"/>
                      <a:gd name="T12" fmla="+- 0 2617 2606"/>
                      <a:gd name="T13" fmla="*/ T12 w 72"/>
                      <a:gd name="T14" fmla="+- 0 1539 1463"/>
                      <a:gd name="T15" fmla="*/ 1539 h 77"/>
                      <a:gd name="T16" fmla="+- 0 2625 2606"/>
                      <a:gd name="T17" fmla="*/ T16 w 72"/>
                      <a:gd name="T18" fmla="+- 0 1516 1463"/>
                      <a:gd name="T19" fmla="*/ 1516 h 77"/>
                      <a:gd name="T20" fmla="+- 0 2668 2606"/>
                      <a:gd name="T21" fmla="*/ T20 w 72"/>
                      <a:gd name="T22" fmla="+- 0 1516 1463"/>
                      <a:gd name="T23" fmla="*/ 1516 h 77"/>
                      <a:gd name="T24" fmla="+- 0 2665 2606"/>
                      <a:gd name="T25" fmla="*/ T24 w 72"/>
                      <a:gd name="T26" fmla="+- 0 1508 1463"/>
                      <a:gd name="T27" fmla="*/ 1508 h 77"/>
                      <a:gd name="T28" fmla="+- 0 2628 2606"/>
                      <a:gd name="T29" fmla="*/ T28 w 72"/>
                      <a:gd name="T30" fmla="+- 0 1508 1463"/>
                      <a:gd name="T31" fmla="*/ 1508 h 77"/>
                      <a:gd name="T32" fmla="+- 0 2636 2606"/>
                      <a:gd name="T33" fmla="*/ T32 w 72"/>
                      <a:gd name="T34" fmla="+- 0 1486 1463"/>
                      <a:gd name="T35" fmla="*/ 1486 h 77"/>
                      <a:gd name="T36" fmla="+- 0 2638 2606"/>
                      <a:gd name="T37" fmla="*/ T36 w 72"/>
                      <a:gd name="T38" fmla="+- 0 1481 1463"/>
                      <a:gd name="T39" fmla="*/ 1481 h 77"/>
                      <a:gd name="T40" fmla="+- 0 2640 2606"/>
                      <a:gd name="T41" fmla="*/ T40 w 72"/>
                      <a:gd name="T42" fmla="+- 0 1476 1463"/>
                      <a:gd name="T43" fmla="*/ 1476 h 77"/>
                      <a:gd name="T44" fmla="+- 0 2641 2606"/>
                      <a:gd name="T45" fmla="*/ T44 w 72"/>
                      <a:gd name="T46" fmla="+- 0 1471 1463"/>
                      <a:gd name="T47" fmla="*/ 1471 h 77"/>
                      <a:gd name="T48" fmla="+- 0 2650 2606"/>
                      <a:gd name="T49" fmla="*/ T48 w 72"/>
                      <a:gd name="T50" fmla="+- 0 1471 1463"/>
                      <a:gd name="T51" fmla="*/ 1471 h 77"/>
                      <a:gd name="T52" fmla="+- 0 2646 2606"/>
                      <a:gd name="T53" fmla="*/ T52 w 72"/>
                      <a:gd name="T54" fmla="+- 0 1463 1463"/>
                      <a:gd name="T55" fmla="*/ 1463 h 77"/>
                      <a:gd name="T56" fmla="+- 0 2668 2606"/>
                      <a:gd name="T57" fmla="*/ T56 w 72"/>
                      <a:gd name="T58" fmla="+- 0 1516 1463"/>
                      <a:gd name="T59" fmla="*/ 1516 h 77"/>
                      <a:gd name="T60" fmla="+- 0 2657 2606"/>
                      <a:gd name="T61" fmla="*/ T60 w 72"/>
                      <a:gd name="T62" fmla="+- 0 1516 1463"/>
                      <a:gd name="T63" fmla="*/ 1516 h 77"/>
                      <a:gd name="T64" fmla="+- 0 2666 2606"/>
                      <a:gd name="T65" fmla="*/ T64 w 72"/>
                      <a:gd name="T66" fmla="+- 0 1539 1463"/>
                      <a:gd name="T67" fmla="*/ 1539 h 77"/>
                      <a:gd name="T68" fmla="+- 0 2678 2606"/>
                      <a:gd name="T69" fmla="*/ T68 w 72"/>
                      <a:gd name="T70" fmla="+- 0 1539 1463"/>
                      <a:gd name="T71" fmla="*/ 1539 h 77"/>
                      <a:gd name="T72" fmla="+- 0 2668 2606"/>
                      <a:gd name="T73" fmla="*/ T72 w 72"/>
                      <a:gd name="T74" fmla="+- 0 1516 1463"/>
                      <a:gd name="T75" fmla="*/ 1516 h 77"/>
                      <a:gd name="T76" fmla="+- 0 2650 2606"/>
                      <a:gd name="T77" fmla="*/ T76 w 72"/>
                      <a:gd name="T78" fmla="+- 0 1471 1463"/>
                      <a:gd name="T79" fmla="*/ 1471 h 77"/>
                      <a:gd name="T80" fmla="+- 0 2641 2606"/>
                      <a:gd name="T81" fmla="*/ T80 w 72"/>
                      <a:gd name="T82" fmla="+- 0 1471 1463"/>
                      <a:gd name="T83" fmla="*/ 1471 h 77"/>
                      <a:gd name="T84" fmla="+- 0 2642 2606"/>
                      <a:gd name="T85" fmla="*/ T84 w 72"/>
                      <a:gd name="T86" fmla="+- 0 1475 1463"/>
                      <a:gd name="T87" fmla="*/ 1475 h 77"/>
                      <a:gd name="T88" fmla="+- 0 2644 2606"/>
                      <a:gd name="T89" fmla="*/ T88 w 72"/>
                      <a:gd name="T90" fmla="+- 0 1481 1463"/>
                      <a:gd name="T91" fmla="*/ 1481 h 77"/>
                      <a:gd name="T92" fmla="+- 0 2646 2606"/>
                      <a:gd name="T93" fmla="*/ T92 w 72"/>
                      <a:gd name="T94" fmla="+- 0 1487 1463"/>
                      <a:gd name="T95" fmla="*/ 1487 h 77"/>
                      <a:gd name="T96" fmla="+- 0 2654 2606"/>
                      <a:gd name="T97" fmla="*/ T96 w 72"/>
                      <a:gd name="T98" fmla="+- 0 1508 1463"/>
                      <a:gd name="T99" fmla="*/ 1508 h 77"/>
                      <a:gd name="T100" fmla="+- 0 2665 2606"/>
                      <a:gd name="T101" fmla="*/ T100 w 72"/>
                      <a:gd name="T102" fmla="+- 0 1508 1463"/>
                      <a:gd name="T103" fmla="*/ 1508 h 77"/>
                      <a:gd name="T104" fmla="+- 0 2650 2606"/>
                      <a:gd name="T105" fmla="*/ T104 w 72"/>
                      <a:gd name="T106" fmla="+- 0 1471 1463"/>
                      <a:gd name="T107" fmla="*/ 1471 h 77"/>
                    </a:gdLst>
                    <a:ahLst/>
                    <a:cxnLst>
                      <a:cxn ang="0">
                        <a:pos x="T1" y="T3"/>
                      </a:cxn>
                      <a:cxn ang="0">
                        <a:pos x="T5" y="T7"/>
                      </a:cxn>
                      <a:cxn ang="0">
                        <a:pos x="T9" y="T11"/>
                      </a:cxn>
                      <a:cxn ang="0">
                        <a:pos x="T13" y="T15"/>
                      </a:cxn>
                      <a:cxn ang="0">
                        <a:pos x="T17" y="T19"/>
                      </a:cxn>
                      <a:cxn ang="0">
                        <a:pos x="T21" y="T23"/>
                      </a:cxn>
                      <a:cxn ang="0">
                        <a:pos x="T25" y="T27"/>
                      </a:cxn>
                      <a:cxn ang="0">
                        <a:pos x="T29" y="T31"/>
                      </a:cxn>
                      <a:cxn ang="0">
                        <a:pos x="T33" y="T35"/>
                      </a:cxn>
                      <a:cxn ang="0">
                        <a:pos x="T37" y="T39"/>
                      </a:cxn>
                      <a:cxn ang="0">
                        <a:pos x="T41" y="T43"/>
                      </a:cxn>
                      <a:cxn ang="0">
                        <a:pos x="T45" y="T47"/>
                      </a:cxn>
                      <a:cxn ang="0">
                        <a:pos x="T49" y="T51"/>
                      </a:cxn>
                      <a:cxn ang="0">
                        <a:pos x="T53" y="T55"/>
                      </a:cxn>
                      <a:cxn ang="0">
                        <a:pos x="T57" y="T59"/>
                      </a:cxn>
                      <a:cxn ang="0">
                        <a:pos x="T61" y="T63"/>
                      </a:cxn>
                      <a:cxn ang="0">
                        <a:pos x="T65" y="T67"/>
                      </a:cxn>
                      <a:cxn ang="0">
                        <a:pos x="T69" y="T71"/>
                      </a:cxn>
                      <a:cxn ang="0">
                        <a:pos x="T73" y="T75"/>
                      </a:cxn>
                      <a:cxn ang="0">
                        <a:pos x="T77" y="T79"/>
                      </a:cxn>
                      <a:cxn ang="0">
                        <a:pos x="T81" y="T83"/>
                      </a:cxn>
                      <a:cxn ang="0">
                        <a:pos x="T85" y="T87"/>
                      </a:cxn>
                      <a:cxn ang="0">
                        <a:pos x="T89" y="T91"/>
                      </a:cxn>
                      <a:cxn ang="0">
                        <a:pos x="T93" y="T95"/>
                      </a:cxn>
                      <a:cxn ang="0">
                        <a:pos x="T97" y="T99"/>
                      </a:cxn>
                      <a:cxn ang="0">
                        <a:pos x="T101" y="T103"/>
                      </a:cxn>
                      <a:cxn ang="0">
                        <a:pos x="T105" y="T107"/>
                      </a:cxn>
                    </a:cxnLst>
                    <a:rect l="0" t="0" r="r" b="b"/>
                    <a:pathLst>
                      <a:path w="72" h="77">
                        <a:moveTo>
                          <a:pt x="40" y="0"/>
                        </a:moveTo>
                        <a:lnTo>
                          <a:pt x="29" y="0"/>
                        </a:lnTo>
                        <a:lnTo>
                          <a:pt x="0" y="76"/>
                        </a:lnTo>
                        <a:lnTo>
                          <a:pt x="11" y="76"/>
                        </a:lnTo>
                        <a:lnTo>
                          <a:pt x="19" y="53"/>
                        </a:lnTo>
                        <a:lnTo>
                          <a:pt x="62" y="53"/>
                        </a:lnTo>
                        <a:lnTo>
                          <a:pt x="59" y="45"/>
                        </a:lnTo>
                        <a:lnTo>
                          <a:pt x="22" y="45"/>
                        </a:lnTo>
                        <a:lnTo>
                          <a:pt x="30" y="23"/>
                        </a:lnTo>
                        <a:lnTo>
                          <a:pt x="32" y="18"/>
                        </a:lnTo>
                        <a:lnTo>
                          <a:pt x="34" y="13"/>
                        </a:lnTo>
                        <a:lnTo>
                          <a:pt x="35" y="8"/>
                        </a:lnTo>
                        <a:lnTo>
                          <a:pt x="44" y="8"/>
                        </a:lnTo>
                        <a:lnTo>
                          <a:pt x="40" y="0"/>
                        </a:lnTo>
                        <a:close/>
                        <a:moveTo>
                          <a:pt x="62" y="53"/>
                        </a:moveTo>
                        <a:lnTo>
                          <a:pt x="51" y="53"/>
                        </a:lnTo>
                        <a:lnTo>
                          <a:pt x="60" y="76"/>
                        </a:lnTo>
                        <a:lnTo>
                          <a:pt x="72" y="76"/>
                        </a:lnTo>
                        <a:lnTo>
                          <a:pt x="62" y="53"/>
                        </a:lnTo>
                        <a:close/>
                        <a:moveTo>
                          <a:pt x="44" y="8"/>
                        </a:moveTo>
                        <a:lnTo>
                          <a:pt x="35" y="8"/>
                        </a:lnTo>
                        <a:lnTo>
                          <a:pt x="36" y="12"/>
                        </a:lnTo>
                        <a:lnTo>
                          <a:pt x="38" y="18"/>
                        </a:lnTo>
                        <a:lnTo>
                          <a:pt x="40" y="24"/>
                        </a:lnTo>
                        <a:lnTo>
                          <a:pt x="48" y="45"/>
                        </a:lnTo>
                        <a:lnTo>
                          <a:pt x="59" y="45"/>
                        </a:lnTo>
                        <a:lnTo>
                          <a:pt x="44" y="8"/>
                        </a:lnTo>
                        <a:close/>
                      </a:path>
                    </a:pathLst>
                  </a:custGeom>
                  <a:solidFill>
                    <a:srgbClr val="231F2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pic>
                <p:nvPicPr>
                  <p:cNvPr id="1039" name="Picture 15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469" y="486"/>
                    <a:ext cx="111" cy="11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7" name="AutoShape 16"/>
                  <p:cNvSpPr>
                    <a:spLocks/>
                  </p:cNvSpPr>
                  <p:nvPr/>
                </p:nvSpPr>
                <p:spPr bwMode="auto">
                  <a:xfrm>
                    <a:off x="2638" y="516"/>
                    <a:ext cx="2437" cy="1275"/>
                  </a:xfrm>
                  <a:custGeom>
                    <a:avLst/>
                    <a:gdLst>
                      <a:gd name="T0" fmla="+- 0 2638 2638"/>
                      <a:gd name="T1" fmla="*/ T0 w 2437"/>
                      <a:gd name="T2" fmla="+- 0 517 517"/>
                      <a:gd name="T3" fmla="*/ 517 h 1275"/>
                      <a:gd name="T4" fmla="+- 0 4745 2638"/>
                      <a:gd name="T5" fmla="*/ T4 w 2437"/>
                      <a:gd name="T6" fmla="+- 0 1791 517"/>
                      <a:gd name="T7" fmla="*/ 1791 h 1275"/>
                      <a:gd name="T8" fmla="+- 0 2638 2638"/>
                      <a:gd name="T9" fmla="*/ T8 w 2437"/>
                      <a:gd name="T10" fmla="+- 0 517 517"/>
                      <a:gd name="T11" fmla="*/ 517 h 1275"/>
                      <a:gd name="T12" fmla="+- 0 5074 2638"/>
                      <a:gd name="T13" fmla="*/ T12 w 2437"/>
                      <a:gd name="T14" fmla="+- 0 1517 517"/>
                      <a:gd name="T15" fmla="*/ 1517 h 1275"/>
                    </a:gdLst>
                    <a:ahLst/>
                    <a:cxnLst>
                      <a:cxn ang="0">
                        <a:pos x="T1" y="T3"/>
                      </a:cxn>
                      <a:cxn ang="0">
                        <a:pos x="T5" y="T7"/>
                      </a:cxn>
                      <a:cxn ang="0">
                        <a:pos x="T9" y="T11"/>
                      </a:cxn>
                      <a:cxn ang="0">
                        <a:pos x="T13" y="T15"/>
                      </a:cxn>
                    </a:cxnLst>
                    <a:rect l="0" t="0" r="r" b="b"/>
                    <a:pathLst>
                      <a:path w="2437" h="1275">
                        <a:moveTo>
                          <a:pt x="0" y="0"/>
                        </a:moveTo>
                        <a:lnTo>
                          <a:pt x="2107" y="1274"/>
                        </a:lnTo>
                        <a:moveTo>
                          <a:pt x="0" y="0"/>
                        </a:moveTo>
                        <a:lnTo>
                          <a:pt x="2436" y="1000"/>
                        </a:lnTo>
                      </a:path>
                    </a:pathLst>
                  </a:custGeom>
                  <a:noFill/>
                  <a:ln w="10947">
                    <a:solidFill>
                      <a:srgbClr val="231F2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" name="AutoShape 17"/>
                  <p:cNvSpPr>
                    <a:spLocks/>
                  </p:cNvSpPr>
                  <p:nvPr/>
                </p:nvSpPr>
                <p:spPr bwMode="auto">
                  <a:xfrm>
                    <a:off x="3668" y="1139"/>
                    <a:ext cx="487" cy="299"/>
                  </a:xfrm>
                  <a:custGeom>
                    <a:avLst/>
                    <a:gdLst>
                      <a:gd name="T0" fmla="+- 0 3668 3668"/>
                      <a:gd name="T1" fmla="*/ T0 w 487"/>
                      <a:gd name="T2" fmla="+- 0 1140 1140"/>
                      <a:gd name="T3" fmla="*/ 1140 h 299"/>
                      <a:gd name="T4" fmla="+- 0 3668 3668"/>
                      <a:gd name="T5" fmla="*/ T4 w 487"/>
                      <a:gd name="T6" fmla="+- 0 1438 1140"/>
                      <a:gd name="T7" fmla="*/ 1438 h 299"/>
                      <a:gd name="T8" fmla="+- 0 4155 3668"/>
                      <a:gd name="T9" fmla="*/ T8 w 487"/>
                      <a:gd name="T10" fmla="+- 0 1140 1140"/>
                      <a:gd name="T11" fmla="*/ 1140 h 299"/>
                      <a:gd name="T12" fmla="+- 0 3668 3668"/>
                      <a:gd name="T13" fmla="*/ T12 w 487"/>
                      <a:gd name="T14" fmla="+- 0 1140 1140"/>
                      <a:gd name="T15" fmla="*/ 1140 h 299"/>
                    </a:gdLst>
                    <a:ahLst/>
                    <a:cxnLst>
                      <a:cxn ang="0">
                        <a:pos x="T1" y="T3"/>
                      </a:cxn>
                      <a:cxn ang="0">
                        <a:pos x="T5" y="T7"/>
                      </a:cxn>
                      <a:cxn ang="0">
                        <a:pos x="T9" y="T11"/>
                      </a:cxn>
                      <a:cxn ang="0">
                        <a:pos x="T13" y="T15"/>
                      </a:cxn>
                    </a:cxnLst>
                    <a:rect l="0" t="0" r="r" b="b"/>
                    <a:pathLst>
                      <a:path w="487" h="299">
                        <a:moveTo>
                          <a:pt x="0" y="0"/>
                        </a:moveTo>
                        <a:lnTo>
                          <a:pt x="0" y="298"/>
                        </a:lnTo>
                        <a:moveTo>
                          <a:pt x="487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7290">
                    <a:solidFill>
                      <a:srgbClr val="231F2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" name="AutoShape 18"/>
                  <p:cNvSpPr>
                    <a:spLocks/>
                  </p:cNvSpPr>
                  <p:nvPr/>
                </p:nvSpPr>
                <p:spPr bwMode="auto">
                  <a:xfrm>
                    <a:off x="3622" y="1043"/>
                    <a:ext cx="1303" cy="516"/>
                  </a:xfrm>
                  <a:custGeom>
                    <a:avLst/>
                    <a:gdLst>
                      <a:gd name="T0" fmla="+- 0 3687 3622"/>
                      <a:gd name="T1" fmla="*/ T0 w 1303"/>
                      <a:gd name="T2" fmla="+- 0 1524 1044"/>
                      <a:gd name="T3" fmla="*/ 1524 h 516"/>
                      <a:gd name="T4" fmla="+- 0 3646 3622"/>
                      <a:gd name="T5" fmla="*/ T4 w 1303"/>
                      <a:gd name="T6" fmla="+- 0 1524 1044"/>
                      <a:gd name="T7" fmla="*/ 1524 h 516"/>
                      <a:gd name="T8" fmla="+- 0 3660 3622"/>
                      <a:gd name="T9" fmla="*/ T8 w 1303"/>
                      <a:gd name="T10" fmla="+- 0 1484 1044"/>
                      <a:gd name="T11" fmla="*/ 1484 h 516"/>
                      <a:gd name="T12" fmla="+- 0 3675 3622"/>
                      <a:gd name="T13" fmla="*/ T12 w 1303"/>
                      <a:gd name="T14" fmla="+- 0 1524 1044"/>
                      <a:gd name="T15" fmla="*/ 1524 h 516"/>
                      <a:gd name="T16" fmla="+- 0 3666 3622"/>
                      <a:gd name="T17" fmla="*/ T16 w 1303"/>
                      <a:gd name="T18" fmla="+- 0 1475 1044"/>
                      <a:gd name="T19" fmla="*/ 1475 h 516"/>
                      <a:gd name="T20" fmla="+- 0 3634 3622"/>
                      <a:gd name="T21" fmla="*/ T20 w 1303"/>
                      <a:gd name="T22" fmla="+- 0 1559 1044"/>
                      <a:gd name="T23" fmla="*/ 1559 h 516"/>
                      <a:gd name="T24" fmla="+- 0 3688 3622"/>
                      <a:gd name="T25" fmla="*/ T24 w 1303"/>
                      <a:gd name="T26" fmla="+- 0 1559 1044"/>
                      <a:gd name="T27" fmla="*/ 1559 h 516"/>
                      <a:gd name="T28" fmla="+- 0 3730 3622"/>
                      <a:gd name="T29" fmla="*/ T28 w 1303"/>
                      <a:gd name="T30" fmla="+- 0 1090 1044"/>
                      <a:gd name="T31" fmla="*/ 1090 h 516"/>
                      <a:gd name="T32" fmla="+- 0 3721 3622"/>
                      <a:gd name="T33" fmla="*/ T32 w 1303"/>
                      <a:gd name="T34" fmla="+- 0 1081 1044"/>
                      <a:gd name="T35" fmla="*/ 1081 h 516"/>
                      <a:gd name="T36" fmla="+- 0 3720 3622"/>
                      <a:gd name="T37" fmla="*/ T36 w 1303"/>
                      <a:gd name="T38" fmla="+- 0 1101 1044"/>
                      <a:gd name="T39" fmla="*/ 1101 h 516"/>
                      <a:gd name="T40" fmla="+- 0 3716 3622"/>
                      <a:gd name="T41" fmla="*/ T40 w 1303"/>
                      <a:gd name="T42" fmla="+- 0 1108 1044"/>
                      <a:gd name="T43" fmla="*/ 1108 h 516"/>
                      <a:gd name="T44" fmla="+- 0 3709 3622"/>
                      <a:gd name="T45" fmla="*/ T44 w 1303"/>
                      <a:gd name="T46" fmla="+- 0 1111 1044"/>
                      <a:gd name="T47" fmla="*/ 1111 h 516"/>
                      <a:gd name="T48" fmla="+- 0 3683 3622"/>
                      <a:gd name="T49" fmla="*/ T48 w 1303"/>
                      <a:gd name="T50" fmla="+- 0 1112 1044"/>
                      <a:gd name="T51" fmla="*/ 1112 h 516"/>
                      <a:gd name="T52" fmla="+- 0 3709 3622"/>
                      <a:gd name="T53" fmla="*/ T52 w 1303"/>
                      <a:gd name="T54" fmla="+- 0 1086 1044"/>
                      <a:gd name="T55" fmla="*/ 1086 h 516"/>
                      <a:gd name="T56" fmla="+- 0 3720 3622"/>
                      <a:gd name="T57" fmla="*/ T56 w 1303"/>
                      <a:gd name="T58" fmla="+- 0 1093 1044"/>
                      <a:gd name="T59" fmla="*/ 1093 h 516"/>
                      <a:gd name="T60" fmla="+- 0 3716 3622"/>
                      <a:gd name="T61" fmla="*/ T60 w 1303"/>
                      <a:gd name="T62" fmla="+- 0 1080 1044"/>
                      <a:gd name="T63" fmla="*/ 1080 h 516"/>
                      <a:gd name="T64" fmla="+- 0 3723 3622"/>
                      <a:gd name="T65" fmla="*/ T64 w 1303"/>
                      <a:gd name="T66" fmla="+- 0 1076 1044"/>
                      <a:gd name="T67" fmla="*/ 1076 h 516"/>
                      <a:gd name="T68" fmla="+- 0 3727 3622"/>
                      <a:gd name="T69" fmla="*/ T68 w 1303"/>
                      <a:gd name="T70" fmla="+- 0 1060 1044"/>
                      <a:gd name="T71" fmla="*/ 1060 h 516"/>
                      <a:gd name="T72" fmla="+- 0 3722 3622"/>
                      <a:gd name="T73" fmla="*/ T72 w 1303"/>
                      <a:gd name="T74" fmla="+- 0 1050 1044"/>
                      <a:gd name="T75" fmla="*/ 1050 h 516"/>
                      <a:gd name="T76" fmla="+- 0 3717 3622"/>
                      <a:gd name="T77" fmla="*/ T76 w 1303"/>
                      <a:gd name="T78" fmla="+- 0 1062 1044"/>
                      <a:gd name="T79" fmla="*/ 1062 h 516"/>
                      <a:gd name="T80" fmla="+- 0 3714 3622"/>
                      <a:gd name="T81" fmla="*/ T80 w 1303"/>
                      <a:gd name="T82" fmla="+- 0 1073 1044"/>
                      <a:gd name="T83" fmla="*/ 1073 h 516"/>
                      <a:gd name="T84" fmla="+- 0 3704 3622"/>
                      <a:gd name="T85" fmla="*/ T84 w 1303"/>
                      <a:gd name="T86" fmla="+- 0 1076 1044"/>
                      <a:gd name="T87" fmla="*/ 1076 h 516"/>
                      <a:gd name="T88" fmla="+- 0 3704 3622"/>
                      <a:gd name="T89" fmla="*/ T88 w 1303"/>
                      <a:gd name="T90" fmla="+- 0 1053 1044"/>
                      <a:gd name="T91" fmla="*/ 1053 h 516"/>
                      <a:gd name="T92" fmla="+- 0 3714 3622"/>
                      <a:gd name="T93" fmla="*/ T92 w 1303"/>
                      <a:gd name="T94" fmla="+- 0 1056 1044"/>
                      <a:gd name="T95" fmla="*/ 1056 h 516"/>
                      <a:gd name="T96" fmla="+- 0 3717 3622"/>
                      <a:gd name="T97" fmla="*/ T96 w 1303"/>
                      <a:gd name="T98" fmla="+- 0 1047 1044"/>
                      <a:gd name="T99" fmla="*/ 1047 h 516"/>
                      <a:gd name="T100" fmla="+- 0 3673 3622"/>
                      <a:gd name="T101" fmla="*/ T100 w 1303"/>
                      <a:gd name="T102" fmla="+- 0 1044 1044"/>
                      <a:gd name="T103" fmla="*/ 1044 h 516"/>
                      <a:gd name="T104" fmla="+- 0 3711 3622"/>
                      <a:gd name="T105" fmla="*/ T104 w 1303"/>
                      <a:gd name="T106" fmla="+- 0 1120 1044"/>
                      <a:gd name="T107" fmla="*/ 1120 h 516"/>
                      <a:gd name="T108" fmla="+- 0 3725 3622"/>
                      <a:gd name="T109" fmla="*/ T108 w 1303"/>
                      <a:gd name="T110" fmla="+- 0 1114 1044"/>
                      <a:gd name="T111" fmla="*/ 1114 h 516"/>
                      <a:gd name="T112" fmla="+- 0 3731 3622"/>
                      <a:gd name="T113" fmla="*/ T112 w 1303"/>
                      <a:gd name="T114" fmla="+- 0 1102 1044"/>
                      <a:gd name="T115" fmla="*/ 1102 h 516"/>
                      <a:gd name="T116" fmla="+- 0 4065 3622"/>
                      <a:gd name="T117" fmla="*/ T116 w 1303"/>
                      <a:gd name="T118" fmla="+- 0 1491 1044"/>
                      <a:gd name="T119" fmla="*/ 1491 h 516"/>
                      <a:gd name="T120" fmla="+- 0 4059 3622"/>
                      <a:gd name="T121" fmla="*/ T120 w 1303"/>
                      <a:gd name="T122" fmla="+- 0 1477 1044"/>
                      <a:gd name="T123" fmla="*/ 1477 h 516"/>
                      <a:gd name="T124" fmla="+- 0 4056 3622"/>
                      <a:gd name="T125" fmla="*/ T124 w 1303"/>
                      <a:gd name="T126" fmla="+- 0 1490 1044"/>
                      <a:gd name="T127" fmla="*/ 1490 h 516"/>
                      <a:gd name="T128" fmla="+- 0 4049 3622"/>
                      <a:gd name="T129" fmla="*/ T128 w 1303"/>
                      <a:gd name="T130" fmla="+- 0 1516 1044"/>
                      <a:gd name="T131" fmla="*/ 1516 h 516"/>
                      <a:gd name="T132" fmla="+- 0 4035 3622"/>
                      <a:gd name="T133" fmla="*/ T132 w 1303"/>
                      <a:gd name="T134" fmla="+- 0 1516 1044"/>
                      <a:gd name="T135" fmla="*/ 1516 h 516"/>
                      <a:gd name="T136" fmla="+- 0 4028 3622"/>
                      <a:gd name="T137" fmla="*/ T136 w 1303"/>
                      <a:gd name="T138" fmla="+- 0 1490 1044"/>
                      <a:gd name="T139" fmla="*/ 1490 h 516"/>
                      <a:gd name="T140" fmla="+- 0 4037 3622"/>
                      <a:gd name="T141" fmla="*/ T140 w 1303"/>
                      <a:gd name="T142" fmla="+- 0 1478 1044"/>
                      <a:gd name="T143" fmla="*/ 1478 h 516"/>
                      <a:gd name="T144" fmla="+- 0 4050 3622"/>
                      <a:gd name="T145" fmla="*/ T144 w 1303"/>
                      <a:gd name="T146" fmla="+- 0 1479 1044"/>
                      <a:gd name="T147" fmla="*/ 1479 h 516"/>
                      <a:gd name="T148" fmla="+- 0 4056 3622"/>
                      <a:gd name="T149" fmla="*/ T148 w 1303"/>
                      <a:gd name="T150" fmla="+- 0 1475 1044"/>
                      <a:gd name="T151" fmla="*/ 1475 h 516"/>
                      <a:gd name="T152" fmla="+- 0 4040 3622"/>
                      <a:gd name="T153" fmla="*/ T152 w 1303"/>
                      <a:gd name="T154" fmla="+- 0 1470 1044"/>
                      <a:gd name="T155" fmla="*/ 1470 h 516"/>
                      <a:gd name="T156" fmla="+- 0 4030 3622"/>
                      <a:gd name="T157" fmla="*/ T156 w 1303"/>
                      <a:gd name="T158" fmla="+- 0 1476 1044"/>
                      <a:gd name="T159" fmla="*/ 1476 h 516"/>
                      <a:gd name="T160" fmla="+- 0 4020 3622"/>
                      <a:gd name="T161" fmla="*/ T160 w 1303"/>
                      <a:gd name="T162" fmla="+- 0 1471 1044"/>
                      <a:gd name="T163" fmla="*/ 1471 h 516"/>
                      <a:gd name="T164" fmla="+- 0 4029 3622"/>
                      <a:gd name="T165" fmla="*/ T164 w 1303"/>
                      <a:gd name="T166" fmla="+- 0 1518 1044"/>
                      <a:gd name="T167" fmla="*/ 1518 h 516"/>
                      <a:gd name="T168" fmla="+- 0 4037 3622"/>
                      <a:gd name="T169" fmla="*/ T168 w 1303"/>
                      <a:gd name="T170" fmla="+- 0 1524 1044"/>
                      <a:gd name="T171" fmla="*/ 1524 h 516"/>
                      <a:gd name="T172" fmla="+- 0 4051 3622"/>
                      <a:gd name="T173" fmla="*/ T172 w 1303"/>
                      <a:gd name="T174" fmla="+- 0 1524 1044"/>
                      <a:gd name="T175" fmla="*/ 1524 h 516"/>
                      <a:gd name="T176" fmla="+- 0 4059 3622"/>
                      <a:gd name="T177" fmla="*/ T176 w 1303"/>
                      <a:gd name="T178" fmla="+- 0 1517 1044"/>
                      <a:gd name="T179" fmla="*/ 1517 h 516"/>
                      <a:gd name="T180" fmla="+- 0 4065 3622"/>
                      <a:gd name="T181" fmla="*/ T180 w 1303"/>
                      <a:gd name="T182" fmla="+- 0 1502 1044"/>
                      <a:gd name="T183" fmla="*/ 1502 h 516"/>
                      <a:gd name="T184" fmla="+- 0 4864 3622"/>
                      <a:gd name="T185" fmla="*/ T184 w 1303"/>
                      <a:gd name="T186" fmla="+- 0 1399 1044"/>
                      <a:gd name="T187" fmla="*/ 1399 h 516"/>
                      <a:gd name="T188" fmla="+- 0 4918 3622"/>
                      <a:gd name="T189" fmla="*/ T188 w 1303"/>
                      <a:gd name="T190" fmla="+- 0 1358 1044"/>
                      <a:gd name="T191" fmla="*/ 1358 h 516"/>
                      <a:gd name="T192" fmla="+- 0 4876 3622"/>
                      <a:gd name="T193" fmla="*/ T192 w 1303"/>
                      <a:gd name="T194" fmla="+- 0 1319 1044"/>
                      <a:gd name="T195" fmla="*/ 1319 h 516"/>
                    </a:gdLst>
                    <a:ahLst/>
                    <a:cxnLst>
                      <a:cxn ang="0">
                        <a:pos x="T1" y="T3"/>
                      </a:cxn>
                      <a:cxn ang="0">
                        <a:pos x="T5" y="T7"/>
                      </a:cxn>
                      <a:cxn ang="0">
                        <a:pos x="T9" y="T11"/>
                      </a:cxn>
                      <a:cxn ang="0">
                        <a:pos x="T13" y="T15"/>
                      </a:cxn>
                      <a:cxn ang="0">
                        <a:pos x="T17" y="T19"/>
                      </a:cxn>
                      <a:cxn ang="0">
                        <a:pos x="T21" y="T23"/>
                      </a:cxn>
                      <a:cxn ang="0">
                        <a:pos x="T25" y="T27"/>
                      </a:cxn>
                      <a:cxn ang="0">
                        <a:pos x="T29" y="T31"/>
                      </a:cxn>
                      <a:cxn ang="0">
                        <a:pos x="T33" y="T35"/>
                      </a:cxn>
                      <a:cxn ang="0">
                        <a:pos x="T37" y="T39"/>
                      </a:cxn>
                      <a:cxn ang="0">
                        <a:pos x="T41" y="T43"/>
                      </a:cxn>
                      <a:cxn ang="0">
                        <a:pos x="T45" y="T47"/>
                      </a:cxn>
                      <a:cxn ang="0">
                        <a:pos x="T49" y="T51"/>
                      </a:cxn>
                      <a:cxn ang="0">
                        <a:pos x="T53" y="T55"/>
                      </a:cxn>
                      <a:cxn ang="0">
                        <a:pos x="T57" y="T59"/>
                      </a:cxn>
                      <a:cxn ang="0">
                        <a:pos x="T61" y="T63"/>
                      </a:cxn>
                      <a:cxn ang="0">
                        <a:pos x="T65" y="T67"/>
                      </a:cxn>
                      <a:cxn ang="0">
                        <a:pos x="T69" y="T71"/>
                      </a:cxn>
                      <a:cxn ang="0">
                        <a:pos x="T73" y="T75"/>
                      </a:cxn>
                      <a:cxn ang="0">
                        <a:pos x="T77" y="T79"/>
                      </a:cxn>
                      <a:cxn ang="0">
                        <a:pos x="T81" y="T83"/>
                      </a:cxn>
                      <a:cxn ang="0">
                        <a:pos x="T85" y="T87"/>
                      </a:cxn>
                      <a:cxn ang="0">
                        <a:pos x="T89" y="T91"/>
                      </a:cxn>
                      <a:cxn ang="0">
                        <a:pos x="T93" y="T95"/>
                      </a:cxn>
                      <a:cxn ang="0">
                        <a:pos x="T97" y="T99"/>
                      </a:cxn>
                      <a:cxn ang="0">
                        <a:pos x="T101" y="T103"/>
                      </a:cxn>
                      <a:cxn ang="0">
                        <a:pos x="T105" y="T107"/>
                      </a:cxn>
                      <a:cxn ang="0">
                        <a:pos x="T109" y="T111"/>
                      </a:cxn>
                      <a:cxn ang="0">
                        <a:pos x="T113" y="T115"/>
                      </a:cxn>
                      <a:cxn ang="0">
                        <a:pos x="T117" y="T119"/>
                      </a:cxn>
                      <a:cxn ang="0">
                        <a:pos x="T121" y="T123"/>
                      </a:cxn>
                      <a:cxn ang="0">
                        <a:pos x="T125" y="T127"/>
                      </a:cxn>
                      <a:cxn ang="0">
                        <a:pos x="T129" y="T131"/>
                      </a:cxn>
                      <a:cxn ang="0">
                        <a:pos x="T133" y="T135"/>
                      </a:cxn>
                      <a:cxn ang="0">
                        <a:pos x="T137" y="T139"/>
                      </a:cxn>
                      <a:cxn ang="0">
                        <a:pos x="T141" y="T143"/>
                      </a:cxn>
                      <a:cxn ang="0">
                        <a:pos x="T145" y="T147"/>
                      </a:cxn>
                      <a:cxn ang="0">
                        <a:pos x="T149" y="T151"/>
                      </a:cxn>
                      <a:cxn ang="0">
                        <a:pos x="T153" y="T155"/>
                      </a:cxn>
                      <a:cxn ang="0">
                        <a:pos x="T157" y="T159"/>
                      </a:cxn>
                      <a:cxn ang="0">
                        <a:pos x="T161" y="T163"/>
                      </a:cxn>
                      <a:cxn ang="0">
                        <a:pos x="T165" y="T167"/>
                      </a:cxn>
                      <a:cxn ang="0">
                        <a:pos x="T169" y="T171"/>
                      </a:cxn>
                      <a:cxn ang="0">
                        <a:pos x="T173" y="T175"/>
                      </a:cxn>
                      <a:cxn ang="0">
                        <a:pos x="T177" y="T179"/>
                      </a:cxn>
                      <a:cxn ang="0">
                        <a:pos x="T181" y="T183"/>
                      </a:cxn>
                      <a:cxn ang="0">
                        <a:pos x="T185" y="T187"/>
                      </a:cxn>
                      <a:cxn ang="0">
                        <a:pos x="T189" y="T191"/>
                      </a:cxn>
                      <a:cxn ang="0">
                        <a:pos x="T193" y="T195"/>
                      </a:cxn>
                    </a:cxnLst>
                    <a:rect l="0" t="0" r="r" b="b"/>
                    <a:pathLst>
                      <a:path w="1303" h="516">
                        <a:moveTo>
                          <a:pt x="79" y="515"/>
                        </a:moveTo>
                        <a:lnTo>
                          <a:pt x="69" y="490"/>
                        </a:lnTo>
                        <a:lnTo>
                          <a:pt x="65" y="480"/>
                        </a:lnTo>
                        <a:lnTo>
                          <a:pt x="53" y="452"/>
                        </a:lnTo>
                        <a:lnTo>
                          <a:pt x="53" y="480"/>
                        </a:lnTo>
                        <a:lnTo>
                          <a:pt x="24" y="480"/>
                        </a:lnTo>
                        <a:lnTo>
                          <a:pt x="36" y="450"/>
                        </a:lnTo>
                        <a:lnTo>
                          <a:pt x="37" y="445"/>
                        </a:lnTo>
                        <a:lnTo>
                          <a:pt x="38" y="440"/>
                        </a:lnTo>
                        <a:lnTo>
                          <a:pt x="40" y="444"/>
                        </a:lnTo>
                        <a:lnTo>
                          <a:pt x="42" y="450"/>
                        </a:lnTo>
                        <a:lnTo>
                          <a:pt x="53" y="480"/>
                        </a:lnTo>
                        <a:lnTo>
                          <a:pt x="53" y="452"/>
                        </a:lnTo>
                        <a:lnTo>
                          <a:pt x="48" y="440"/>
                        </a:lnTo>
                        <a:lnTo>
                          <a:pt x="44" y="431"/>
                        </a:lnTo>
                        <a:lnTo>
                          <a:pt x="32" y="431"/>
                        </a:lnTo>
                        <a:lnTo>
                          <a:pt x="0" y="515"/>
                        </a:lnTo>
                        <a:lnTo>
                          <a:pt x="12" y="515"/>
                        </a:lnTo>
                        <a:lnTo>
                          <a:pt x="21" y="490"/>
                        </a:lnTo>
                        <a:lnTo>
                          <a:pt x="56" y="490"/>
                        </a:lnTo>
                        <a:lnTo>
                          <a:pt x="66" y="515"/>
                        </a:lnTo>
                        <a:lnTo>
                          <a:pt x="79" y="515"/>
                        </a:lnTo>
                        <a:close/>
                        <a:moveTo>
                          <a:pt x="109" y="50"/>
                        </a:moveTo>
                        <a:lnTo>
                          <a:pt x="108" y="46"/>
                        </a:lnTo>
                        <a:lnTo>
                          <a:pt x="104" y="41"/>
                        </a:lnTo>
                        <a:lnTo>
                          <a:pt x="103" y="39"/>
                        </a:lnTo>
                        <a:lnTo>
                          <a:pt x="99" y="37"/>
                        </a:lnTo>
                        <a:lnTo>
                          <a:pt x="98" y="37"/>
                        </a:lnTo>
                        <a:lnTo>
                          <a:pt x="98" y="51"/>
                        </a:lnTo>
                        <a:lnTo>
                          <a:pt x="98" y="57"/>
                        </a:lnTo>
                        <a:lnTo>
                          <a:pt x="98" y="59"/>
                        </a:lnTo>
                        <a:lnTo>
                          <a:pt x="96" y="63"/>
                        </a:lnTo>
                        <a:lnTo>
                          <a:pt x="94" y="64"/>
                        </a:lnTo>
                        <a:lnTo>
                          <a:pt x="91" y="66"/>
                        </a:lnTo>
                        <a:lnTo>
                          <a:pt x="89" y="67"/>
                        </a:lnTo>
                        <a:lnTo>
                          <a:pt x="87" y="67"/>
                        </a:lnTo>
                        <a:lnTo>
                          <a:pt x="86" y="67"/>
                        </a:lnTo>
                        <a:lnTo>
                          <a:pt x="83" y="68"/>
                        </a:lnTo>
                        <a:lnTo>
                          <a:pt x="61" y="68"/>
                        </a:lnTo>
                        <a:lnTo>
                          <a:pt x="61" y="41"/>
                        </a:lnTo>
                        <a:lnTo>
                          <a:pt x="84" y="41"/>
                        </a:lnTo>
                        <a:lnTo>
                          <a:pt x="87" y="42"/>
                        </a:lnTo>
                        <a:lnTo>
                          <a:pt x="93" y="43"/>
                        </a:lnTo>
                        <a:lnTo>
                          <a:pt x="95" y="45"/>
                        </a:lnTo>
                        <a:lnTo>
                          <a:pt x="98" y="49"/>
                        </a:lnTo>
                        <a:lnTo>
                          <a:pt x="98" y="51"/>
                        </a:lnTo>
                        <a:lnTo>
                          <a:pt x="98" y="37"/>
                        </a:lnTo>
                        <a:lnTo>
                          <a:pt x="94" y="36"/>
                        </a:lnTo>
                        <a:lnTo>
                          <a:pt x="98" y="34"/>
                        </a:lnTo>
                        <a:lnTo>
                          <a:pt x="100" y="32"/>
                        </a:lnTo>
                        <a:lnTo>
                          <a:pt x="101" y="32"/>
                        </a:lnTo>
                        <a:lnTo>
                          <a:pt x="104" y="26"/>
                        </a:lnTo>
                        <a:lnTo>
                          <a:pt x="105" y="23"/>
                        </a:lnTo>
                        <a:lnTo>
                          <a:pt x="105" y="16"/>
                        </a:lnTo>
                        <a:lnTo>
                          <a:pt x="104" y="12"/>
                        </a:lnTo>
                        <a:lnTo>
                          <a:pt x="102" y="9"/>
                        </a:lnTo>
                        <a:lnTo>
                          <a:pt x="100" y="6"/>
                        </a:lnTo>
                        <a:lnTo>
                          <a:pt x="97" y="4"/>
                        </a:lnTo>
                        <a:lnTo>
                          <a:pt x="95" y="3"/>
                        </a:lnTo>
                        <a:lnTo>
                          <a:pt x="95" y="18"/>
                        </a:lnTo>
                        <a:lnTo>
                          <a:pt x="95" y="23"/>
                        </a:lnTo>
                        <a:lnTo>
                          <a:pt x="94" y="25"/>
                        </a:lnTo>
                        <a:lnTo>
                          <a:pt x="92" y="29"/>
                        </a:lnTo>
                        <a:lnTo>
                          <a:pt x="90" y="30"/>
                        </a:lnTo>
                        <a:lnTo>
                          <a:pt x="85" y="32"/>
                        </a:lnTo>
                        <a:lnTo>
                          <a:pt x="82" y="32"/>
                        </a:lnTo>
                        <a:lnTo>
                          <a:pt x="61" y="32"/>
                        </a:lnTo>
                        <a:lnTo>
                          <a:pt x="61" y="9"/>
                        </a:lnTo>
                        <a:lnTo>
                          <a:pt x="82" y="9"/>
                        </a:lnTo>
                        <a:lnTo>
                          <a:pt x="86" y="9"/>
                        </a:lnTo>
                        <a:lnTo>
                          <a:pt x="90" y="11"/>
                        </a:lnTo>
                        <a:lnTo>
                          <a:pt x="92" y="12"/>
                        </a:lnTo>
                        <a:lnTo>
                          <a:pt x="94" y="16"/>
                        </a:lnTo>
                        <a:lnTo>
                          <a:pt x="95" y="18"/>
                        </a:lnTo>
                        <a:lnTo>
                          <a:pt x="95" y="3"/>
                        </a:lnTo>
                        <a:lnTo>
                          <a:pt x="90" y="0"/>
                        </a:lnTo>
                        <a:lnTo>
                          <a:pt x="85" y="0"/>
                        </a:lnTo>
                        <a:lnTo>
                          <a:pt x="51" y="0"/>
                        </a:lnTo>
                        <a:lnTo>
                          <a:pt x="51" y="77"/>
                        </a:lnTo>
                        <a:lnTo>
                          <a:pt x="85" y="77"/>
                        </a:lnTo>
                        <a:lnTo>
                          <a:pt x="89" y="76"/>
                        </a:lnTo>
                        <a:lnTo>
                          <a:pt x="96" y="75"/>
                        </a:lnTo>
                        <a:lnTo>
                          <a:pt x="99" y="73"/>
                        </a:lnTo>
                        <a:lnTo>
                          <a:pt x="103" y="70"/>
                        </a:lnTo>
                        <a:lnTo>
                          <a:pt x="105" y="68"/>
                        </a:lnTo>
                        <a:lnTo>
                          <a:pt x="108" y="61"/>
                        </a:lnTo>
                        <a:lnTo>
                          <a:pt x="109" y="58"/>
                        </a:lnTo>
                        <a:lnTo>
                          <a:pt x="109" y="50"/>
                        </a:lnTo>
                        <a:close/>
                        <a:moveTo>
                          <a:pt x="443" y="458"/>
                        </a:moveTo>
                        <a:lnTo>
                          <a:pt x="443" y="447"/>
                        </a:lnTo>
                        <a:lnTo>
                          <a:pt x="443" y="443"/>
                        </a:lnTo>
                        <a:lnTo>
                          <a:pt x="439" y="435"/>
                        </a:lnTo>
                        <a:lnTo>
                          <a:pt x="437" y="433"/>
                        </a:lnTo>
                        <a:lnTo>
                          <a:pt x="436" y="432"/>
                        </a:lnTo>
                        <a:lnTo>
                          <a:pt x="434" y="431"/>
                        </a:lnTo>
                        <a:lnTo>
                          <a:pt x="434" y="446"/>
                        </a:lnTo>
                        <a:lnTo>
                          <a:pt x="434" y="460"/>
                        </a:lnTo>
                        <a:lnTo>
                          <a:pt x="433" y="465"/>
                        </a:lnTo>
                        <a:lnTo>
                          <a:pt x="427" y="472"/>
                        </a:lnTo>
                        <a:lnTo>
                          <a:pt x="424" y="473"/>
                        </a:lnTo>
                        <a:lnTo>
                          <a:pt x="416" y="473"/>
                        </a:lnTo>
                        <a:lnTo>
                          <a:pt x="413" y="472"/>
                        </a:lnTo>
                        <a:lnTo>
                          <a:pt x="408" y="465"/>
                        </a:lnTo>
                        <a:lnTo>
                          <a:pt x="406" y="460"/>
                        </a:lnTo>
                        <a:lnTo>
                          <a:pt x="406" y="446"/>
                        </a:lnTo>
                        <a:lnTo>
                          <a:pt x="408" y="442"/>
                        </a:lnTo>
                        <a:lnTo>
                          <a:pt x="413" y="435"/>
                        </a:lnTo>
                        <a:lnTo>
                          <a:pt x="415" y="434"/>
                        </a:lnTo>
                        <a:lnTo>
                          <a:pt x="417" y="433"/>
                        </a:lnTo>
                        <a:lnTo>
                          <a:pt x="424" y="433"/>
                        </a:lnTo>
                        <a:lnTo>
                          <a:pt x="428" y="435"/>
                        </a:lnTo>
                        <a:lnTo>
                          <a:pt x="433" y="441"/>
                        </a:lnTo>
                        <a:lnTo>
                          <a:pt x="434" y="446"/>
                        </a:lnTo>
                        <a:lnTo>
                          <a:pt x="434" y="431"/>
                        </a:lnTo>
                        <a:lnTo>
                          <a:pt x="430" y="427"/>
                        </a:lnTo>
                        <a:lnTo>
                          <a:pt x="426" y="426"/>
                        </a:lnTo>
                        <a:lnTo>
                          <a:pt x="418" y="426"/>
                        </a:lnTo>
                        <a:lnTo>
                          <a:pt x="415" y="427"/>
                        </a:lnTo>
                        <a:lnTo>
                          <a:pt x="410" y="430"/>
                        </a:lnTo>
                        <a:lnTo>
                          <a:pt x="408" y="432"/>
                        </a:lnTo>
                        <a:lnTo>
                          <a:pt x="406" y="434"/>
                        </a:lnTo>
                        <a:lnTo>
                          <a:pt x="406" y="427"/>
                        </a:lnTo>
                        <a:lnTo>
                          <a:pt x="398" y="427"/>
                        </a:lnTo>
                        <a:lnTo>
                          <a:pt x="398" y="499"/>
                        </a:lnTo>
                        <a:lnTo>
                          <a:pt x="407" y="499"/>
                        </a:lnTo>
                        <a:lnTo>
                          <a:pt x="407" y="474"/>
                        </a:lnTo>
                        <a:lnTo>
                          <a:pt x="409" y="476"/>
                        </a:lnTo>
                        <a:lnTo>
                          <a:pt x="410" y="478"/>
                        </a:lnTo>
                        <a:lnTo>
                          <a:pt x="415" y="480"/>
                        </a:lnTo>
                        <a:lnTo>
                          <a:pt x="418" y="481"/>
                        </a:lnTo>
                        <a:lnTo>
                          <a:pt x="425" y="481"/>
                        </a:lnTo>
                        <a:lnTo>
                          <a:pt x="429" y="480"/>
                        </a:lnTo>
                        <a:lnTo>
                          <a:pt x="436" y="475"/>
                        </a:lnTo>
                        <a:lnTo>
                          <a:pt x="437" y="474"/>
                        </a:lnTo>
                        <a:lnTo>
                          <a:pt x="437" y="473"/>
                        </a:lnTo>
                        <a:lnTo>
                          <a:pt x="439" y="472"/>
                        </a:lnTo>
                        <a:lnTo>
                          <a:pt x="442" y="463"/>
                        </a:lnTo>
                        <a:lnTo>
                          <a:pt x="443" y="458"/>
                        </a:lnTo>
                        <a:close/>
                        <a:moveTo>
                          <a:pt x="1303" y="265"/>
                        </a:moveTo>
                        <a:lnTo>
                          <a:pt x="1242" y="265"/>
                        </a:lnTo>
                        <a:lnTo>
                          <a:pt x="1242" y="355"/>
                        </a:lnTo>
                        <a:lnTo>
                          <a:pt x="1254" y="355"/>
                        </a:lnTo>
                        <a:lnTo>
                          <a:pt x="1254" y="314"/>
                        </a:lnTo>
                        <a:lnTo>
                          <a:pt x="1296" y="314"/>
                        </a:lnTo>
                        <a:lnTo>
                          <a:pt x="1296" y="303"/>
                        </a:lnTo>
                        <a:lnTo>
                          <a:pt x="1254" y="303"/>
                        </a:lnTo>
                        <a:lnTo>
                          <a:pt x="1254" y="275"/>
                        </a:lnTo>
                        <a:lnTo>
                          <a:pt x="1303" y="275"/>
                        </a:lnTo>
                        <a:lnTo>
                          <a:pt x="1303" y="265"/>
                        </a:lnTo>
                        <a:close/>
                      </a:path>
                    </a:pathLst>
                  </a:custGeom>
                  <a:solidFill>
                    <a:srgbClr val="231F2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" name="AutoShape 19"/>
                  <p:cNvSpPr>
                    <a:spLocks/>
                  </p:cNvSpPr>
                  <p:nvPr/>
                </p:nvSpPr>
                <p:spPr bwMode="auto">
                  <a:xfrm>
                    <a:off x="3669" y="1555"/>
                    <a:ext cx="494" cy="760"/>
                  </a:xfrm>
                  <a:custGeom>
                    <a:avLst/>
                    <a:gdLst>
                      <a:gd name="T0" fmla="+- 0 3670 3670"/>
                      <a:gd name="T1" fmla="*/ T0 w 494"/>
                      <a:gd name="T2" fmla="+- 0 1556 1556"/>
                      <a:gd name="T3" fmla="*/ 1556 h 760"/>
                      <a:gd name="T4" fmla="+- 0 3670 3670"/>
                      <a:gd name="T5" fmla="*/ T4 w 494"/>
                      <a:gd name="T6" fmla="+- 0 2137 1556"/>
                      <a:gd name="T7" fmla="*/ 2137 h 760"/>
                      <a:gd name="T8" fmla="+- 0 4163 3670"/>
                      <a:gd name="T9" fmla="*/ T8 w 494"/>
                      <a:gd name="T10" fmla="+- 0 1857 1556"/>
                      <a:gd name="T11" fmla="*/ 1857 h 760"/>
                      <a:gd name="T12" fmla="+- 0 4163 3670"/>
                      <a:gd name="T13" fmla="*/ T12 w 494"/>
                      <a:gd name="T14" fmla="+- 0 2316 1556"/>
                      <a:gd name="T15" fmla="*/ 2316 h 760"/>
                    </a:gdLst>
                    <a:ahLst/>
                    <a:cxnLst>
                      <a:cxn ang="0">
                        <a:pos x="T1" y="T3"/>
                      </a:cxn>
                      <a:cxn ang="0">
                        <a:pos x="T5" y="T7"/>
                      </a:cxn>
                      <a:cxn ang="0">
                        <a:pos x="T9" y="T11"/>
                      </a:cxn>
                      <a:cxn ang="0">
                        <a:pos x="T13" y="T15"/>
                      </a:cxn>
                    </a:cxnLst>
                    <a:rect l="0" t="0" r="r" b="b"/>
                    <a:pathLst>
                      <a:path w="494" h="760">
                        <a:moveTo>
                          <a:pt x="0" y="0"/>
                        </a:moveTo>
                        <a:lnTo>
                          <a:pt x="0" y="581"/>
                        </a:lnTo>
                        <a:moveTo>
                          <a:pt x="493" y="301"/>
                        </a:moveTo>
                        <a:lnTo>
                          <a:pt x="493" y="760"/>
                        </a:lnTo>
                      </a:path>
                    </a:pathLst>
                  </a:custGeom>
                  <a:noFill/>
                  <a:ln w="7290">
                    <a:solidFill>
                      <a:srgbClr val="231F20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1" name="Line 20"/>
                  <p:cNvSpPr>
                    <a:spLocks noChangeShapeType="1"/>
                  </p:cNvSpPr>
                  <p:nvPr/>
                </p:nvSpPr>
                <p:spPr bwMode="auto">
                  <a:xfrm>
                    <a:off x="3959" y="2022"/>
                    <a:ext cx="188" cy="0"/>
                  </a:xfrm>
                  <a:prstGeom prst="line">
                    <a:avLst/>
                  </a:prstGeom>
                  <a:noFill/>
                  <a:ln w="7290">
                    <a:solidFill>
                      <a:srgbClr val="231F2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2" name="Freeform 21"/>
                  <p:cNvSpPr>
                    <a:spLocks/>
                  </p:cNvSpPr>
                  <p:nvPr/>
                </p:nvSpPr>
                <p:spPr bwMode="auto">
                  <a:xfrm>
                    <a:off x="4110" y="1992"/>
                    <a:ext cx="46" cy="60"/>
                  </a:xfrm>
                  <a:custGeom>
                    <a:avLst/>
                    <a:gdLst>
                      <a:gd name="T0" fmla="+- 0 4110 4110"/>
                      <a:gd name="T1" fmla="*/ T0 w 46"/>
                      <a:gd name="T2" fmla="+- 0 1992 1992"/>
                      <a:gd name="T3" fmla="*/ 1992 h 60"/>
                      <a:gd name="T4" fmla="+- 0 4156 4110"/>
                      <a:gd name="T5" fmla="*/ T4 w 46"/>
                      <a:gd name="T6" fmla="+- 0 2022 1992"/>
                      <a:gd name="T7" fmla="*/ 2022 h 60"/>
                      <a:gd name="T8" fmla="+- 0 4110 4110"/>
                      <a:gd name="T9" fmla="*/ T8 w 46"/>
                      <a:gd name="T10" fmla="+- 0 2052 1992"/>
                      <a:gd name="T11" fmla="*/ 2052 h 60"/>
                    </a:gdLst>
                    <a:ahLst/>
                    <a:cxnLst>
                      <a:cxn ang="0">
                        <a:pos x="T1" y="T3"/>
                      </a:cxn>
                      <a:cxn ang="0">
                        <a:pos x="T5" y="T7"/>
                      </a:cxn>
                      <a:cxn ang="0">
                        <a:pos x="T9" y="T11"/>
                      </a:cxn>
                    </a:cxnLst>
                    <a:rect l="0" t="0" r="r" b="b"/>
                    <a:pathLst>
                      <a:path w="46" h="60">
                        <a:moveTo>
                          <a:pt x="0" y="0"/>
                        </a:moveTo>
                        <a:lnTo>
                          <a:pt x="46" y="30"/>
                        </a:lnTo>
                        <a:lnTo>
                          <a:pt x="0" y="60"/>
                        </a:lnTo>
                      </a:path>
                    </a:pathLst>
                  </a:custGeom>
                  <a:noFill/>
                  <a:ln w="7353">
                    <a:solidFill>
                      <a:srgbClr val="231F2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3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3685" y="2022"/>
                    <a:ext cx="193" cy="0"/>
                  </a:xfrm>
                  <a:prstGeom prst="line">
                    <a:avLst/>
                  </a:prstGeom>
                  <a:noFill/>
                  <a:ln w="7290">
                    <a:solidFill>
                      <a:srgbClr val="231F2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" name="Freeform 23"/>
                  <p:cNvSpPr>
                    <a:spLocks/>
                  </p:cNvSpPr>
                  <p:nvPr/>
                </p:nvSpPr>
                <p:spPr bwMode="auto">
                  <a:xfrm>
                    <a:off x="3676" y="1992"/>
                    <a:ext cx="46" cy="60"/>
                  </a:xfrm>
                  <a:custGeom>
                    <a:avLst/>
                    <a:gdLst>
                      <a:gd name="T0" fmla="+- 0 3722 3676"/>
                      <a:gd name="T1" fmla="*/ T0 w 46"/>
                      <a:gd name="T2" fmla="+- 0 1992 1992"/>
                      <a:gd name="T3" fmla="*/ 1992 h 60"/>
                      <a:gd name="T4" fmla="+- 0 3676 3676"/>
                      <a:gd name="T5" fmla="*/ T4 w 46"/>
                      <a:gd name="T6" fmla="+- 0 2022 1992"/>
                      <a:gd name="T7" fmla="*/ 2022 h 60"/>
                      <a:gd name="T8" fmla="+- 0 3722 3676"/>
                      <a:gd name="T9" fmla="*/ T8 w 46"/>
                      <a:gd name="T10" fmla="+- 0 2052 1992"/>
                      <a:gd name="T11" fmla="*/ 2052 h 60"/>
                    </a:gdLst>
                    <a:ahLst/>
                    <a:cxnLst>
                      <a:cxn ang="0">
                        <a:pos x="T1" y="T3"/>
                      </a:cxn>
                      <a:cxn ang="0">
                        <a:pos x="T5" y="T7"/>
                      </a:cxn>
                      <a:cxn ang="0">
                        <a:pos x="T9" y="T11"/>
                      </a:cxn>
                    </a:cxnLst>
                    <a:rect l="0" t="0" r="r" b="b"/>
                    <a:pathLst>
                      <a:path w="46" h="60">
                        <a:moveTo>
                          <a:pt x="46" y="0"/>
                        </a:moveTo>
                        <a:lnTo>
                          <a:pt x="0" y="30"/>
                        </a:lnTo>
                        <a:lnTo>
                          <a:pt x="46" y="60"/>
                        </a:lnTo>
                      </a:path>
                    </a:pathLst>
                  </a:custGeom>
                  <a:noFill/>
                  <a:ln w="7353">
                    <a:solidFill>
                      <a:srgbClr val="231F2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5" name="Freeform 24"/>
                  <p:cNvSpPr>
                    <a:spLocks/>
                  </p:cNvSpPr>
                  <p:nvPr/>
                </p:nvSpPr>
                <p:spPr bwMode="auto">
                  <a:xfrm>
                    <a:off x="3905" y="2000"/>
                    <a:ext cx="47" cy="59"/>
                  </a:xfrm>
                  <a:custGeom>
                    <a:avLst/>
                    <a:gdLst>
                      <a:gd name="T0" fmla="+- 0 3952 3906"/>
                      <a:gd name="T1" fmla="*/ T0 w 47"/>
                      <a:gd name="T2" fmla="+- 0 2000 2000"/>
                      <a:gd name="T3" fmla="*/ 2000 h 59"/>
                      <a:gd name="T4" fmla="+- 0 3942 3906"/>
                      <a:gd name="T5" fmla="*/ T4 w 47"/>
                      <a:gd name="T6" fmla="+- 0 2000 2000"/>
                      <a:gd name="T7" fmla="*/ 2000 h 59"/>
                      <a:gd name="T8" fmla="+- 0 3942 3906"/>
                      <a:gd name="T9" fmla="*/ T8 w 47"/>
                      <a:gd name="T10" fmla="+- 0 2036 2000"/>
                      <a:gd name="T11" fmla="*/ 2036 h 59"/>
                      <a:gd name="T12" fmla="+- 0 3942 3906"/>
                      <a:gd name="T13" fmla="*/ T12 w 47"/>
                      <a:gd name="T14" fmla="+- 0 2040 2000"/>
                      <a:gd name="T15" fmla="*/ 2040 h 59"/>
                      <a:gd name="T16" fmla="+- 0 3940 3906"/>
                      <a:gd name="T17" fmla="*/ T16 w 47"/>
                      <a:gd name="T18" fmla="+- 0 2045 2000"/>
                      <a:gd name="T19" fmla="*/ 2045 h 59"/>
                      <a:gd name="T20" fmla="+- 0 3938 3906"/>
                      <a:gd name="T21" fmla="*/ T20 w 47"/>
                      <a:gd name="T22" fmla="+- 0 2047 2000"/>
                      <a:gd name="T23" fmla="*/ 2047 h 59"/>
                      <a:gd name="T24" fmla="+- 0 3933 3906"/>
                      <a:gd name="T25" fmla="*/ T24 w 47"/>
                      <a:gd name="T26" fmla="+- 0 2050 2000"/>
                      <a:gd name="T27" fmla="*/ 2050 h 59"/>
                      <a:gd name="T28" fmla="+- 0 3930 3906"/>
                      <a:gd name="T29" fmla="*/ T28 w 47"/>
                      <a:gd name="T30" fmla="+- 0 2050 2000"/>
                      <a:gd name="T31" fmla="*/ 2050 h 59"/>
                      <a:gd name="T32" fmla="+- 0 3924 3906"/>
                      <a:gd name="T33" fmla="*/ T32 w 47"/>
                      <a:gd name="T34" fmla="+- 0 2050 2000"/>
                      <a:gd name="T35" fmla="*/ 2050 h 59"/>
                      <a:gd name="T36" fmla="+- 0 3915 3906"/>
                      <a:gd name="T37" fmla="*/ T36 w 47"/>
                      <a:gd name="T38" fmla="+- 0 2000 2000"/>
                      <a:gd name="T39" fmla="*/ 2000 h 59"/>
                      <a:gd name="T40" fmla="+- 0 3906 3906"/>
                      <a:gd name="T41" fmla="*/ T40 w 47"/>
                      <a:gd name="T42" fmla="+- 0 2000 2000"/>
                      <a:gd name="T43" fmla="*/ 2000 h 59"/>
                      <a:gd name="T44" fmla="+- 0 3922 3906"/>
                      <a:gd name="T45" fmla="*/ T44 w 47"/>
                      <a:gd name="T46" fmla="+- 0 2059 2000"/>
                      <a:gd name="T47" fmla="*/ 2059 h 59"/>
                      <a:gd name="T48" fmla="+- 0 3933 3906"/>
                      <a:gd name="T49" fmla="*/ T48 w 47"/>
                      <a:gd name="T50" fmla="+- 0 2059 2000"/>
                      <a:gd name="T51" fmla="*/ 2059 h 59"/>
                      <a:gd name="T52" fmla="+- 0 3939 3906"/>
                      <a:gd name="T53" fmla="*/ T52 w 47"/>
                      <a:gd name="T54" fmla="+- 0 2056 2000"/>
                      <a:gd name="T55" fmla="*/ 2056 h 59"/>
                      <a:gd name="T56" fmla="+- 0 3943 3906"/>
                      <a:gd name="T57" fmla="*/ T56 w 47"/>
                      <a:gd name="T58" fmla="+- 0 2049 2000"/>
                      <a:gd name="T59" fmla="*/ 2049 h 59"/>
                      <a:gd name="T60" fmla="+- 0 3943 3906"/>
                      <a:gd name="T61" fmla="*/ T60 w 47"/>
                      <a:gd name="T62" fmla="+- 0 2057 2000"/>
                      <a:gd name="T63" fmla="*/ 2057 h 59"/>
                      <a:gd name="T64" fmla="+- 0 3952 3906"/>
                      <a:gd name="T65" fmla="*/ T64 w 47"/>
                      <a:gd name="T66" fmla="+- 0 2057 2000"/>
                      <a:gd name="T67" fmla="*/ 2057 h 59"/>
                      <a:gd name="T68" fmla="+- 0 3952 3906"/>
                      <a:gd name="T69" fmla="*/ T68 w 47"/>
                      <a:gd name="T70" fmla="+- 0 2000 2000"/>
                      <a:gd name="T71" fmla="*/ 2000 h 59"/>
                    </a:gdLst>
                    <a:ahLst/>
                    <a:cxnLst>
                      <a:cxn ang="0">
                        <a:pos x="T1" y="T3"/>
                      </a:cxn>
                      <a:cxn ang="0">
                        <a:pos x="T5" y="T7"/>
                      </a:cxn>
                      <a:cxn ang="0">
                        <a:pos x="T9" y="T11"/>
                      </a:cxn>
                      <a:cxn ang="0">
                        <a:pos x="T13" y="T15"/>
                      </a:cxn>
                      <a:cxn ang="0">
                        <a:pos x="T17" y="T19"/>
                      </a:cxn>
                      <a:cxn ang="0">
                        <a:pos x="T21" y="T23"/>
                      </a:cxn>
                      <a:cxn ang="0">
                        <a:pos x="T25" y="T27"/>
                      </a:cxn>
                      <a:cxn ang="0">
                        <a:pos x="T29" y="T31"/>
                      </a:cxn>
                      <a:cxn ang="0">
                        <a:pos x="T33" y="T35"/>
                      </a:cxn>
                      <a:cxn ang="0">
                        <a:pos x="T37" y="T39"/>
                      </a:cxn>
                      <a:cxn ang="0">
                        <a:pos x="T41" y="T43"/>
                      </a:cxn>
                      <a:cxn ang="0">
                        <a:pos x="T45" y="T47"/>
                      </a:cxn>
                      <a:cxn ang="0">
                        <a:pos x="T49" y="T51"/>
                      </a:cxn>
                      <a:cxn ang="0">
                        <a:pos x="T53" y="T55"/>
                      </a:cxn>
                      <a:cxn ang="0">
                        <a:pos x="T57" y="T59"/>
                      </a:cxn>
                      <a:cxn ang="0">
                        <a:pos x="T61" y="T63"/>
                      </a:cxn>
                      <a:cxn ang="0">
                        <a:pos x="T65" y="T67"/>
                      </a:cxn>
                      <a:cxn ang="0">
                        <a:pos x="T69" y="T71"/>
                      </a:cxn>
                    </a:cxnLst>
                    <a:rect l="0" t="0" r="r" b="b"/>
                    <a:pathLst>
                      <a:path w="47" h="59">
                        <a:moveTo>
                          <a:pt x="46" y="0"/>
                        </a:moveTo>
                        <a:lnTo>
                          <a:pt x="36" y="0"/>
                        </a:lnTo>
                        <a:lnTo>
                          <a:pt x="36" y="36"/>
                        </a:lnTo>
                        <a:lnTo>
                          <a:pt x="36" y="40"/>
                        </a:lnTo>
                        <a:lnTo>
                          <a:pt x="34" y="45"/>
                        </a:lnTo>
                        <a:lnTo>
                          <a:pt x="32" y="47"/>
                        </a:lnTo>
                        <a:lnTo>
                          <a:pt x="27" y="50"/>
                        </a:lnTo>
                        <a:lnTo>
                          <a:pt x="24" y="50"/>
                        </a:lnTo>
                        <a:lnTo>
                          <a:pt x="18" y="50"/>
                        </a:lnTo>
                        <a:lnTo>
                          <a:pt x="9" y="0"/>
                        </a:lnTo>
                        <a:lnTo>
                          <a:pt x="0" y="0"/>
                        </a:lnTo>
                        <a:lnTo>
                          <a:pt x="16" y="59"/>
                        </a:lnTo>
                        <a:lnTo>
                          <a:pt x="27" y="59"/>
                        </a:lnTo>
                        <a:lnTo>
                          <a:pt x="33" y="56"/>
                        </a:lnTo>
                        <a:lnTo>
                          <a:pt x="37" y="49"/>
                        </a:lnTo>
                        <a:lnTo>
                          <a:pt x="37" y="57"/>
                        </a:lnTo>
                        <a:lnTo>
                          <a:pt x="46" y="57"/>
                        </a:lnTo>
                        <a:lnTo>
                          <a:pt x="46" y="0"/>
                        </a:lnTo>
                        <a:close/>
                      </a:path>
                    </a:pathLst>
                  </a:custGeom>
                  <a:solidFill>
                    <a:srgbClr val="231F2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6" name="Line 25"/>
                  <p:cNvSpPr>
                    <a:spLocks noChangeShapeType="1"/>
                  </p:cNvSpPr>
                  <p:nvPr/>
                </p:nvSpPr>
                <p:spPr bwMode="auto">
                  <a:xfrm>
                    <a:off x="2657" y="2215"/>
                    <a:ext cx="690" cy="0"/>
                  </a:xfrm>
                  <a:prstGeom prst="line">
                    <a:avLst/>
                  </a:prstGeom>
                  <a:noFill/>
                  <a:ln w="7290">
                    <a:solidFill>
                      <a:srgbClr val="231F2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7" name="Freeform 26"/>
                  <p:cNvSpPr>
                    <a:spLocks/>
                  </p:cNvSpPr>
                  <p:nvPr/>
                </p:nvSpPr>
                <p:spPr bwMode="auto">
                  <a:xfrm>
                    <a:off x="2647" y="2185"/>
                    <a:ext cx="46" cy="60"/>
                  </a:xfrm>
                  <a:custGeom>
                    <a:avLst/>
                    <a:gdLst>
                      <a:gd name="T0" fmla="+- 0 2694 2648"/>
                      <a:gd name="T1" fmla="*/ T0 w 46"/>
                      <a:gd name="T2" fmla="+- 0 2185 2185"/>
                      <a:gd name="T3" fmla="*/ 2185 h 60"/>
                      <a:gd name="T4" fmla="+- 0 2648 2648"/>
                      <a:gd name="T5" fmla="*/ T4 w 46"/>
                      <a:gd name="T6" fmla="+- 0 2215 2185"/>
                      <a:gd name="T7" fmla="*/ 2215 h 60"/>
                      <a:gd name="T8" fmla="+- 0 2694 2648"/>
                      <a:gd name="T9" fmla="*/ T8 w 46"/>
                      <a:gd name="T10" fmla="+- 0 2245 2185"/>
                      <a:gd name="T11" fmla="*/ 2245 h 60"/>
                    </a:gdLst>
                    <a:ahLst/>
                    <a:cxnLst>
                      <a:cxn ang="0">
                        <a:pos x="T1" y="T3"/>
                      </a:cxn>
                      <a:cxn ang="0">
                        <a:pos x="T5" y="T7"/>
                      </a:cxn>
                      <a:cxn ang="0">
                        <a:pos x="T9" y="T11"/>
                      </a:cxn>
                    </a:cxnLst>
                    <a:rect l="0" t="0" r="r" b="b"/>
                    <a:pathLst>
                      <a:path w="46" h="60">
                        <a:moveTo>
                          <a:pt x="46" y="0"/>
                        </a:moveTo>
                        <a:lnTo>
                          <a:pt x="0" y="30"/>
                        </a:lnTo>
                        <a:lnTo>
                          <a:pt x="46" y="60"/>
                        </a:lnTo>
                      </a:path>
                    </a:pathLst>
                  </a:custGeom>
                  <a:noFill/>
                  <a:ln w="7353">
                    <a:solidFill>
                      <a:srgbClr val="231F2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8" name="Line 27"/>
                  <p:cNvSpPr>
                    <a:spLocks noChangeShapeType="1"/>
                  </p:cNvSpPr>
                  <p:nvPr/>
                </p:nvSpPr>
                <p:spPr bwMode="auto">
                  <a:xfrm>
                    <a:off x="4148" y="2215"/>
                    <a:ext cx="0" cy="0"/>
                  </a:xfrm>
                  <a:prstGeom prst="line">
                    <a:avLst/>
                  </a:prstGeom>
                  <a:noFill/>
                  <a:ln w="7290">
                    <a:solidFill>
                      <a:srgbClr val="231F2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9" name="Freeform 28"/>
                  <p:cNvSpPr>
                    <a:spLocks/>
                  </p:cNvSpPr>
                  <p:nvPr/>
                </p:nvSpPr>
                <p:spPr bwMode="auto">
                  <a:xfrm>
                    <a:off x="4111" y="2185"/>
                    <a:ext cx="46" cy="60"/>
                  </a:xfrm>
                  <a:custGeom>
                    <a:avLst/>
                    <a:gdLst>
                      <a:gd name="T0" fmla="+- 0 4112 4112"/>
                      <a:gd name="T1" fmla="*/ T0 w 46"/>
                      <a:gd name="T2" fmla="+- 0 2245 2185"/>
                      <a:gd name="T3" fmla="*/ 2245 h 60"/>
                      <a:gd name="T4" fmla="+- 0 4157 4112"/>
                      <a:gd name="T5" fmla="*/ T4 w 46"/>
                      <a:gd name="T6" fmla="+- 0 2215 2185"/>
                      <a:gd name="T7" fmla="*/ 2215 h 60"/>
                      <a:gd name="T8" fmla="+- 0 4112 4112"/>
                      <a:gd name="T9" fmla="*/ T8 w 46"/>
                      <a:gd name="T10" fmla="+- 0 2185 2185"/>
                      <a:gd name="T11" fmla="*/ 2185 h 60"/>
                    </a:gdLst>
                    <a:ahLst/>
                    <a:cxnLst>
                      <a:cxn ang="0">
                        <a:pos x="T1" y="T3"/>
                      </a:cxn>
                      <a:cxn ang="0">
                        <a:pos x="T5" y="T7"/>
                      </a:cxn>
                      <a:cxn ang="0">
                        <a:pos x="T9" y="T11"/>
                      </a:cxn>
                    </a:cxnLst>
                    <a:rect l="0" t="0" r="r" b="b"/>
                    <a:pathLst>
                      <a:path w="46" h="60">
                        <a:moveTo>
                          <a:pt x="0" y="60"/>
                        </a:moveTo>
                        <a:lnTo>
                          <a:pt x="45" y="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7353">
                    <a:solidFill>
                      <a:srgbClr val="231F2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30" name="Freeform 29"/>
                  <p:cNvSpPr>
                    <a:spLocks/>
                  </p:cNvSpPr>
                  <p:nvPr/>
                </p:nvSpPr>
                <p:spPr bwMode="auto">
                  <a:xfrm>
                    <a:off x="3363" y="2182"/>
                    <a:ext cx="66" cy="72"/>
                  </a:xfrm>
                  <a:custGeom>
                    <a:avLst/>
                    <a:gdLst>
                      <a:gd name="T0" fmla="+- 0 3430 3364"/>
                      <a:gd name="T1" fmla="*/ T0 w 66"/>
                      <a:gd name="T2" fmla="+- 0 2183 2183"/>
                      <a:gd name="T3" fmla="*/ 2183 h 72"/>
                      <a:gd name="T4" fmla="+- 0 3417 3364"/>
                      <a:gd name="T5" fmla="*/ T4 w 66"/>
                      <a:gd name="T6" fmla="+- 0 2183 2183"/>
                      <a:gd name="T7" fmla="*/ 2183 h 72"/>
                      <a:gd name="T8" fmla="+- 0 3401 3364"/>
                      <a:gd name="T9" fmla="*/ T8 w 66"/>
                      <a:gd name="T10" fmla="+- 0 2227 2183"/>
                      <a:gd name="T11" fmla="*/ 2227 h 72"/>
                      <a:gd name="T12" fmla="+- 0 3396 3364"/>
                      <a:gd name="T13" fmla="*/ T12 w 66"/>
                      <a:gd name="T14" fmla="+- 0 2240 2183"/>
                      <a:gd name="T15" fmla="*/ 2240 h 72"/>
                      <a:gd name="T16" fmla="+- 0 3395 3364"/>
                      <a:gd name="T17" fmla="*/ T16 w 66"/>
                      <a:gd name="T18" fmla="+- 0 2235 2183"/>
                      <a:gd name="T19" fmla="*/ 2235 h 72"/>
                      <a:gd name="T20" fmla="+- 0 3376 3364"/>
                      <a:gd name="T21" fmla="*/ T20 w 66"/>
                      <a:gd name="T22" fmla="+- 0 2183 2183"/>
                      <a:gd name="T23" fmla="*/ 2183 h 72"/>
                      <a:gd name="T24" fmla="+- 0 3364 3364"/>
                      <a:gd name="T25" fmla="*/ T24 w 66"/>
                      <a:gd name="T26" fmla="+- 0 2183 2183"/>
                      <a:gd name="T27" fmla="*/ 2183 h 72"/>
                      <a:gd name="T28" fmla="+- 0 3391 3364"/>
                      <a:gd name="T29" fmla="*/ T28 w 66"/>
                      <a:gd name="T30" fmla="+- 0 2255 2183"/>
                      <a:gd name="T31" fmla="*/ 2255 h 72"/>
                      <a:gd name="T32" fmla="+- 0 3402 3364"/>
                      <a:gd name="T33" fmla="*/ T32 w 66"/>
                      <a:gd name="T34" fmla="+- 0 2255 2183"/>
                      <a:gd name="T35" fmla="*/ 2255 h 72"/>
                      <a:gd name="T36" fmla="+- 0 3430 3364"/>
                      <a:gd name="T37" fmla="*/ T36 w 66"/>
                      <a:gd name="T38" fmla="+- 0 2183 2183"/>
                      <a:gd name="T39" fmla="*/ 2183 h 72"/>
                    </a:gdLst>
                    <a:ahLst/>
                    <a:cxnLst>
                      <a:cxn ang="0">
                        <a:pos x="T1" y="T3"/>
                      </a:cxn>
                      <a:cxn ang="0">
                        <a:pos x="T5" y="T7"/>
                      </a:cxn>
                      <a:cxn ang="0">
                        <a:pos x="T9" y="T11"/>
                      </a:cxn>
                      <a:cxn ang="0">
                        <a:pos x="T13" y="T15"/>
                      </a:cxn>
                      <a:cxn ang="0">
                        <a:pos x="T17" y="T19"/>
                      </a:cxn>
                      <a:cxn ang="0">
                        <a:pos x="T21" y="T23"/>
                      </a:cxn>
                      <a:cxn ang="0">
                        <a:pos x="T25" y="T27"/>
                      </a:cxn>
                      <a:cxn ang="0">
                        <a:pos x="T29" y="T31"/>
                      </a:cxn>
                      <a:cxn ang="0">
                        <a:pos x="T33" y="T35"/>
                      </a:cxn>
                      <a:cxn ang="0">
                        <a:pos x="T37" y="T39"/>
                      </a:cxn>
                    </a:cxnLst>
                    <a:rect l="0" t="0" r="r" b="b"/>
                    <a:pathLst>
                      <a:path w="66" h="72">
                        <a:moveTo>
                          <a:pt x="66" y="0"/>
                        </a:moveTo>
                        <a:lnTo>
                          <a:pt x="53" y="0"/>
                        </a:lnTo>
                        <a:lnTo>
                          <a:pt x="37" y="44"/>
                        </a:lnTo>
                        <a:lnTo>
                          <a:pt x="32" y="57"/>
                        </a:lnTo>
                        <a:lnTo>
                          <a:pt x="31" y="52"/>
                        </a:lnTo>
                        <a:lnTo>
                          <a:pt x="12" y="0"/>
                        </a:lnTo>
                        <a:lnTo>
                          <a:pt x="0" y="0"/>
                        </a:lnTo>
                        <a:lnTo>
                          <a:pt x="27" y="72"/>
                        </a:lnTo>
                        <a:lnTo>
                          <a:pt x="38" y="72"/>
                        </a:lnTo>
                        <a:lnTo>
                          <a:pt x="66" y="0"/>
                        </a:lnTo>
                        <a:close/>
                      </a:path>
                    </a:pathLst>
                  </a:custGeom>
                  <a:solidFill>
                    <a:srgbClr val="231F2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pic>
                <p:nvPicPr>
                  <p:cNvPr id="1054" name="Picture 30"/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870" y="1312"/>
                    <a:ext cx="119" cy="13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1" name="Line 31"/>
                  <p:cNvSpPr>
                    <a:spLocks noChangeShapeType="1"/>
                  </p:cNvSpPr>
                  <p:nvPr/>
                </p:nvSpPr>
                <p:spPr bwMode="auto">
                  <a:xfrm>
                    <a:off x="3806" y="1140"/>
                    <a:ext cx="29" cy="0"/>
                  </a:xfrm>
                  <a:prstGeom prst="line">
                    <a:avLst/>
                  </a:prstGeom>
                  <a:noFill/>
                  <a:ln w="4140">
                    <a:solidFill>
                      <a:srgbClr val="231F2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32" name="Freeform 32"/>
                  <p:cNvSpPr>
                    <a:spLocks/>
                  </p:cNvSpPr>
                  <p:nvPr/>
                </p:nvSpPr>
                <p:spPr bwMode="auto">
                  <a:xfrm>
                    <a:off x="3798" y="1109"/>
                    <a:ext cx="46" cy="60"/>
                  </a:xfrm>
                  <a:custGeom>
                    <a:avLst/>
                    <a:gdLst>
                      <a:gd name="T0" fmla="+- 0 3798 3798"/>
                      <a:gd name="T1" fmla="*/ T0 w 46"/>
                      <a:gd name="T2" fmla="+- 0 1110 1110"/>
                      <a:gd name="T3" fmla="*/ 1110 h 60"/>
                      <a:gd name="T4" fmla="+- 0 3844 3798"/>
                      <a:gd name="T5" fmla="*/ T4 w 46"/>
                      <a:gd name="T6" fmla="+- 0 1140 1110"/>
                      <a:gd name="T7" fmla="*/ 1140 h 60"/>
                      <a:gd name="T8" fmla="+- 0 3798 3798"/>
                      <a:gd name="T9" fmla="*/ T8 w 46"/>
                      <a:gd name="T10" fmla="+- 0 1169 1110"/>
                      <a:gd name="T11" fmla="*/ 1169 h 60"/>
                    </a:gdLst>
                    <a:ahLst/>
                    <a:cxnLst>
                      <a:cxn ang="0">
                        <a:pos x="T1" y="T3"/>
                      </a:cxn>
                      <a:cxn ang="0">
                        <a:pos x="T5" y="T7"/>
                      </a:cxn>
                      <a:cxn ang="0">
                        <a:pos x="T9" y="T11"/>
                      </a:cxn>
                    </a:cxnLst>
                    <a:rect l="0" t="0" r="r" b="b"/>
                    <a:pathLst>
                      <a:path w="46" h="60">
                        <a:moveTo>
                          <a:pt x="0" y="0"/>
                        </a:moveTo>
                        <a:lnTo>
                          <a:pt x="46" y="30"/>
                        </a:lnTo>
                        <a:lnTo>
                          <a:pt x="0" y="59"/>
                        </a:lnTo>
                      </a:path>
                    </a:pathLst>
                  </a:custGeom>
                  <a:noFill/>
                  <a:ln w="7353">
                    <a:solidFill>
                      <a:srgbClr val="231F2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33" name="Line 33"/>
                  <p:cNvSpPr>
                    <a:spLocks noChangeShapeType="1"/>
                  </p:cNvSpPr>
                  <p:nvPr/>
                </p:nvSpPr>
                <p:spPr bwMode="auto">
                  <a:xfrm>
                    <a:off x="3785" y="1210"/>
                    <a:ext cx="34" cy="21"/>
                  </a:xfrm>
                  <a:prstGeom prst="line">
                    <a:avLst/>
                  </a:prstGeom>
                  <a:noFill/>
                  <a:ln w="4140">
                    <a:solidFill>
                      <a:srgbClr val="231F2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34" name="Freeform 34"/>
                  <p:cNvSpPr>
                    <a:spLocks/>
                  </p:cNvSpPr>
                  <p:nvPr/>
                </p:nvSpPr>
                <p:spPr bwMode="auto">
                  <a:xfrm>
                    <a:off x="3772" y="1186"/>
                    <a:ext cx="55" cy="51"/>
                  </a:xfrm>
                  <a:custGeom>
                    <a:avLst/>
                    <a:gdLst>
                      <a:gd name="T0" fmla="+- 0 3803 3772"/>
                      <a:gd name="T1" fmla="*/ T0 w 55"/>
                      <a:gd name="T2" fmla="+- 0 1186 1186"/>
                      <a:gd name="T3" fmla="*/ 1186 h 51"/>
                      <a:gd name="T4" fmla="+- 0 3827 3772"/>
                      <a:gd name="T5" fmla="*/ T4 w 55"/>
                      <a:gd name="T6" fmla="+- 0 1235 1186"/>
                      <a:gd name="T7" fmla="*/ 1235 h 51"/>
                      <a:gd name="T8" fmla="+- 0 3772 3772"/>
                      <a:gd name="T9" fmla="*/ T8 w 55"/>
                      <a:gd name="T10" fmla="+- 0 1237 1186"/>
                      <a:gd name="T11" fmla="*/ 1237 h 51"/>
                    </a:gdLst>
                    <a:ahLst/>
                    <a:cxnLst>
                      <a:cxn ang="0">
                        <a:pos x="T1" y="T3"/>
                      </a:cxn>
                      <a:cxn ang="0">
                        <a:pos x="T5" y="T7"/>
                      </a:cxn>
                      <a:cxn ang="0">
                        <a:pos x="T9" y="T11"/>
                      </a:cxn>
                    </a:cxnLst>
                    <a:rect l="0" t="0" r="r" b="b"/>
                    <a:pathLst>
                      <a:path w="55" h="51">
                        <a:moveTo>
                          <a:pt x="31" y="0"/>
                        </a:moveTo>
                        <a:lnTo>
                          <a:pt x="55" y="49"/>
                        </a:lnTo>
                        <a:lnTo>
                          <a:pt x="0" y="51"/>
                        </a:lnTo>
                      </a:path>
                    </a:pathLst>
                  </a:custGeom>
                  <a:noFill/>
                  <a:ln w="7353">
                    <a:solidFill>
                      <a:srgbClr val="231F2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35" name="Line 35"/>
                  <p:cNvSpPr>
                    <a:spLocks noChangeShapeType="1"/>
                  </p:cNvSpPr>
                  <p:nvPr/>
                </p:nvSpPr>
                <p:spPr bwMode="auto">
                  <a:xfrm>
                    <a:off x="4311" y="1204"/>
                    <a:ext cx="57" cy="23"/>
                  </a:xfrm>
                  <a:prstGeom prst="line">
                    <a:avLst/>
                  </a:prstGeom>
                  <a:noFill/>
                  <a:ln w="4140">
                    <a:solidFill>
                      <a:srgbClr val="231F2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36" name="Freeform 36"/>
                  <p:cNvSpPr>
                    <a:spLocks/>
                  </p:cNvSpPr>
                  <p:nvPr/>
                </p:nvSpPr>
                <p:spPr bwMode="auto">
                  <a:xfrm>
                    <a:off x="4323" y="1186"/>
                    <a:ext cx="54" cy="55"/>
                  </a:xfrm>
                  <a:custGeom>
                    <a:avLst/>
                    <a:gdLst>
                      <a:gd name="T0" fmla="+- 0 4346 4323"/>
                      <a:gd name="T1" fmla="*/ T0 w 54"/>
                      <a:gd name="T2" fmla="+- 0 1186 1186"/>
                      <a:gd name="T3" fmla="*/ 1186 h 55"/>
                      <a:gd name="T4" fmla="+- 0 4377 4323"/>
                      <a:gd name="T5" fmla="*/ T4 w 54"/>
                      <a:gd name="T6" fmla="+- 0 1231 1186"/>
                      <a:gd name="T7" fmla="*/ 1231 h 55"/>
                      <a:gd name="T8" fmla="+- 0 4323 4323"/>
                      <a:gd name="T9" fmla="*/ T8 w 54"/>
                      <a:gd name="T10" fmla="+- 0 1241 1186"/>
                      <a:gd name="T11" fmla="*/ 1241 h 55"/>
                    </a:gdLst>
                    <a:ahLst/>
                    <a:cxnLst>
                      <a:cxn ang="0">
                        <a:pos x="T1" y="T3"/>
                      </a:cxn>
                      <a:cxn ang="0">
                        <a:pos x="T5" y="T7"/>
                      </a:cxn>
                      <a:cxn ang="0">
                        <a:pos x="T9" y="T11"/>
                      </a:cxn>
                    </a:cxnLst>
                    <a:rect l="0" t="0" r="r" b="b"/>
                    <a:pathLst>
                      <a:path w="54" h="55">
                        <a:moveTo>
                          <a:pt x="23" y="0"/>
                        </a:moveTo>
                        <a:lnTo>
                          <a:pt x="54" y="45"/>
                        </a:lnTo>
                        <a:lnTo>
                          <a:pt x="0" y="55"/>
                        </a:lnTo>
                      </a:path>
                    </a:pathLst>
                  </a:custGeom>
                  <a:noFill/>
                  <a:ln w="7353">
                    <a:solidFill>
                      <a:srgbClr val="231F2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37" name="Line 37"/>
                  <p:cNvSpPr>
                    <a:spLocks noChangeShapeType="1"/>
                  </p:cNvSpPr>
                  <p:nvPr/>
                </p:nvSpPr>
                <p:spPr bwMode="auto">
                  <a:xfrm>
                    <a:off x="4330" y="1540"/>
                    <a:ext cx="42" cy="25"/>
                  </a:xfrm>
                  <a:prstGeom prst="line">
                    <a:avLst/>
                  </a:prstGeom>
                  <a:noFill/>
                  <a:ln w="4140">
                    <a:solidFill>
                      <a:srgbClr val="231F2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38" name="Freeform 38"/>
                  <p:cNvSpPr>
                    <a:spLocks/>
                  </p:cNvSpPr>
                  <p:nvPr/>
                </p:nvSpPr>
                <p:spPr bwMode="auto">
                  <a:xfrm>
                    <a:off x="4325" y="1520"/>
                    <a:ext cx="55" cy="51"/>
                  </a:xfrm>
                  <a:custGeom>
                    <a:avLst/>
                    <a:gdLst>
                      <a:gd name="T0" fmla="+- 0 4356 4325"/>
                      <a:gd name="T1" fmla="*/ T0 w 55"/>
                      <a:gd name="T2" fmla="+- 0 1521 1521"/>
                      <a:gd name="T3" fmla="*/ 1521 h 51"/>
                      <a:gd name="T4" fmla="+- 0 4380 4325"/>
                      <a:gd name="T5" fmla="*/ T4 w 55"/>
                      <a:gd name="T6" fmla="+- 0 1570 1521"/>
                      <a:gd name="T7" fmla="*/ 1570 h 51"/>
                      <a:gd name="T8" fmla="+- 0 4325 4325"/>
                      <a:gd name="T9" fmla="*/ T8 w 55"/>
                      <a:gd name="T10" fmla="+- 0 1572 1521"/>
                      <a:gd name="T11" fmla="*/ 1572 h 51"/>
                    </a:gdLst>
                    <a:ahLst/>
                    <a:cxnLst>
                      <a:cxn ang="0">
                        <a:pos x="T1" y="T3"/>
                      </a:cxn>
                      <a:cxn ang="0">
                        <a:pos x="T5" y="T7"/>
                      </a:cxn>
                      <a:cxn ang="0">
                        <a:pos x="T9" y="T11"/>
                      </a:cxn>
                    </a:cxnLst>
                    <a:rect l="0" t="0" r="r" b="b"/>
                    <a:pathLst>
                      <a:path w="55" h="51">
                        <a:moveTo>
                          <a:pt x="31" y="0"/>
                        </a:moveTo>
                        <a:lnTo>
                          <a:pt x="55" y="49"/>
                        </a:lnTo>
                        <a:lnTo>
                          <a:pt x="0" y="51"/>
                        </a:lnTo>
                      </a:path>
                    </a:pathLst>
                  </a:custGeom>
                  <a:noFill/>
                  <a:ln w="7353">
                    <a:solidFill>
                      <a:srgbClr val="231F2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39" name="AutoShape 39"/>
                  <p:cNvSpPr>
                    <a:spLocks/>
                  </p:cNvSpPr>
                  <p:nvPr/>
                </p:nvSpPr>
                <p:spPr bwMode="auto">
                  <a:xfrm>
                    <a:off x="2598" y="524"/>
                    <a:ext cx="84" cy="903"/>
                  </a:xfrm>
                  <a:custGeom>
                    <a:avLst/>
                    <a:gdLst>
                      <a:gd name="T0" fmla="+- 0 2640 2599"/>
                      <a:gd name="T1" fmla="*/ T0 w 84"/>
                      <a:gd name="T2" fmla="+- 0 537 524"/>
                      <a:gd name="T3" fmla="*/ 537 h 903"/>
                      <a:gd name="T4" fmla="+- 0 2640 2599"/>
                      <a:gd name="T5" fmla="*/ T4 w 84"/>
                      <a:gd name="T6" fmla="+- 0 1427 524"/>
                      <a:gd name="T7" fmla="*/ 1427 h 903"/>
                      <a:gd name="T8" fmla="+- 0 2682 2599"/>
                      <a:gd name="T9" fmla="*/ T8 w 84"/>
                      <a:gd name="T10" fmla="+- 0 588 524"/>
                      <a:gd name="T11" fmla="*/ 588 h 903"/>
                      <a:gd name="T12" fmla="+- 0 2640 2599"/>
                      <a:gd name="T13" fmla="*/ T12 w 84"/>
                      <a:gd name="T14" fmla="+- 0 524 524"/>
                      <a:gd name="T15" fmla="*/ 524 h 903"/>
                      <a:gd name="T16" fmla="+- 0 2599 2599"/>
                      <a:gd name="T17" fmla="*/ T16 w 84"/>
                      <a:gd name="T18" fmla="+- 0 588 524"/>
                      <a:gd name="T19" fmla="*/ 588 h 903"/>
                    </a:gdLst>
                    <a:ahLst/>
                    <a:cxnLst>
                      <a:cxn ang="0">
                        <a:pos x="T1" y="T3"/>
                      </a:cxn>
                      <a:cxn ang="0">
                        <a:pos x="T5" y="T7"/>
                      </a:cxn>
                      <a:cxn ang="0">
                        <a:pos x="T9" y="T11"/>
                      </a:cxn>
                      <a:cxn ang="0">
                        <a:pos x="T13" y="T15"/>
                      </a:cxn>
                      <a:cxn ang="0">
                        <a:pos x="T17" y="T19"/>
                      </a:cxn>
                    </a:cxnLst>
                    <a:rect l="0" t="0" r="r" b="b"/>
                    <a:pathLst>
                      <a:path w="84" h="903">
                        <a:moveTo>
                          <a:pt x="41" y="13"/>
                        </a:moveTo>
                        <a:lnTo>
                          <a:pt x="41" y="903"/>
                        </a:lnTo>
                        <a:moveTo>
                          <a:pt x="83" y="64"/>
                        </a:moveTo>
                        <a:lnTo>
                          <a:pt x="41" y="0"/>
                        </a:lnTo>
                        <a:lnTo>
                          <a:pt x="0" y="64"/>
                        </a:lnTo>
                      </a:path>
                    </a:pathLst>
                  </a:custGeom>
                  <a:noFill/>
                  <a:ln w="10338">
                    <a:solidFill>
                      <a:srgbClr val="231F2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  <p:cxnSp>
              <p:nvCxnSpPr>
                <p:cNvPr id="42" name="Straight Arrow Connector 41"/>
                <p:cNvCxnSpPr>
                  <a:stCxn id="6" idx="0"/>
                </p:cNvCxnSpPr>
                <p:nvPr/>
              </p:nvCxnSpPr>
              <p:spPr>
                <a:xfrm flipV="1">
                  <a:off x="697888" y="2090057"/>
                  <a:ext cx="9411" cy="23116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548640" y="2847703"/>
                    <a:ext cx="18288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IN" dirty="0" smtClean="0">
                        <a:solidFill>
                          <a:schemeClr val="bg1"/>
                        </a:solidFill>
                      </a:rPr>
                      <a:t>Visual angle </a:t>
                    </a:r>
                    <a14:m>
                      <m:oMath xmlns:m="http://schemas.openxmlformats.org/officeDocument/2006/math">
                        <m:r>
                          <a:rPr lang="en-I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a14:m>
                    <a:endParaRPr lang="en-IN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4" name="TextBox 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8640" y="2847703"/>
                    <a:ext cx="182880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667" t="-8197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409303" y="5068389"/>
                  <a:ext cx="195072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200" dirty="0" smtClean="0">
                      <a:solidFill>
                        <a:schemeClr val="bg1"/>
                      </a:solidFill>
                    </a:rPr>
                    <a:t>Visual angle </a:t>
                  </a:r>
                  <a14:m>
                    <m:oMath xmlns:m="http://schemas.openxmlformats.org/officeDocument/2006/math">
                      <m:r>
                        <a:rPr lang="en-IN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endParaRPr lang="en-IN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303" y="5068389"/>
                  <a:ext cx="1950720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7961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296092"/>
            <a:ext cx="10353761" cy="870858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Limiting </a:t>
            </a:r>
            <a:r>
              <a:rPr lang="en-US" cap="small" dirty="0">
                <a:effectLst/>
              </a:rPr>
              <a:t>cases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1886" y="1053737"/>
                <a:ext cx="11599817" cy="5643154"/>
              </a:xfrm>
            </p:spPr>
            <p:txBody>
              <a:bodyPr/>
              <a:lstStyle/>
              <a:p>
                <a:r>
                  <a:rPr lang="en-US" dirty="0" smtClean="0">
                    <a:effectLst/>
                  </a:rPr>
                  <a:t>For </a:t>
                </a:r>
                <a:r>
                  <a:rPr lang="en-US" cap="small" dirty="0">
                    <a:effectLst/>
                  </a:rPr>
                  <a:t>maximum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magnifying</a:t>
                </a:r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power: </a:t>
                </a:r>
                <a:r>
                  <a:rPr lang="en-IN" dirty="0">
                    <a:effectLst/>
                  </a:rPr>
                  <a:t> </a:t>
                </a:r>
                <a:r>
                  <a:rPr lang="en-US" dirty="0">
                    <a:effectLst/>
                  </a:rPr>
                  <a:t>the </a:t>
                </a:r>
                <a:r>
                  <a:rPr lang="en-US" cap="small" dirty="0">
                    <a:effectLst/>
                  </a:rPr>
                  <a:t>image</a:t>
                </a:r>
                <a:r>
                  <a:rPr lang="en-US" dirty="0">
                    <a:effectLst/>
                  </a:rPr>
                  <a:t> should be </a:t>
                </a:r>
                <a:r>
                  <a:rPr lang="en-US" cap="small" dirty="0">
                    <a:effectLst/>
                  </a:rPr>
                  <a:t>nearest</a:t>
                </a:r>
                <a:r>
                  <a:rPr lang="en-US" dirty="0">
                    <a:effectLst/>
                  </a:rPr>
                  <a:t> possible, i.e., </a:t>
                </a:r>
                <a:r>
                  <a:rPr lang="en-US" cap="small" dirty="0">
                    <a:effectLst/>
                  </a:rPr>
                  <a:t>at</a:t>
                </a:r>
                <a:r>
                  <a:rPr lang="en-US" dirty="0">
                    <a:effectLst/>
                  </a:rPr>
                  <a:t> </a:t>
                </a:r>
                <a:r>
                  <a:rPr lang="en-US" i="1" dirty="0" smtClean="0">
                    <a:effectLst/>
                  </a:rPr>
                  <a:t>D</a:t>
                </a:r>
              </a:p>
              <a:p>
                <a:r>
                  <a:rPr lang="en-US" dirty="0">
                    <a:effectLst/>
                  </a:rPr>
                  <a:t>For </a:t>
                </a:r>
                <a:r>
                  <a:rPr lang="en-US" cap="small" dirty="0">
                    <a:effectLst/>
                  </a:rPr>
                  <a:t>a</a:t>
                </a:r>
                <a:r>
                  <a:rPr lang="en-US" dirty="0">
                    <a:effectLst/>
                  </a:rPr>
                  <a:t> thin </a:t>
                </a:r>
                <a:r>
                  <a:rPr lang="en-US" dirty="0" smtClean="0">
                    <a:effectLst/>
                  </a:rPr>
                  <a:t>lens,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</m:oMath>
                </a14:m>
                <a:r>
                  <a:rPr lang="en-IN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IN" b="0" i="1" smtClean="0">
                        <a:effectLst/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</m:oMath>
                </a14:m>
                <a:r>
                  <a:rPr lang="en-IN" dirty="0" smtClean="0"/>
                  <a:t>, and in this case, f = +f,  v= -D, u = -u</a:t>
                </a:r>
              </a:p>
              <a:p>
                <a:r>
                  <a:rPr lang="en-IN" dirty="0" smtClean="0"/>
                  <a:t>Hence,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</m:oMath>
                </a14:m>
                <a:r>
                  <a:rPr lang="en-IN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  <m:r>
                      <a:rPr lang="en-IN" i="1">
                        <a:effectLst/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</m:oMath>
                </a14:m>
                <a:r>
                  <a:rPr lang="en-IN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IN" i="1">
                        <a:effectLst/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r>
                  <a:rPr lang="en-IN" dirty="0" smtClean="0"/>
                  <a:t>  =&gt;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</m:oMath>
                </a14:m>
                <a:r>
                  <a:rPr lang="en-IN" dirty="0" smtClean="0"/>
                  <a:t> </a:t>
                </a:r>
                <a:r>
                  <a:rPr lang="en-IN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IN" i="1">
                        <a:effectLst/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r>
                  <a:rPr lang="en-IN" dirty="0" smtClean="0"/>
                  <a:t> ,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IN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</m:oMath>
                </a14:m>
                <a:endParaRPr lang="en-IN" dirty="0" smtClean="0"/>
              </a:p>
              <a:p>
                <a:r>
                  <a:rPr lang="en-IN" dirty="0" smtClean="0"/>
                  <a:t>Hence,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</m:oMath>
                </a14:m>
                <a:r>
                  <a:rPr lang="en-IN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</m:sub>
                    </m:sSub>
                  </m:oMath>
                </a14:m>
                <a:r>
                  <a:rPr lang="en-IN" dirty="0" smtClean="0"/>
                  <a:t>-1 =&gt;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</m:sub>
                    </m:sSub>
                  </m:oMath>
                </a14:m>
                <a:r>
                  <a:rPr lang="en-IN" dirty="0" smtClean="0"/>
                  <a:t>= 1+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</m:oMath>
                </a14:m>
                <a:endParaRPr lang="en-IN" dirty="0" smtClean="0"/>
              </a:p>
              <a:p>
                <a:r>
                  <a:rPr lang="en-IN" smtClean="0"/>
                  <a:t>For minimum </a:t>
                </a:r>
                <a:r>
                  <a:rPr lang="en-IN" dirty="0" smtClean="0"/>
                  <a:t>magnifying power: v=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IN" dirty="0" smtClean="0"/>
                  <a:t>, i.e. u=f,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IN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</m:oMath>
                </a14:m>
                <a:r>
                  <a:rPr lang="en-IN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</m:oMath>
                </a14:m>
                <a:endParaRPr lang="en-IN" dirty="0" smtClean="0"/>
              </a:p>
              <a:p>
                <a:r>
                  <a:rPr lang="en-IN" dirty="0" smtClean="0"/>
                  <a:t>Thus angular magnification of a lens with focal length f is in between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𝐷</m:t>
                            </m:r>
                          </m:num>
                          <m:den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IN" dirty="0"/>
                          <m:t>1+ </m:t>
                        </m:r>
                        <m:f>
                          <m:f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𝐷</m:t>
                            </m:r>
                          </m:num>
                          <m:den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</m:e>
                    </m:d>
                  </m:oMath>
                </a14:m>
                <a:endParaRPr lang="en-IN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1886" y="1053737"/>
                <a:ext cx="11599817" cy="5643154"/>
              </a:xfrm>
              <a:blipFill>
                <a:blip r:embed="rId2"/>
                <a:stretch>
                  <a:fillRect l="-578" t="-1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638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313497"/>
            <a:ext cx="10353761" cy="661851"/>
          </a:xfrm>
        </p:spPr>
        <p:txBody>
          <a:bodyPr/>
          <a:lstStyle/>
          <a:p>
            <a:r>
              <a:rPr lang="en-US" dirty="0">
                <a:effectLst/>
              </a:rPr>
              <a:t>Compound  microscope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9589" y="1062445"/>
            <a:ext cx="8786948" cy="5712823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effectLst/>
              </a:rPr>
              <a:t>T</a:t>
            </a:r>
            <a:r>
              <a:rPr lang="en-US" dirty="0" smtClean="0">
                <a:effectLst/>
              </a:rPr>
              <a:t>he </a:t>
            </a:r>
            <a:r>
              <a:rPr lang="en-US" cap="small" dirty="0">
                <a:effectLst/>
              </a:rPr>
              <a:t>magnifying</a:t>
            </a:r>
            <a:r>
              <a:rPr lang="en-US" dirty="0">
                <a:effectLst/>
              </a:rPr>
              <a:t>   power   of   </a:t>
            </a:r>
            <a:r>
              <a:rPr lang="en-US" cap="small" dirty="0">
                <a:effectLst/>
              </a:rPr>
              <a:t>a</a:t>
            </a:r>
            <a:r>
              <a:rPr lang="en-US" dirty="0">
                <a:effectLst/>
              </a:rPr>
              <a:t>   </a:t>
            </a:r>
            <a:r>
              <a:rPr lang="en-US" cap="small" dirty="0">
                <a:effectLst/>
              </a:rPr>
              <a:t>simple</a:t>
            </a:r>
            <a:r>
              <a:rPr lang="en-US" dirty="0">
                <a:effectLst/>
              </a:rPr>
              <a:t>   microscope is  inversely  </a:t>
            </a:r>
            <a:r>
              <a:rPr lang="en-US" cap="small" dirty="0">
                <a:effectLst/>
              </a:rPr>
              <a:t>proportional</a:t>
            </a:r>
            <a:r>
              <a:rPr lang="en-US" dirty="0">
                <a:effectLst/>
              </a:rPr>
              <a:t>  to  its  </a:t>
            </a:r>
            <a:r>
              <a:rPr lang="en-US" cap="small" dirty="0">
                <a:effectLst/>
              </a:rPr>
              <a:t>focal</a:t>
            </a:r>
            <a:r>
              <a:rPr lang="en-US" dirty="0">
                <a:effectLst/>
              </a:rPr>
              <a:t>  </a:t>
            </a:r>
            <a:r>
              <a:rPr lang="en-US" dirty="0" smtClean="0">
                <a:effectLst/>
              </a:rPr>
              <a:t>length</a:t>
            </a:r>
          </a:p>
          <a:p>
            <a:r>
              <a:rPr lang="en-IN" dirty="0" smtClean="0"/>
              <a:t>But to make small focal length, thickness will increase which will cause chromatics aberration.</a:t>
            </a:r>
          </a:p>
          <a:p>
            <a:r>
              <a:rPr lang="en-IN" dirty="0" smtClean="0"/>
              <a:t>Hence to increase magnification more, need combination of lens</a:t>
            </a:r>
          </a:p>
          <a:p>
            <a:r>
              <a:rPr lang="en-US" dirty="0">
                <a:effectLst/>
              </a:rPr>
              <a:t>A compound  microscope  </a:t>
            </a:r>
            <a:r>
              <a:rPr lang="en-US" cap="small" dirty="0">
                <a:effectLst/>
              </a:rPr>
              <a:t>essentially</a:t>
            </a:r>
            <a:r>
              <a:rPr lang="en-US" dirty="0">
                <a:effectLst/>
              </a:rPr>
              <a:t>  uses two convex lenses of </a:t>
            </a:r>
            <a:r>
              <a:rPr lang="en-US" cap="small" dirty="0">
                <a:effectLst/>
              </a:rPr>
              <a:t>suitable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focal</a:t>
            </a:r>
            <a:r>
              <a:rPr lang="en-US" dirty="0">
                <a:effectLst/>
              </a:rPr>
              <a:t> lengths </a:t>
            </a:r>
            <a:r>
              <a:rPr lang="en-US" dirty="0" smtClean="0">
                <a:effectLst/>
              </a:rPr>
              <a:t>fit </a:t>
            </a:r>
            <a:r>
              <a:rPr lang="en-US" dirty="0">
                <a:effectLst/>
              </a:rPr>
              <a:t>into  </a:t>
            </a:r>
            <a:r>
              <a:rPr lang="en-US" cap="small" dirty="0">
                <a:effectLst/>
              </a:rPr>
              <a:t>a</a:t>
            </a:r>
            <a:r>
              <a:rPr lang="en-US" dirty="0">
                <a:effectLst/>
              </a:rPr>
              <a:t>  </a:t>
            </a:r>
            <a:r>
              <a:rPr lang="en-US" cap="small" dirty="0">
                <a:effectLst/>
              </a:rPr>
              <a:t>cylindrical</a:t>
            </a:r>
            <a:r>
              <a:rPr lang="en-US" dirty="0">
                <a:effectLst/>
              </a:rPr>
              <a:t>  tube  with  some  </a:t>
            </a:r>
            <a:r>
              <a:rPr lang="en-US" cap="small" dirty="0">
                <a:effectLst/>
              </a:rPr>
              <a:t>adjustment</a:t>
            </a:r>
            <a:r>
              <a:rPr lang="en-US" dirty="0">
                <a:effectLst/>
              </a:rPr>
              <a:t> possible for its length</a:t>
            </a:r>
            <a:r>
              <a:rPr lang="en-US" dirty="0" smtClean="0">
                <a:effectLst/>
              </a:rPr>
              <a:t>.</a:t>
            </a:r>
          </a:p>
          <a:p>
            <a:r>
              <a:rPr lang="en-US" dirty="0">
                <a:effectLst/>
              </a:rPr>
              <a:t>The </a:t>
            </a:r>
            <a:r>
              <a:rPr lang="en-US" cap="small" dirty="0">
                <a:effectLst/>
              </a:rPr>
              <a:t>smaller</a:t>
            </a:r>
            <a:r>
              <a:rPr lang="en-US" dirty="0">
                <a:effectLst/>
              </a:rPr>
              <a:t> lens (~ 4 mm to 6 mm </a:t>
            </a:r>
            <a:r>
              <a:rPr lang="en-US" cap="small" dirty="0">
                <a:effectLst/>
              </a:rPr>
              <a:t>aperture)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facing</a:t>
            </a:r>
            <a:r>
              <a:rPr lang="en-US" dirty="0">
                <a:effectLst/>
              </a:rPr>
              <a:t> the object is </a:t>
            </a:r>
            <a:r>
              <a:rPr lang="en-US" cap="small" dirty="0">
                <a:effectLst/>
              </a:rPr>
              <a:t>called</a:t>
            </a:r>
            <a:r>
              <a:rPr lang="en-US" dirty="0">
                <a:effectLst/>
              </a:rPr>
              <a:t> the </a:t>
            </a:r>
            <a:r>
              <a:rPr lang="en-US" dirty="0" smtClean="0">
                <a:effectLst/>
              </a:rPr>
              <a:t>objective</a:t>
            </a:r>
          </a:p>
          <a:p>
            <a:r>
              <a:rPr lang="en-US" dirty="0">
                <a:effectLst/>
              </a:rPr>
              <a:t>Other  lens  with  which  the  </a:t>
            </a:r>
            <a:r>
              <a:rPr lang="en-US" dirty="0" smtClean="0">
                <a:effectLst/>
              </a:rPr>
              <a:t>observer see the object is called eye piece, has little aperture.</a:t>
            </a:r>
          </a:p>
          <a:p>
            <a:r>
              <a:rPr lang="en-US" dirty="0">
                <a:effectLst/>
              </a:rPr>
              <a:t>As  shown  in  the  </a:t>
            </a:r>
            <a:r>
              <a:rPr lang="en-US" dirty="0" smtClean="0">
                <a:effectLst/>
              </a:rPr>
              <a:t>Fig, </a:t>
            </a:r>
            <a:r>
              <a:rPr lang="en-US" cap="small" dirty="0">
                <a:effectLst/>
              </a:rPr>
              <a:t>a</a:t>
            </a:r>
            <a:r>
              <a:rPr lang="en-US" dirty="0">
                <a:effectLst/>
              </a:rPr>
              <a:t>  tiny  </a:t>
            </a:r>
            <a:r>
              <a:rPr lang="en-US" dirty="0" smtClean="0">
                <a:effectLst/>
              </a:rPr>
              <a:t>object </a:t>
            </a:r>
            <a:r>
              <a:rPr lang="en-US" dirty="0">
                <a:effectLst/>
              </a:rPr>
              <a:t>AB is </a:t>
            </a:r>
            <a:r>
              <a:rPr lang="en-US" cap="small" dirty="0">
                <a:effectLst/>
              </a:rPr>
              <a:t>placed</a:t>
            </a:r>
            <a:r>
              <a:rPr lang="en-US" dirty="0">
                <a:effectLst/>
              </a:rPr>
              <a:t> between </a:t>
            </a:r>
            <a:r>
              <a:rPr lang="en-US" i="1" dirty="0">
                <a:effectLst/>
              </a:rPr>
              <a:t>f </a:t>
            </a:r>
            <a:r>
              <a:rPr lang="en-US" cap="small" dirty="0">
                <a:effectLst/>
              </a:rPr>
              <a:t>and</a:t>
            </a:r>
            <a:r>
              <a:rPr lang="en-US" dirty="0">
                <a:effectLst/>
              </a:rPr>
              <a:t> 2</a:t>
            </a:r>
            <a:r>
              <a:rPr lang="en-US" i="1" dirty="0">
                <a:effectLst/>
              </a:rPr>
              <a:t>f </a:t>
            </a:r>
            <a:r>
              <a:rPr lang="en-US" dirty="0">
                <a:effectLst/>
              </a:rPr>
              <a:t>of the objective which produces its </a:t>
            </a:r>
            <a:r>
              <a:rPr lang="en-US" cap="small" dirty="0">
                <a:effectLst/>
              </a:rPr>
              <a:t>real,</a:t>
            </a:r>
            <a:r>
              <a:rPr lang="en-US" dirty="0">
                <a:effectLst/>
              </a:rPr>
              <a:t> inverted </a:t>
            </a:r>
            <a:r>
              <a:rPr lang="en-US" cap="small" dirty="0">
                <a:effectLst/>
              </a:rPr>
              <a:t>and</a:t>
            </a:r>
            <a:r>
              <a:rPr lang="en-US" dirty="0">
                <a:effectLst/>
              </a:rPr>
              <a:t> </a:t>
            </a:r>
            <a:r>
              <a:rPr lang="en-US" cap="small" dirty="0" smtClean="0">
                <a:effectLst/>
              </a:rPr>
              <a:t>magnified </a:t>
            </a:r>
            <a:r>
              <a:rPr lang="en-US" cap="small" dirty="0">
                <a:effectLst/>
              </a:rPr>
              <a:t>image</a:t>
            </a:r>
            <a:r>
              <a:rPr lang="en-US" dirty="0">
                <a:effectLst/>
              </a:rPr>
              <a:t> </a:t>
            </a:r>
            <a:r>
              <a:rPr lang="en-US" dirty="0" smtClean="0">
                <a:effectLst/>
              </a:rPr>
              <a:t>A’ </a:t>
            </a:r>
            <a:r>
              <a:rPr lang="en-US" b="1" dirty="0" smtClean="0">
                <a:effectLst/>
              </a:rPr>
              <a:t>B’</a:t>
            </a:r>
            <a:r>
              <a:rPr lang="en-US" dirty="0" smtClean="0">
                <a:effectLst/>
              </a:rPr>
              <a:t> </a:t>
            </a:r>
            <a:r>
              <a:rPr lang="en-US" dirty="0">
                <a:effectLst/>
              </a:rPr>
              <a:t>in front of the eye </a:t>
            </a:r>
            <a:r>
              <a:rPr lang="en-US" dirty="0" smtClean="0">
                <a:effectLst/>
              </a:rPr>
              <a:t>lens.</a:t>
            </a:r>
          </a:p>
          <a:p>
            <a:r>
              <a:rPr lang="en-US" dirty="0">
                <a:effectLst/>
              </a:rPr>
              <a:t>Position of  the  eye  lens  is  so  </a:t>
            </a:r>
            <a:r>
              <a:rPr lang="en-US" cap="small" dirty="0">
                <a:effectLst/>
              </a:rPr>
              <a:t>adjusted</a:t>
            </a:r>
            <a:r>
              <a:rPr lang="en-US" dirty="0">
                <a:effectLst/>
              </a:rPr>
              <a:t>  </a:t>
            </a:r>
            <a:r>
              <a:rPr lang="en-US" cap="small" dirty="0">
                <a:effectLst/>
              </a:rPr>
              <a:t>that</a:t>
            </a:r>
            <a:r>
              <a:rPr lang="en-US" dirty="0">
                <a:effectLst/>
              </a:rPr>
              <a:t>  </a:t>
            </a:r>
            <a:r>
              <a:rPr lang="en-US" dirty="0" smtClean="0">
                <a:effectLst/>
              </a:rPr>
              <a:t>the </a:t>
            </a:r>
            <a:r>
              <a:rPr lang="en-US" cap="small" dirty="0">
                <a:effectLst/>
              </a:rPr>
              <a:t>image</a:t>
            </a:r>
            <a:r>
              <a:rPr lang="en-US" dirty="0">
                <a:effectLst/>
              </a:rPr>
              <a:t> </a:t>
            </a:r>
            <a:r>
              <a:rPr lang="en-US" dirty="0" smtClean="0">
                <a:effectLst/>
              </a:rPr>
              <a:t>A’ B’ should form </a:t>
            </a:r>
            <a:r>
              <a:rPr lang="en-US" dirty="0">
                <a:effectLst/>
              </a:rPr>
              <a:t>within its focus</a:t>
            </a:r>
            <a:endParaRPr lang="en-US" dirty="0" smtClean="0">
              <a:effectLst/>
            </a:endParaRPr>
          </a:p>
          <a:p>
            <a:r>
              <a:rPr lang="en-US" dirty="0">
                <a:effectLst/>
              </a:rPr>
              <a:t>Hence, for this object </a:t>
            </a:r>
            <a:r>
              <a:rPr lang="en-US" dirty="0" smtClean="0">
                <a:effectLst/>
              </a:rPr>
              <a:t>A’ B’, </a:t>
            </a:r>
            <a:r>
              <a:rPr lang="en-US" dirty="0">
                <a:effectLst/>
              </a:rPr>
              <a:t>the eye lens </a:t>
            </a:r>
            <a:r>
              <a:rPr lang="en-US" cap="small" dirty="0">
                <a:effectLst/>
              </a:rPr>
              <a:t>behaves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as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a</a:t>
            </a:r>
            <a:r>
              <a:rPr lang="en-US" dirty="0">
                <a:effectLst/>
              </a:rPr>
              <a:t> simple microscope </a:t>
            </a:r>
            <a:r>
              <a:rPr lang="en-US" cap="small" dirty="0">
                <a:effectLst/>
              </a:rPr>
              <a:t>and</a:t>
            </a:r>
            <a:r>
              <a:rPr lang="en-US" dirty="0">
                <a:effectLst/>
              </a:rPr>
              <a:t> produces its </a:t>
            </a:r>
            <a:r>
              <a:rPr lang="en-US" cap="small" dirty="0">
                <a:effectLst/>
              </a:rPr>
              <a:t>virtual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and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magnified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image</a:t>
            </a:r>
            <a:r>
              <a:rPr lang="en-US" dirty="0">
                <a:effectLst/>
              </a:rPr>
              <a:t> </a:t>
            </a:r>
            <a:r>
              <a:rPr lang="en-US" dirty="0" smtClean="0">
                <a:effectLst/>
              </a:rPr>
              <a:t>A” B”, </a:t>
            </a:r>
            <a:r>
              <a:rPr lang="en-US" dirty="0">
                <a:effectLst/>
              </a:rPr>
              <a:t>which is inverted with respect to </a:t>
            </a:r>
            <a:r>
              <a:rPr lang="en-US" cap="small" dirty="0">
                <a:effectLst/>
              </a:rPr>
              <a:t>original</a:t>
            </a:r>
            <a:r>
              <a:rPr lang="en-US" dirty="0">
                <a:effectLst/>
              </a:rPr>
              <a:t> object AB</a:t>
            </a:r>
            <a:endParaRPr lang="en-US" dirty="0" smtClean="0">
              <a:effectLst/>
            </a:endParaRPr>
          </a:p>
          <a:p>
            <a:endParaRPr lang="en-IN" dirty="0" smtClean="0"/>
          </a:p>
          <a:p>
            <a:endParaRPr lang="en-IN" dirty="0"/>
          </a:p>
        </p:txBody>
      </p:sp>
      <p:grpSp>
        <p:nvGrpSpPr>
          <p:cNvPr id="16" name="Group 15"/>
          <p:cNvGrpSpPr/>
          <p:nvPr/>
        </p:nvGrpSpPr>
        <p:grpSpPr>
          <a:xfrm>
            <a:off x="69669" y="2211977"/>
            <a:ext cx="3169920" cy="2255520"/>
            <a:chOff x="69669" y="2211977"/>
            <a:chExt cx="3169920" cy="2255520"/>
          </a:xfrm>
        </p:grpSpPr>
        <p:grpSp>
          <p:nvGrpSpPr>
            <p:cNvPr id="13" name="Group 12"/>
            <p:cNvGrpSpPr/>
            <p:nvPr/>
          </p:nvGrpSpPr>
          <p:grpSpPr>
            <a:xfrm>
              <a:off x="69669" y="2211977"/>
              <a:ext cx="3169920" cy="2255520"/>
              <a:chOff x="69669" y="2211977"/>
              <a:chExt cx="2778034" cy="2029097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69669" y="2211977"/>
                <a:ext cx="2778034" cy="2029097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4" name="Group 2"/>
              <p:cNvGrpSpPr>
                <a:grpSpLocks/>
              </p:cNvGrpSpPr>
              <p:nvPr/>
            </p:nvGrpSpPr>
            <p:grpSpPr bwMode="auto">
              <a:xfrm>
                <a:off x="146856" y="2388149"/>
                <a:ext cx="2497138" cy="1709738"/>
                <a:chOff x="1362" y="-2182"/>
                <a:chExt cx="3934" cy="2693"/>
              </a:xfrm>
            </p:grpSpPr>
            <p:sp>
              <p:nvSpPr>
                <p:cNvPr id="5" name="AutoShape 3"/>
                <p:cNvSpPr>
                  <a:spLocks/>
                </p:cNvSpPr>
                <p:nvPr/>
              </p:nvSpPr>
              <p:spPr bwMode="auto">
                <a:xfrm>
                  <a:off x="1415" y="-1273"/>
                  <a:ext cx="3788" cy="1377"/>
                </a:xfrm>
                <a:custGeom>
                  <a:avLst/>
                  <a:gdLst>
                    <a:gd name="T0" fmla="+- 0 2216 1416"/>
                    <a:gd name="T1" fmla="*/ T0 w 3788"/>
                    <a:gd name="T2" fmla="+- 0 -921 -1272"/>
                    <a:gd name="T3" fmla="*/ -921 h 1377"/>
                    <a:gd name="T4" fmla="+- 0 2242 1416"/>
                    <a:gd name="T5" fmla="*/ T4 w 3788"/>
                    <a:gd name="T6" fmla="+- 0 -846 -1272"/>
                    <a:gd name="T7" fmla="*/ -846 h 1377"/>
                    <a:gd name="T8" fmla="+- 0 2262 1416"/>
                    <a:gd name="T9" fmla="*/ T8 w 3788"/>
                    <a:gd name="T10" fmla="+- 0 -771 -1272"/>
                    <a:gd name="T11" fmla="*/ -771 h 1377"/>
                    <a:gd name="T12" fmla="+- 0 2276 1416"/>
                    <a:gd name="T13" fmla="*/ T12 w 3788"/>
                    <a:gd name="T14" fmla="+- 0 -696 -1272"/>
                    <a:gd name="T15" fmla="*/ -696 h 1377"/>
                    <a:gd name="T16" fmla="+- 0 2283 1416"/>
                    <a:gd name="T17" fmla="*/ T16 w 3788"/>
                    <a:gd name="T18" fmla="+- 0 -621 -1272"/>
                    <a:gd name="T19" fmla="*/ -621 h 1377"/>
                    <a:gd name="T20" fmla="+- 0 2283 1416"/>
                    <a:gd name="T21" fmla="*/ T20 w 3788"/>
                    <a:gd name="T22" fmla="+- 0 -547 -1272"/>
                    <a:gd name="T23" fmla="*/ -547 h 1377"/>
                    <a:gd name="T24" fmla="+- 0 2277 1416"/>
                    <a:gd name="T25" fmla="*/ T24 w 3788"/>
                    <a:gd name="T26" fmla="+- 0 -472 -1272"/>
                    <a:gd name="T27" fmla="*/ -472 h 1377"/>
                    <a:gd name="T28" fmla="+- 0 2264 1416"/>
                    <a:gd name="T29" fmla="*/ T28 w 3788"/>
                    <a:gd name="T30" fmla="+- 0 -397 -1272"/>
                    <a:gd name="T31" fmla="*/ -397 h 1377"/>
                    <a:gd name="T32" fmla="+- 0 2244 1416"/>
                    <a:gd name="T33" fmla="*/ T32 w 3788"/>
                    <a:gd name="T34" fmla="+- 0 -322 -1272"/>
                    <a:gd name="T35" fmla="*/ -322 h 1377"/>
                    <a:gd name="T36" fmla="+- 0 2217 1416"/>
                    <a:gd name="T37" fmla="*/ T36 w 3788"/>
                    <a:gd name="T38" fmla="+- 0 -247 -1272"/>
                    <a:gd name="T39" fmla="*/ -247 h 1377"/>
                    <a:gd name="T40" fmla="+- 0 2189 1416"/>
                    <a:gd name="T41" fmla="*/ T40 w 3788"/>
                    <a:gd name="T42" fmla="+- 0 -320 -1272"/>
                    <a:gd name="T43" fmla="*/ -320 h 1377"/>
                    <a:gd name="T44" fmla="+- 0 2168 1416"/>
                    <a:gd name="T45" fmla="*/ T44 w 3788"/>
                    <a:gd name="T46" fmla="+- 0 -394 -1272"/>
                    <a:gd name="T47" fmla="*/ -394 h 1377"/>
                    <a:gd name="T48" fmla="+- 0 2153 1416"/>
                    <a:gd name="T49" fmla="*/ T48 w 3788"/>
                    <a:gd name="T50" fmla="+- 0 -468 -1272"/>
                    <a:gd name="T51" fmla="*/ -468 h 1377"/>
                    <a:gd name="T52" fmla="+- 0 2145 1416"/>
                    <a:gd name="T53" fmla="*/ T52 w 3788"/>
                    <a:gd name="T54" fmla="+- 0 -543 -1272"/>
                    <a:gd name="T55" fmla="*/ -543 h 1377"/>
                    <a:gd name="T56" fmla="+- 0 2145 1416"/>
                    <a:gd name="T57" fmla="*/ T56 w 3788"/>
                    <a:gd name="T58" fmla="+- 0 -618 -1272"/>
                    <a:gd name="T59" fmla="*/ -618 h 1377"/>
                    <a:gd name="T60" fmla="+- 0 2151 1416"/>
                    <a:gd name="T61" fmla="*/ T60 w 3788"/>
                    <a:gd name="T62" fmla="+- 0 -693 -1272"/>
                    <a:gd name="T63" fmla="*/ -693 h 1377"/>
                    <a:gd name="T64" fmla="+- 0 2165 1416"/>
                    <a:gd name="T65" fmla="*/ T64 w 3788"/>
                    <a:gd name="T66" fmla="+- 0 -769 -1272"/>
                    <a:gd name="T67" fmla="*/ -769 h 1377"/>
                    <a:gd name="T68" fmla="+- 0 2187 1416"/>
                    <a:gd name="T69" fmla="*/ T68 w 3788"/>
                    <a:gd name="T70" fmla="+- 0 -845 -1272"/>
                    <a:gd name="T71" fmla="*/ -845 h 1377"/>
                    <a:gd name="T72" fmla="+- 0 2216 1416"/>
                    <a:gd name="T73" fmla="*/ T72 w 3788"/>
                    <a:gd name="T74" fmla="+- 0 -921 -1272"/>
                    <a:gd name="T75" fmla="*/ -921 h 1377"/>
                    <a:gd name="T76" fmla="+- 0 4412 1416"/>
                    <a:gd name="T77" fmla="*/ T76 w 3788"/>
                    <a:gd name="T78" fmla="+- 0 -1272 -1272"/>
                    <a:gd name="T79" fmla="*/ -1272 h 1377"/>
                    <a:gd name="T80" fmla="+- 0 4441 1416"/>
                    <a:gd name="T81" fmla="*/ T80 w 3788"/>
                    <a:gd name="T82" fmla="+- 0 -1196 -1272"/>
                    <a:gd name="T83" fmla="*/ -1196 h 1377"/>
                    <a:gd name="T84" fmla="+- 0 4466 1416"/>
                    <a:gd name="T85" fmla="*/ T84 w 3788"/>
                    <a:gd name="T86" fmla="+- 0 -1119 -1272"/>
                    <a:gd name="T87" fmla="*/ -1119 h 1377"/>
                    <a:gd name="T88" fmla="+- 0 4487 1416"/>
                    <a:gd name="T89" fmla="*/ T88 w 3788"/>
                    <a:gd name="T90" fmla="+- 0 -1043 -1272"/>
                    <a:gd name="T91" fmla="*/ -1043 h 1377"/>
                    <a:gd name="T92" fmla="+- 0 4506 1416"/>
                    <a:gd name="T93" fmla="*/ T92 w 3788"/>
                    <a:gd name="T94" fmla="+- 0 -966 -1272"/>
                    <a:gd name="T95" fmla="*/ -966 h 1377"/>
                    <a:gd name="T96" fmla="+- 0 4522 1416"/>
                    <a:gd name="T97" fmla="*/ T96 w 3788"/>
                    <a:gd name="T98" fmla="+- 0 -890 -1272"/>
                    <a:gd name="T99" fmla="*/ -890 h 1377"/>
                    <a:gd name="T100" fmla="+- 0 4534 1416"/>
                    <a:gd name="T101" fmla="*/ T100 w 3788"/>
                    <a:gd name="T102" fmla="+- 0 -813 -1272"/>
                    <a:gd name="T103" fmla="*/ -813 h 1377"/>
                    <a:gd name="T104" fmla="+- 0 4543 1416"/>
                    <a:gd name="T105" fmla="*/ T104 w 3788"/>
                    <a:gd name="T106" fmla="+- 0 -737 -1272"/>
                    <a:gd name="T107" fmla="*/ -737 h 1377"/>
                    <a:gd name="T108" fmla="+- 0 4548 1416"/>
                    <a:gd name="T109" fmla="*/ T108 w 3788"/>
                    <a:gd name="T110" fmla="+- 0 -660 -1272"/>
                    <a:gd name="T111" fmla="*/ -660 h 1377"/>
                    <a:gd name="T112" fmla="+- 0 4550 1416"/>
                    <a:gd name="T113" fmla="*/ T112 w 3788"/>
                    <a:gd name="T114" fmla="+- 0 -584 -1272"/>
                    <a:gd name="T115" fmla="*/ -584 h 1377"/>
                    <a:gd name="T116" fmla="+- 0 4549 1416"/>
                    <a:gd name="T117" fmla="*/ T116 w 3788"/>
                    <a:gd name="T118" fmla="+- 0 -508 -1272"/>
                    <a:gd name="T119" fmla="*/ -508 h 1377"/>
                    <a:gd name="T120" fmla="+- 0 4545 1416"/>
                    <a:gd name="T121" fmla="*/ T120 w 3788"/>
                    <a:gd name="T122" fmla="+- 0 -431 -1272"/>
                    <a:gd name="T123" fmla="*/ -431 h 1377"/>
                    <a:gd name="T124" fmla="+- 0 4537 1416"/>
                    <a:gd name="T125" fmla="*/ T124 w 3788"/>
                    <a:gd name="T126" fmla="+- 0 -355 -1272"/>
                    <a:gd name="T127" fmla="*/ -355 h 1377"/>
                    <a:gd name="T128" fmla="+- 0 4525 1416"/>
                    <a:gd name="T129" fmla="*/ T128 w 3788"/>
                    <a:gd name="T130" fmla="+- 0 -278 -1272"/>
                    <a:gd name="T131" fmla="*/ -278 h 1377"/>
                    <a:gd name="T132" fmla="+- 0 4510 1416"/>
                    <a:gd name="T133" fmla="*/ T132 w 3788"/>
                    <a:gd name="T134" fmla="+- 0 -202 -1272"/>
                    <a:gd name="T135" fmla="*/ -202 h 1377"/>
                    <a:gd name="T136" fmla="+- 0 4492 1416"/>
                    <a:gd name="T137" fmla="*/ T136 w 3788"/>
                    <a:gd name="T138" fmla="+- 0 -125 -1272"/>
                    <a:gd name="T139" fmla="*/ -125 h 1377"/>
                    <a:gd name="T140" fmla="+- 0 4470 1416"/>
                    <a:gd name="T141" fmla="*/ T140 w 3788"/>
                    <a:gd name="T142" fmla="+- 0 -49 -1272"/>
                    <a:gd name="T143" fmla="*/ -49 h 1377"/>
                    <a:gd name="T144" fmla="+- 0 4444 1416"/>
                    <a:gd name="T145" fmla="*/ T144 w 3788"/>
                    <a:gd name="T146" fmla="+- 0 28 -1272"/>
                    <a:gd name="T147" fmla="*/ 28 h 1377"/>
                    <a:gd name="T148" fmla="+- 0 4415 1416"/>
                    <a:gd name="T149" fmla="*/ T148 w 3788"/>
                    <a:gd name="T150" fmla="+- 0 104 -1272"/>
                    <a:gd name="T151" fmla="*/ 104 h 1377"/>
                    <a:gd name="T152" fmla="+- 0 4384 1416"/>
                    <a:gd name="T153" fmla="*/ T152 w 3788"/>
                    <a:gd name="T154" fmla="+- 0 29 -1272"/>
                    <a:gd name="T155" fmla="*/ 29 h 1377"/>
                    <a:gd name="T156" fmla="+- 0 4357 1416"/>
                    <a:gd name="T157" fmla="*/ T156 w 3788"/>
                    <a:gd name="T158" fmla="+- 0 -46 -1272"/>
                    <a:gd name="T159" fmla="*/ -46 h 1377"/>
                    <a:gd name="T160" fmla="+- 0 4334 1416"/>
                    <a:gd name="T161" fmla="*/ T160 w 3788"/>
                    <a:gd name="T162" fmla="+- 0 -121 -1272"/>
                    <a:gd name="T163" fmla="*/ -121 h 1377"/>
                    <a:gd name="T164" fmla="+- 0 4314 1416"/>
                    <a:gd name="T165" fmla="*/ T164 w 3788"/>
                    <a:gd name="T166" fmla="+- 0 -197 -1272"/>
                    <a:gd name="T167" fmla="*/ -197 h 1377"/>
                    <a:gd name="T168" fmla="+- 0 4297 1416"/>
                    <a:gd name="T169" fmla="*/ T168 w 3788"/>
                    <a:gd name="T170" fmla="+- 0 -272 -1272"/>
                    <a:gd name="T171" fmla="*/ -272 h 1377"/>
                    <a:gd name="T172" fmla="+- 0 4284 1416"/>
                    <a:gd name="T173" fmla="*/ T172 w 3788"/>
                    <a:gd name="T174" fmla="+- 0 -348 -1272"/>
                    <a:gd name="T175" fmla="*/ -348 h 1377"/>
                    <a:gd name="T176" fmla="+- 0 4274 1416"/>
                    <a:gd name="T177" fmla="*/ T176 w 3788"/>
                    <a:gd name="T178" fmla="+- 0 -424 -1272"/>
                    <a:gd name="T179" fmla="*/ -424 h 1377"/>
                    <a:gd name="T180" fmla="+- 0 4268 1416"/>
                    <a:gd name="T181" fmla="*/ T180 w 3788"/>
                    <a:gd name="T182" fmla="+- 0 -500 -1272"/>
                    <a:gd name="T183" fmla="*/ -500 h 1377"/>
                    <a:gd name="T184" fmla="+- 0 4265 1416"/>
                    <a:gd name="T185" fmla="*/ T184 w 3788"/>
                    <a:gd name="T186" fmla="+- 0 -577 -1272"/>
                    <a:gd name="T187" fmla="*/ -577 h 1377"/>
                    <a:gd name="T188" fmla="+- 0 4266 1416"/>
                    <a:gd name="T189" fmla="*/ T188 w 3788"/>
                    <a:gd name="T190" fmla="+- 0 -653 -1272"/>
                    <a:gd name="T191" fmla="*/ -653 h 1377"/>
                    <a:gd name="T192" fmla="+- 0 4271 1416"/>
                    <a:gd name="T193" fmla="*/ T192 w 3788"/>
                    <a:gd name="T194" fmla="+- 0 -730 -1272"/>
                    <a:gd name="T195" fmla="*/ -730 h 1377"/>
                    <a:gd name="T196" fmla="+- 0 4280 1416"/>
                    <a:gd name="T197" fmla="*/ T196 w 3788"/>
                    <a:gd name="T198" fmla="+- 0 -807 -1272"/>
                    <a:gd name="T199" fmla="*/ -807 h 1377"/>
                    <a:gd name="T200" fmla="+- 0 4292 1416"/>
                    <a:gd name="T201" fmla="*/ T200 w 3788"/>
                    <a:gd name="T202" fmla="+- 0 -884 -1272"/>
                    <a:gd name="T203" fmla="*/ -884 h 1377"/>
                    <a:gd name="T204" fmla="+- 0 4308 1416"/>
                    <a:gd name="T205" fmla="*/ T204 w 3788"/>
                    <a:gd name="T206" fmla="+- 0 -961 -1272"/>
                    <a:gd name="T207" fmla="*/ -961 h 1377"/>
                    <a:gd name="T208" fmla="+- 0 4329 1416"/>
                    <a:gd name="T209" fmla="*/ T208 w 3788"/>
                    <a:gd name="T210" fmla="+- 0 -1039 -1272"/>
                    <a:gd name="T211" fmla="*/ -1039 h 1377"/>
                    <a:gd name="T212" fmla="+- 0 4353 1416"/>
                    <a:gd name="T213" fmla="*/ T212 w 3788"/>
                    <a:gd name="T214" fmla="+- 0 -1116 -1272"/>
                    <a:gd name="T215" fmla="*/ -1116 h 1377"/>
                    <a:gd name="T216" fmla="+- 0 4380 1416"/>
                    <a:gd name="T217" fmla="*/ T216 w 3788"/>
                    <a:gd name="T218" fmla="+- 0 -1194 -1272"/>
                    <a:gd name="T219" fmla="*/ -1194 h 1377"/>
                    <a:gd name="T220" fmla="+- 0 4412 1416"/>
                    <a:gd name="T221" fmla="*/ T220 w 3788"/>
                    <a:gd name="T222" fmla="+- 0 -1272 -1272"/>
                    <a:gd name="T223" fmla="*/ -1272 h 1377"/>
                    <a:gd name="T224" fmla="+- 0 1416 1416"/>
                    <a:gd name="T225" fmla="*/ T224 w 3788"/>
                    <a:gd name="T226" fmla="+- 0 -574 -1272"/>
                    <a:gd name="T227" fmla="*/ -574 h 1377"/>
                    <a:gd name="T228" fmla="+- 0 5203 1416"/>
                    <a:gd name="T229" fmla="*/ T228 w 3788"/>
                    <a:gd name="T230" fmla="+- 0 -574 -1272"/>
                    <a:gd name="T231" fmla="*/ -574 h 1377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  <a:cxn ang="0">
                      <a:pos x="T17" y="T19"/>
                    </a:cxn>
                    <a:cxn ang="0">
                      <a:pos x="T21" y="T23"/>
                    </a:cxn>
                    <a:cxn ang="0">
                      <a:pos x="T25" y="T27"/>
                    </a:cxn>
                    <a:cxn ang="0">
                      <a:pos x="T29" y="T31"/>
                    </a:cxn>
                    <a:cxn ang="0">
                      <a:pos x="T33" y="T35"/>
                    </a:cxn>
                    <a:cxn ang="0">
                      <a:pos x="T37" y="T39"/>
                    </a:cxn>
                    <a:cxn ang="0">
                      <a:pos x="T41" y="T43"/>
                    </a:cxn>
                    <a:cxn ang="0">
                      <a:pos x="T45" y="T47"/>
                    </a:cxn>
                    <a:cxn ang="0">
                      <a:pos x="T49" y="T51"/>
                    </a:cxn>
                    <a:cxn ang="0">
                      <a:pos x="T53" y="T55"/>
                    </a:cxn>
                    <a:cxn ang="0">
                      <a:pos x="T57" y="T59"/>
                    </a:cxn>
                    <a:cxn ang="0">
                      <a:pos x="T61" y="T63"/>
                    </a:cxn>
                    <a:cxn ang="0">
                      <a:pos x="T65" y="T67"/>
                    </a:cxn>
                    <a:cxn ang="0">
                      <a:pos x="T69" y="T71"/>
                    </a:cxn>
                    <a:cxn ang="0">
                      <a:pos x="T73" y="T75"/>
                    </a:cxn>
                    <a:cxn ang="0">
                      <a:pos x="T77" y="T79"/>
                    </a:cxn>
                    <a:cxn ang="0">
                      <a:pos x="T81" y="T83"/>
                    </a:cxn>
                    <a:cxn ang="0">
                      <a:pos x="T85" y="T87"/>
                    </a:cxn>
                    <a:cxn ang="0">
                      <a:pos x="T89" y="T91"/>
                    </a:cxn>
                    <a:cxn ang="0">
                      <a:pos x="T93" y="T95"/>
                    </a:cxn>
                    <a:cxn ang="0">
                      <a:pos x="T97" y="T99"/>
                    </a:cxn>
                    <a:cxn ang="0">
                      <a:pos x="T101" y="T103"/>
                    </a:cxn>
                    <a:cxn ang="0">
                      <a:pos x="T105" y="T107"/>
                    </a:cxn>
                    <a:cxn ang="0">
                      <a:pos x="T109" y="T111"/>
                    </a:cxn>
                    <a:cxn ang="0">
                      <a:pos x="T113" y="T115"/>
                    </a:cxn>
                    <a:cxn ang="0">
                      <a:pos x="T117" y="T119"/>
                    </a:cxn>
                    <a:cxn ang="0">
                      <a:pos x="T121" y="T123"/>
                    </a:cxn>
                    <a:cxn ang="0">
                      <a:pos x="T125" y="T127"/>
                    </a:cxn>
                    <a:cxn ang="0">
                      <a:pos x="T129" y="T131"/>
                    </a:cxn>
                    <a:cxn ang="0">
                      <a:pos x="T133" y="T135"/>
                    </a:cxn>
                    <a:cxn ang="0">
                      <a:pos x="T137" y="T139"/>
                    </a:cxn>
                    <a:cxn ang="0">
                      <a:pos x="T141" y="T143"/>
                    </a:cxn>
                    <a:cxn ang="0">
                      <a:pos x="T145" y="T147"/>
                    </a:cxn>
                    <a:cxn ang="0">
                      <a:pos x="T149" y="T151"/>
                    </a:cxn>
                    <a:cxn ang="0">
                      <a:pos x="T153" y="T155"/>
                    </a:cxn>
                    <a:cxn ang="0">
                      <a:pos x="T157" y="T159"/>
                    </a:cxn>
                    <a:cxn ang="0">
                      <a:pos x="T161" y="T163"/>
                    </a:cxn>
                    <a:cxn ang="0">
                      <a:pos x="T165" y="T167"/>
                    </a:cxn>
                    <a:cxn ang="0">
                      <a:pos x="T169" y="T171"/>
                    </a:cxn>
                    <a:cxn ang="0">
                      <a:pos x="T173" y="T175"/>
                    </a:cxn>
                    <a:cxn ang="0">
                      <a:pos x="T177" y="T179"/>
                    </a:cxn>
                    <a:cxn ang="0">
                      <a:pos x="T181" y="T183"/>
                    </a:cxn>
                    <a:cxn ang="0">
                      <a:pos x="T185" y="T187"/>
                    </a:cxn>
                    <a:cxn ang="0">
                      <a:pos x="T189" y="T191"/>
                    </a:cxn>
                    <a:cxn ang="0">
                      <a:pos x="T193" y="T195"/>
                    </a:cxn>
                    <a:cxn ang="0">
                      <a:pos x="T197" y="T199"/>
                    </a:cxn>
                    <a:cxn ang="0">
                      <a:pos x="T201" y="T203"/>
                    </a:cxn>
                    <a:cxn ang="0">
                      <a:pos x="T205" y="T207"/>
                    </a:cxn>
                    <a:cxn ang="0">
                      <a:pos x="T209" y="T211"/>
                    </a:cxn>
                    <a:cxn ang="0">
                      <a:pos x="T213" y="T215"/>
                    </a:cxn>
                    <a:cxn ang="0">
                      <a:pos x="T217" y="T219"/>
                    </a:cxn>
                    <a:cxn ang="0">
                      <a:pos x="T221" y="T223"/>
                    </a:cxn>
                    <a:cxn ang="0">
                      <a:pos x="T225" y="T227"/>
                    </a:cxn>
                    <a:cxn ang="0">
                      <a:pos x="T229" y="T231"/>
                    </a:cxn>
                  </a:cxnLst>
                  <a:rect l="0" t="0" r="r" b="b"/>
                  <a:pathLst>
                    <a:path w="3788" h="1377">
                      <a:moveTo>
                        <a:pt x="800" y="351"/>
                      </a:moveTo>
                      <a:lnTo>
                        <a:pt x="826" y="426"/>
                      </a:lnTo>
                      <a:lnTo>
                        <a:pt x="846" y="501"/>
                      </a:lnTo>
                      <a:lnTo>
                        <a:pt x="860" y="576"/>
                      </a:lnTo>
                      <a:lnTo>
                        <a:pt x="867" y="651"/>
                      </a:lnTo>
                      <a:lnTo>
                        <a:pt x="867" y="725"/>
                      </a:lnTo>
                      <a:lnTo>
                        <a:pt x="861" y="800"/>
                      </a:lnTo>
                      <a:lnTo>
                        <a:pt x="848" y="875"/>
                      </a:lnTo>
                      <a:lnTo>
                        <a:pt x="828" y="950"/>
                      </a:lnTo>
                      <a:lnTo>
                        <a:pt x="801" y="1025"/>
                      </a:lnTo>
                      <a:lnTo>
                        <a:pt x="773" y="952"/>
                      </a:lnTo>
                      <a:lnTo>
                        <a:pt x="752" y="878"/>
                      </a:lnTo>
                      <a:lnTo>
                        <a:pt x="737" y="804"/>
                      </a:lnTo>
                      <a:lnTo>
                        <a:pt x="729" y="729"/>
                      </a:lnTo>
                      <a:lnTo>
                        <a:pt x="729" y="654"/>
                      </a:lnTo>
                      <a:lnTo>
                        <a:pt x="735" y="579"/>
                      </a:lnTo>
                      <a:lnTo>
                        <a:pt x="749" y="503"/>
                      </a:lnTo>
                      <a:lnTo>
                        <a:pt x="771" y="427"/>
                      </a:lnTo>
                      <a:lnTo>
                        <a:pt x="800" y="351"/>
                      </a:lnTo>
                      <a:close/>
                      <a:moveTo>
                        <a:pt x="2996" y="0"/>
                      </a:moveTo>
                      <a:lnTo>
                        <a:pt x="3025" y="76"/>
                      </a:lnTo>
                      <a:lnTo>
                        <a:pt x="3050" y="153"/>
                      </a:lnTo>
                      <a:lnTo>
                        <a:pt x="3071" y="229"/>
                      </a:lnTo>
                      <a:lnTo>
                        <a:pt x="3090" y="306"/>
                      </a:lnTo>
                      <a:lnTo>
                        <a:pt x="3106" y="382"/>
                      </a:lnTo>
                      <a:lnTo>
                        <a:pt x="3118" y="459"/>
                      </a:lnTo>
                      <a:lnTo>
                        <a:pt x="3127" y="535"/>
                      </a:lnTo>
                      <a:lnTo>
                        <a:pt x="3132" y="612"/>
                      </a:lnTo>
                      <a:lnTo>
                        <a:pt x="3134" y="688"/>
                      </a:lnTo>
                      <a:lnTo>
                        <a:pt x="3133" y="764"/>
                      </a:lnTo>
                      <a:lnTo>
                        <a:pt x="3129" y="841"/>
                      </a:lnTo>
                      <a:lnTo>
                        <a:pt x="3121" y="917"/>
                      </a:lnTo>
                      <a:lnTo>
                        <a:pt x="3109" y="994"/>
                      </a:lnTo>
                      <a:lnTo>
                        <a:pt x="3094" y="1070"/>
                      </a:lnTo>
                      <a:lnTo>
                        <a:pt x="3076" y="1147"/>
                      </a:lnTo>
                      <a:lnTo>
                        <a:pt x="3054" y="1223"/>
                      </a:lnTo>
                      <a:lnTo>
                        <a:pt x="3028" y="1300"/>
                      </a:lnTo>
                      <a:lnTo>
                        <a:pt x="2999" y="1376"/>
                      </a:lnTo>
                      <a:lnTo>
                        <a:pt x="2968" y="1301"/>
                      </a:lnTo>
                      <a:lnTo>
                        <a:pt x="2941" y="1226"/>
                      </a:lnTo>
                      <a:lnTo>
                        <a:pt x="2918" y="1151"/>
                      </a:lnTo>
                      <a:lnTo>
                        <a:pt x="2898" y="1075"/>
                      </a:lnTo>
                      <a:lnTo>
                        <a:pt x="2881" y="1000"/>
                      </a:lnTo>
                      <a:lnTo>
                        <a:pt x="2868" y="924"/>
                      </a:lnTo>
                      <a:lnTo>
                        <a:pt x="2858" y="848"/>
                      </a:lnTo>
                      <a:lnTo>
                        <a:pt x="2852" y="772"/>
                      </a:lnTo>
                      <a:lnTo>
                        <a:pt x="2849" y="695"/>
                      </a:lnTo>
                      <a:lnTo>
                        <a:pt x="2850" y="619"/>
                      </a:lnTo>
                      <a:lnTo>
                        <a:pt x="2855" y="542"/>
                      </a:lnTo>
                      <a:lnTo>
                        <a:pt x="2864" y="465"/>
                      </a:lnTo>
                      <a:lnTo>
                        <a:pt x="2876" y="388"/>
                      </a:lnTo>
                      <a:lnTo>
                        <a:pt x="2892" y="311"/>
                      </a:lnTo>
                      <a:lnTo>
                        <a:pt x="2913" y="233"/>
                      </a:lnTo>
                      <a:lnTo>
                        <a:pt x="2937" y="156"/>
                      </a:lnTo>
                      <a:lnTo>
                        <a:pt x="2964" y="78"/>
                      </a:lnTo>
                      <a:lnTo>
                        <a:pt x="2996" y="0"/>
                      </a:lnTo>
                      <a:close/>
                      <a:moveTo>
                        <a:pt x="0" y="698"/>
                      </a:moveTo>
                      <a:lnTo>
                        <a:pt x="3787" y="698"/>
                      </a:lnTo>
                    </a:path>
                  </a:pathLst>
                </a:custGeom>
                <a:noFill/>
                <a:ln w="12954">
                  <a:solidFill>
                    <a:srgbClr val="231F2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6" name="Line 4"/>
                <p:cNvSpPr>
                  <a:spLocks noChangeShapeType="1"/>
                </p:cNvSpPr>
                <p:nvPr/>
              </p:nvSpPr>
              <p:spPr bwMode="auto">
                <a:xfrm>
                  <a:off x="3859" y="-815"/>
                  <a:ext cx="0" cy="0"/>
                </a:xfrm>
                <a:prstGeom prst="line">
                  <a:avLst/>
                </a:prstGeom>
                <a:noFill/>
                <a:ln w="12954">
                  <a:solidFill>
                    <a:srgbClr val="231F20"/>
                  </a:solidFill>
                  <a:prstDash val="sys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7" name="Freeform 5"/>
                <p:cNvSpPr>
                  <a:spLocks/>
                </p:cNvSpPr>
                <p:nvPr/>
              </p:nvSpPr>
              <p:spPr bwMode="auto">
                <a:xfrm>
                  <a:off x="3777" y="-892"/>
                  <a:ext cx="96" cy="91"/>
                </a:xfrm>
                <a:custGeom>
                  <a:avLst/>
                  <a:gdLst>
                    <a:gd name="T0" fmla="+- 0 3777 3777"/>
                    <a:gd name="T1" fmla="*/ T0 w 96"/>
                    <a:gd name="T2" fmla="+- 0 -802 -892"/>
                    <a:gd name="T3" fmla="*/ -802 h 91"/>
                    <a:gd name="T4" fmla="+- 0 3872 3777"/>
                    <a:gd name="T5" fmla="*/ T4 w 96"/>
                    <a:gd name="T6" fmla="+- 0 -807 -892"/>
                    <a:gd name="T7" fmla="*/ -807 h 91"/>
                    <a:gd name="T8" fmla="+- 0 3829 3777"/>
                    <a:gd name="T9" fmla="*/ T8 w 96"/>
                    <a:gd name="T10" fmla="+- 0 -892 -892"/>
                    <a:gd name="T11" fmla="*/ -892 h 91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</a:cxnLst>
                  <a:rect l="0" t="0" r="r" b="b"/>
                  <a:pathLst>
                    <a:path w="96" h="91">
                      <a:moveTo>
                        <a:pt x="0" y="90"/>
                      </a:moveTo>
                      <a:lnTo>
                        <a:pt x="95" y="85"/>
                      </a:lnTo>
                      <a:lnTo>
                        <a:pt x="52" y="0"/>
                      </a:lnTo>
                    </a:path>
                  </a:pathLst>
                </a:custGeom>
                <a:noFill/>
                <a:ln w="12903">
                  <a:solidFill>
                    <a:srgbClr val="231F2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8" name="Line 6"/>
                <p:cNvSpPr>
                  <a:spLocks noChangeShapeType="1"/>
                </p:cNvSpPr>
                <p:nvPr/>
              </p:nvSpPr>
              <p:spPr bwMode="auto">
                <a:xfrm>
                  <a:off x="4363" y="-512"/>
                  <a:ext cx="0" cy="0"/>
                </a:xfrm>
                <a:prstGeom prst="line">
                  <a:avLst/>
                </a:prstGeom>
                <a:noFill/>
                <a:ln w="12954">
                  <a:solidFill>
                    <a:srgbClr val="231F2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9" name="Freeform 7"/>
                <p:cNvSpPr>
                  <a:spLocks/>
                </p:cNvSpPr>
                <p:nvPr/>
              </p:nvSpPr>
              <p:spPr bwMode="auto">
                <a:xfrm>
                  <a:off x="4281" y="-590"/>
                  <a:ext cx="96" cy="90"/>
                </a:xfrm>
                <a:custGeom>
                  <a:avLst/>
                  <a:gdLst>
                    <a:gd name="T0" fmla="+- 0 4281 4281"/>
                    <a:gd name="T1" fmla="*/ T0 w 96"/>
                    <a:gd name="T2" fmla="+- 0 -500 -590"/>
                    <a:gd name="T3" fmla="*/ -500 h 90"/>
                    <a:gd name="T4" fmla="+- 0 4377 4281"/>
                    <a:gd name="T5" fmla="*/ T4 w 96"/>
                    <a:gd name="T6" fmla="+- 0 -504 -590"/>
                    <a:gd name="T7" fmla="*/ -504 h 90"/>
                    <a:gd name="T8" fmla="+- 0 4335 4281"/>
                    <a:gd name="T9" fmla="*/ T8 w 96"/>
                    <a:gd name="T10" fmla="+- 0 -590 -590"/>
                    <a:gd name="T11" fmla="*/ -590 h 90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</a:cxnLst>
                  <a:rect l="0" t="0" r="r" b="b"/>
                  <a:pathLst>
                    <a:path w="96" h="90">
                      <a:moveTo>
                        <a:pt x="0" y="90"/>
                      </a:moveTo>
                      <a:lnTo>
                        <a:pt x="96" y="86"/>
                      </a:lnTo>
                      <a:lnTo>
                        <a:pt x="54" y="0"/>
                      </a:lnTo>
                    </a:path>
                  </a:pathLst>
                </a:custGeom>
                <a:noFill/>
                <a:ln w="12941">
                  <a:solidFill>
                    <a:srgbClr val="231F2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0" name="Line 8"/>
                <p:cNvSpPr>
                  <a:spLocks noChangeShapeType="1"/>
                </p:cNvSpPr>
                <p:nvPr/>
              </p:nvSpPr>
              <p:spPr bwMode="auto">
                <a:xfrm>
                  <a:off x="4983" y="-139"/>
                  <a:ext cx="0" cy="0"/>
                </a:xfrm>
                <a:prstGeom prst="line">
                  <a:avLst/>
                </a:prstGeom>
                <a:noFill/>
                <a:ln w="12954">
                  <a:solidFill>
                    <a:srgbClr val="231F2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1" name="Line 9"/>
                <p:cNvSpPr>
                  <a:spLocks noChangeShapeType="1"/>
                </p:cNvSpPr>
                <p:nvPr/>
              </p:nvSpPr>
              <p:spPr bwMode="auto">
                <a:xfrm>
                  <a:off x="1529" y="-2153"/>
                  <a:ext cx="3258" cy="1232"/>
                </a:xfrm>
                <a:prstGeom prst="line">
                  <a:avLst/>
                </a:prstGeom>
                <a:noFill/>
                <a:ln w="12954">
                  <a:solidFill>
                    <a:srgbClr val="231F20"/>
                  </a:solidFill>
                  <a:prstDash val="sys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pic>
              <p:nvPicPr>
                <p:cNvPr id="1034" name="Picture 10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62" y="-2183"/>
                  <a:ext cx="3934" cy="269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15" name="Straight Connector 14"/>
            <p:cNvCxnSpPr/>
            <p:nvPr/>
          </p:nvCxnSpPr>
          <p:spPr>
            <a:xfrm>
              <a:off x="278702" y="2428274"/>
              <a:ext cx="2281618" cy="128157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861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13795" y="618309"/>
                <a:ext cx="10353762" cy="5878285"/>
              </a:xfrm>
            </p:spPr>
            <p:txBody>
              <a:bodyPr/>
              <a:lstStyle/>
              <a:p>
                <a:r>
                  <a:rPr lang="en-US" cap="small" dirty="0" smtClean="0">
                    <a:effectLst/>
                  </a:rPr>
                  <a:t>Magnifying</a:t>
                </a:r>
                <a:r>
                  <a:rPr lang="en-US" dirty="0">
                    <a:effectLst/>
                  </a:rPr>
                  <a:t>    power    of    </a:t>
                </a:r>
                <a:r>
                  <a:rPr lang="en-US" cap="small" dirty="0">
                    <a:effectLst/>
                  </a:rPr>
                  <a:t>a</a:t>
                </a:r>
                <a:r>
                  <a:rPr lang="en-US" dirty="0">
                    <a:effectLst/>
                  </a:rPr>
                  <a:t>    </a:t>
                </a:r>
                <a:r>
                  <a:rPr lang="en-US" cap="small" dirty="0">
                    <a:effectLst/>
                  </a:rPr>
                  <a:t>compound</a:t>
                </a:r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microscope: </a:t>
                </a:r>
              </a:p>
              <a:p>
                <a:r>
                  <a:rPr lang="en-US" dirty="0">
                    <a:effectLst/>
                  </a:rPr>
                  <a:t>the </a:t>
                </a:r>
                <a:r>
                  <a:rPr lang="en-US" cap="small" dirty="0">
                    <a:effectLst/>
                  </a:rPr>
                  <a:t>final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image</a:t>
                </a:r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A” B” </a:t>
                </a:r>
                <a:r>
                  <a:rPr lang="en-US" cap="small" dirty="0">
                    <a:effectLst/>
                  </a:rPr>
                  <a:t>makes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a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visual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angle</a:t>
                </a:r>
                <a:r>
                  <a:rPr lang="en-US" dirty="0">
                    <a:effectLst/>
                  </a:rPr>
                  <a:t>  </a:t>
                </a:r>
                <a14:m>
                  <m:oMath xmlns:m="http://schemas.openxmlformats.org/officeDocument/2006/math">
                    <m:r>
                      <a:rPr lang="en-US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 smtClean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at</a:t>
                </a:r>
                <a:r>
                  <a:rPr lang="en-US" dirty="0">
                    <a:effectLst/>
                  </a:rPr>
                  <a:t> the </a:t>
                </a:r>
                <a:r>
                  <a:rPr lang="en-US" dirty="0" smtClean="0">
                    <a:effectLst/>
                  </a:rPr>
                  <a:t>eye</a:t>
                </a:r>
                <a:r>
                  <a:rPr lang="en-IN" dirty="0" smtClean="0"/>
                  <a:t> piece lens</a:t>
                </a:r>
              </a:p>
              <a:p>
                <a:r>
                  <a:rPr lang="en-US" dirty="0">
                    <a:effectLst/>
                  </a:rPr>
                  <a:t>V</a:t>
                </a:r>
                <a:r>
                  <a:rPr lang="en-US" cap="small" dirty="0">
                    <a:effectLst/>
                  </a:rPr>
                  <a:t>isual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angle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made</a:t>
                </a:r>
                <a:r>
                  <a:rPr lang="en-US" dirty="0">
                    <a:effectLst/>
                  </a:rPr>
                  <a:t> by the object from </a:t>
                </a:r>
                <a:r>
                  <a:rPr lang="en-US" cap="small" dirty="0">
                    <a:effectLst/>
                  </a:rPr>
                  <a:t>distance</a:t>
                </a:r>
                <a:r>
                  <a:rPr lang="en-US" dirty="0">
                    <a:effectLst/>
                  </a:rPr>
                  <a:t> </a:t>
                </a:r>
                <a:r>
                  <a:rPr lang="en-US" i="1" dirty="0">
                    <a:effectLst/>
                  </a:rPr>
                  <a:t>D </a:t>
                </a:r>
                <a:r>
                  <a:rPr lang="en-US" dirty="0">
                    <a:effectLst/>
                  </a:rPr>
                  <a:t>is </a:t>
                </a:r>
                <a14:m>
                  <m:oMath xmlns:m="http://schemas.openxmlformats.org/officeDocument/2006/math">
                    <m:r>
                      <a:rPr lang="en-US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IN" dirty="0" smtClean="0">
                  <a:effectLst/>
                  <a:ea typeface="Cambria Math" panose="02040503050406030204" pitchFamily="18" charset="0"/>
                </a:endParaRPr>
              </a:p>
              <a:p>
                <a:r>
                  <a:rPr lang="en-IN" dirty="0" smtClean="0"/>
                  <a:t>Hence, tan</a:t>
                </a:r>
                <a:r>
                  <a:rPr lang="en-US" dirty="0">
                    <a:effectLst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IN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>
                            <a:effectLst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dirty="0">
                            <a:effectLst/>
                          </a:rPr>
                          <m:t>” </m:t>
                        </m:r>
                        <m:r>
                          <m:rPr>
                            <m:nor/>
                          </m:rPr>
                          <a:rPr lang="en-US" dirty="0">
                            <a:effectLst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dirty="0">
                            <a:effectLst/>
                          </a:rPr>
                          <m:t>”</m:t>
                        </m:r>
                      </m:num>
                      <m:den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N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IN" b="0" i="1" dirty="0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dirty="0">
                                <a:effectLst/>
                              </a:rPr>
                              <m:t>A</m:t>
                            </m:r>
                          </m:e>
                          <m:sup>
                            <m:r>
                              <a:rPr lang="en-IN" b="0" i="1" dirty="0" smtClean="0">
                                <a:effectLst/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IN" b="0" i="1" dirty="0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dirty="0" smtClean="0">
                                <a:effectLst/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IN" b="0" i="1" dirty="0" smtClean="0">
                                <a:effectLst/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N" dirty="0" smtClean="0"/>
                  <a:t> and tan</a:t>
                </a:r>
                <a:r>
                  <a:rPr lang="en-US" dirty="0">
                    <a:effectLst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IN" dirty="0" smtClean="0"/>
                  <a:t>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𝐴𝐵</m:t>
                        </m:r>
                      </m:num>
                      <m:den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r>
                  <a:rPr lang="en-IN" dirty="0" smtClean="0"/>
                  <a:t> </a:t>
                </a:r>
              </a:p>
              <a:p>
                <a:r>
                  <a:rPr lang="en-IN" dirty="0" smtClean="0"/>
                  <a:t>Angular magnifying power M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i="1" dirty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i="1" dirty="0">
                    <a:effectLst/>
                  </a:rPr>
                  <a:t> </a:t>
                </a:r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tan</m:t>
                        </m:r>
                        <m:r>
                          <m:rPr>
                            <m:nor/>
                          </m:rPr>
                          <a:rPr lang="en-US" dirty="0">
                            <a:effectLst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dirty="0"/>
                          <m:t>tan</m:t>
                        </m:r>
                        <m:r>
                          <m:rPr>
                            <m:nor/>
                          </m:rPr>
                          <a:rPr lang="en-US" dirty="0">
                            <a:effectLst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IN" dirty="0" smtClean="0"/>
                  <a:t>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IN" i="1" dirty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dirty="0">
                                <a:effectLst/>
                              </a:rPr>
                              <m:t>A</m:t>
                            </m:r>
                          </m:e>
                          <m:sup>
                            <m:r>
                              <a:rPr lang="en-IN" i="1" dirty="0">
                                <a:effectLst/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IN" i="1" dirty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 dirty="0">
                                <a:effectLst/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IN" i="1" dirty="0">
                                <a:effectLst/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r>
                      <a:rPr lang="en-I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𝐴𝐵</m:t>
                        </m:r>
                      </m:num>
                      <m:den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r>
                  <a:rPr lang="en-IN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IN" i="1" dirty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dirty="0">
                                <a:effectLst/>
                              </a:rPr>
                              <m:t>A</m:t>
                            </m:r>
                          </m:e>
                          <m:sup>
                            <m:r>
                              <a:rPr lang="en-IN" i="1" dirty="0">
                                <a:effectLst/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IN" i="1" dirty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 dirty="0">
                                <a:effectLst/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IN" i="1" dirty="0">
                                <a:effectLst/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IN" b="0" i="1" dirty="0" smtClean="0">
                            <a:effectLst/>
                            <a:latin typeface="Cambria Math" panose="02040503050406030204" pitchFamily="18" charset="0"/>
                          </a:rPr>
                          <m:t>𝐴𝐵</m:t>
                        </m:r>
                      </m:den>
                    </m:f>
                  </m:oMath>
                </a14:m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en-IN" dirty="0" smtClean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r>
                  <a:rPr lang="en-IN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IN" i="1" dirty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dirty="0">
                                <a:effectLst/>
                              </a:rPr>
                              <m:t>A</m:t>
                            </m:r>
                          </m:e>
                          <m:sup>
                            <m:r>
                              <a:rPr lang="en-IN" i="1" dirty="0">
                                <a:effectLst/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IN" i="1" dirty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 dirty="0">
                                <a:effectLst/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IN" i="1" dirty="0">
                                <a:effectLst/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IN" i="1" dirty="0">
                            <a:effectLst/>
                            <a:latin typeface="Cambria Math" panose="02040503050406030204" pitchFamily="18" charset="0"/>
                          </a:rPr>
                          <m:t>𝐴𝐵</m:t>
                        </m:r>
                      </m:den>
                    </m:f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IN" dirty="0" smtClean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N" dirty="0"/>
                  <a:t> </a:t>
                </a:r>
                <a:endParaRPr lang="en-IN" dirty="0" smtClean="0"/>
              </a:p>
              <a:p>
                <a:pPr marL="0" indent="0">
                  <a:buNone/>
                </a:pPr>
                <a:r>
                  <a:rPr lang="en-IN" dirty="0"/>
                  <a:t>	</a:t>
                </a:r>
                <a:r>
                  <a:rPr lang="en-IN" dirty="0" smtClean="0"/>
                  <a:t>		         M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IN" dirty="0" smtClean="0"/>
              </a:p>
              <a:p>
                <a:pPr marL="0" indent="0">
                  <a:buNone/>
                </a:pPr>
                <a:r>
                  <a:rPr lang="en-IN" dirty="0"/>
                  <a:t>	</a:t>
                </a:r>
                <a:r>
                  <a:rPr lang="en-IN" dirty="0" smtClean="0"/>
                  <a:t>where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IN" i="1" dirty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dirty="0">
                                <a:effectLst/>
                              </a:rPr>
                              <m:t>A</m:t>
                            </m:r>
                          </m:e>
                          <m:sup>
                            <m:r>
                              <a:rPr lang="en-IN" i="1" dirty="0">
                                <a:effectLst/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IN" i="1" dirty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 dirty="0">
                                <a:effectLst/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IN" i="1" dirty="0">
                                <a:effectLst/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IN" i="1" dirty="0">
                            <a:effectLst/>
                            <a:latin typeface="Cambria Math" panose="02040503050406030204" pitchFamily="18" charset="0"/>
                          </a:rPr>
                          <m:t>𝐴𝐵</m:t>
                        </m:r>
                      </m:den>
                    </m:f>
                  </m:oMath>
                </a14:m>
                <a:r>
                  <a:rPr lang="en-IN" dirty="0" smtClean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IN" dirty="0" smtClean="0"/>
                  <a:t> is linear magnification of objective lens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IN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N" dirty="0" smtClean="0"/>
                  <a:t> is angular magnification of eye piece lens.</a:t>
                </a:r>
              </a:p>
              <a:p>
                <a:r>
                  <a:rPr lang="en-US" dirty="0" smtClean="0">
                    <a:effectLst/>
                  </a:rPr>
                  <a:t>Length </a:t>
                </a:r>
                <a:r>
                  <a:rPr lang="en-US" dirty="0">
                    <a:effectLst/>
                  </a:rPr>
                  <a:t>of  the  compound  microscope  then   becomes L =  </a:t>
                </a:r>
                <a:r>
                  <a:rPr lang="en-US" cap="small" dirty="0">
                    <a:effectLst/>
                  </a:rPr>
                  <a:t>distance</a:t>
                </a:r>
                <a:r>
                  <a:rPr lang="en-US" dirty="0">
                    <a:effectLst/>
                  </a:rPr>
                  <a:t>  between  the  two  lenses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 smtClean="0">
                    <a:effectLst/>
                  </a:rPr>
                  <a:t>   </a:t>
                </a:r>
                <a:r>
                  <a:rPr lang="en-US" dirty="0">
                    <a:effectLst/>
                  </a:rPr>
                  <a:t>+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i="1" dirty="0" smtClean="0">
                    <a:effectLst/>
                  </a:rPr>
                  <a:t> 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618309"/>
                <a:ext cx="10353762" cy="5878285"/>
              </a:xfrm>
              <a:blipFill>
                <a:blip r:embed="rId2"/>
                <a:stretch>
                  <a:fillRect l="-7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72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426720"/>
            <a:ext cx="10353761" cy="801189"/>
          </a:xfrm>
        </p:spPr>
        <p:txBody>
          <a:bodyPr/>
          <a:lstStyle/>
          <a:p>
            <a:r>
              <a:rPr lang="en-US" cap="small" dirty="0">
                <a:effectLst/>
              </a:rPr>
              <a:t>Ray</a:t>
            </a:r>
            <a:r>
              <a:rPr lang="en-US" dirty="0">
                <a:effectLst/>
              </a:rPr>
              <a:t> optics or </a:t>
            </a:r>
            <a:r>
              <a:rPr lang="en-US" cap="small" dirty="0">
                <a:effectLst/>
              </a:rPr>
              <a:t>geometrical</a:t>
            </a:r>
            <a:r>
              <a:rPr lang="en-US" dirty="0">
                <a:effectLst/>
              </a:rPr>
              <a:t> optics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09006" y="1227909"/>
                <a:ext cx="11791405" cy="537318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>
                    <a:effectLst/>
                  </a:rPr>
                  <a:t>In  geometric</a:t>
                </a:r>
                <a:r>
                  <a:rPr lang="en-US" cap="small" dirty="0">
                    <a:effectLst/>
                  </a:rPr>
                  <a:t>al</a:t>
                </a:r>
                <a:r>
                  <a:rPr lang="en-US" dirty="0">
                    <a:effectLst/>
                  </a:rPr>
                  <a:t>  optics,  we  </a:t>
                </a:r>
                <a:r>
                  <a:rPr lang="en-US" cap="small" dirty="0">
                    <a:effectLst/>
                  </a:rPr>
                  <a:t>mainly</a:t>
                </a:r>
                <a:r>
                  <a:rPr lang="en-US" dirty="0">
                    <a:effectLst/>
                  </a:rPr>
                  <a:t>  study </a:t>
                </a:r>
                <a:r>
                  <a:rPr lang="en-US" cap="small" dirty="0">
                    <a:effectLst/>
                  </a:rPr>
                  <a:t>image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formation</a:t>
                </a:r>
                <a:r>
                  <a:rPr lang="en-US" dirty="0">
                    <a:effectLst/>
                  </a:rPr>
                  <a:t> by mirrors, lenses </a:t>
                </a:r>
                <a:r>
                  <a:rPr lang="en-US" cap="small" dirty="0">
                    <a:effectLst/>
                  </a:rPr>
                  <a:t>and</a:t>
                </a:r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prisms</a:t>
                </a:r>
              </a:p>
              <a:p>
                <a:r>
                  <a:rPr lang="en-US" dirty="0">
                    <a:effectLst/>
                  </a:rPr>
                  <a:t>It is </a:t>
                </a:r>
                <a:r>
                  <a:rPr lang="en-US" cap="small" dirty="0">
                    <a:effectLst/>
                  </a:rPr>
                  <a:t>based</a:t>
                </a:r>
                <a:r>
                  <a:rPr lang="en-US" dirty="0">
                    <a:effectLst/>
                  </a:rPr>
                  <a:t> on four </a:t>
                </a:r>
                <a:r>
                  <a:rPr lang="en-US" cap="small" dirty="0">
                    <a:effectLst/>
                  </a:rPr>
                  <a:t>fundamental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laws/</a:t>
                </a:r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principles</a:t>
                </a:r>
              </a:p>
              <a:p>
                <a:pPr marL="457200" indent="-457200">
                  <a:buFont typeface="+mj-lt"/>
                  <a:buAutoNum type="arabicParenR"/>
                </a:pPr>
                <a:r>
                  <a:rPr lang="en-US" dirty="0">
                    <a:effectLst/>
                  </a:rPr>
                  <a:t>Light </a:t>
                </a:r>
                <a:r>
                  <a:rPr lang="en-US" cap="small" dirty="0">
                    <a:effectLst/>
                  </a:rPr>
                  <a:t>travels</a:t>
                </a:r>
                <a:r>
                  <a:rPr lang="en-US" dirty="0">
                    <a:effectLst/>
                  </a:rPr>
                  <a:t> in </a:t>
                </a:r>
                <a:r>
                  <a:rPr lang="en-US" cap="small" dirty="0">
                    <a:effectLst/>
                  </a:rPr>
                  <a:t>a straight</a:t>
                </a:r>
                <a:r>
                  <a:rPr lang="en-US" dirty="0">
                    <a:effectLst/>
                  </a:rPr>
                  <a:t> line in </a:t>
                </a:r>
                <a:r>
                  <a:rPr lang="en-US" cap="small" dirty="0">
                    <a:effectLst/>
                  </a:rPr>
                  <a:t>a</a:t>
                </a:r>
                <a:r>
                  <a:rPr lang="en-US" dirty="0">
                    <a:effectLst/>
                  </a:rPr>
                  <a:t> homogeneous </a:t>
                </a:r>
                <a:r>
                  <a:rPr lang="en-US" cap="small" dirty="0">
                    <a:effectLst/>
                  </a:rPr>
                  <a:t>and</a:t>
                </a:r>
                <a:r>
                  <a:rPr lang="en-US" dirty="0">
                    <a:effectLst/>
                  </a:rPr>
                  <a:t> isotropic medium</a:t>
                </a:r>
                <a:r>
                  <a:rPr lang="en-US" dirty="0" smtClean="0">
                    <a:effectLst/>
                  </a:rPr>
                  <a:t>.</a:t>
                </a:r>
              </a:p>
              <a:p>
                <a:pPr marL="457200" indent="-457200">
                  <a:buFont typeface="+mj-lt"/>
                  <a:buAutoNum type="arabicParenR"/>
                </a:pPr>
                <a:r>
                  <a:rPr lang="en-US" dirty="0">
                    <a:effectLst/>
                  </a:rPr>
                  <a:t>Two or more </a:t>
                </a:r>
                <a:r>
                  <a:rPr lang="en-US" cap="small" dirty="0">
                    <a:effectLst/>
                  </a:rPr>
                  <a:t>rays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can</a:t>
                </a:r>
                <a:r>
                  <a:rPr lang="en-US" dirty="0">
                    <a:effectLst/>
                  </a:rPr>
                  <a:t> intersect </a:t>
                </a:r>
                <a:r>
                  <a:rPr lang="en-US" cap="small" dirty="0">
                    <a:effectLst/>
                  </a:rPr>
                  <a:t>at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a</a:t>
                </a:r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point </a:t>
                </a:r>
                <a:r>
                  <a:rPr lang="en-US" dirty="0">
                    <a:effectLst/>
                  </a:rPr>
                  <a:t>without </a:t>
                </a:r>
                <a:r>
                  <a:rPr lang="en-US" cap="small" dirty="0">
                    <a:effectLst/>
                  </a:rPr>
                  <a:t>af</a:t>
                </a:r>
                <a:r>
                  <a:rPr lang="en-US" dirty="0">
                    <a:effectLst/>
                  </a:rPr>
                  <a:t>fecting their </a:t>
                </a:r>
                <a:r>
                  <a:rPr lang="en-US" cap="small" dirty="0">
                    <a:effectLst/>
                  </a:rPr>
                  <a:t>paths</a:t>
                </a:r>
                <a:r>
                  <a:rPr lang="en-US" dirty="0">
                    <a:effectLst/>
                  </a:rPr>
                  <a:t> beyond </a:t>
                </a:r>
                <a:r>
                  <a:rPr lang="en-US" cap="small" dirty="0" smtClean="0">
                    <a:effectLst/>
                  </a:rPr>
                  <a:t>that </a:t>
                </a:r>
                <a:r>
                  <a:rPr lang="en-US" dirty="0">
                    <a:effectLst/>
                  </a:rPr>
                  <a:t>point.</a:t>
                </a:r>
                <a:endParaRPr lang="en-IN" dirty="0">
                  <a:effectLst/>
                </a:endParaRPr>
              </a:p>
              <a:p>
                <a:pPr marL="457200" indent="-457200">
                  <a:buFont typeface="+mj-lt"/>
                  <a:buAutoNum type="arabicParenR"/>
                </a:pPr>
                <a:r>
                  <a:rPr lang="en-US" b="1" cap="small" dirty="0">
                    <a:effectLst/>
                  </a:rPr>
                  <a:t>Laws</a:t>
                </a:r>
                <a:r>
                  <a:rPr lang="en-US" b="1" dirty="0">
                    <a:effectLst/>
                  </a:rPr>
                  <a:t> of reflection</a:t>
                </a:r>
                <a:r>
                  <a:rPr lang="en-US" b="1" dirty="0" smtClean="0">
                    <a:effectLst/>
                  </a:rPr>
                  <a:t>: </a:t>
                </a:r>
              </a:p>
              <a:p>
                <a:pPr marL="457200" indent="-457200">
                  <a:buFont typeface="+mj-lt"/>
                  <a:buAutoNum type="alphaLcParenR"/>
                </a:pPr>
                <a:r>
                  <a:rPr lang="en-US" dirty="0" smtClean="0">
                    <a:effectLst/>
                  </a:rPr>
                  <a:t>Reflected </a:t>
                </a:r>
                <a:r>
                  <a:rPr lang="en-US" cap="small" dirty="0">
                    <a:effectLst/>
                  </a:rPr>
                  <a:t>ray</a:t>
                </a:r>
                <a:r>
                  <a:rPr lang="en-US" dirty="0">
                    <a:effectLst/>
                  </a:rPr>
                  <a:t> lies in the </a:t>
                </a:r>
                <a:r>
                  <a:rPr lang="en-US" cap="small" dirty="0">
                    <a:effectLst/>
                  </a:rPr>
                  <a:t>plane</a:t>
                </a:r>
                <a:r>
                  <a:rPr lang="en-US" dirty="0">
                    <a:effectLst/>
                  </a:rPr>
                  <a:t> formed </a:t>
                </a:r>
                <a:r>
                  <a:rPr lang="en-US" dirty="0" smtClean="0">
                    <a:effectLst/>
                  </a:rPr>
                  <a:t>by </a:t>
                </a:r>
                <a:r>
                  <a:rPr lang="en-US" dirty="0">
                    <a:effectLst/>
                  </a:rPr>
                  <a:t>incident </a:t>
                </a:r>
                <a:r>
                  <a:rPr lang="en-US" cap="small" dirty="0">
                    <a:effectLst/>
                  </a:rPr>
                  <a:t>ray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and</a:t>
                </a:r>
                <a:r>
                  <a:rPr lang="en-US" dirty="0">
                    <a:effectLst/>
                  </a:rPr>
                  <a:t> the </a:t>
                </a:r>
                <a:r>
                  <a:rPr lang="en-US" cap="small" dirty="0">
                    <a:effectLst/>
                  </a:rPr>
                  <a:t>normal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drawn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at</a:t>
                </a:r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the </a:t>
                </a:r>
                <a:r>
                  <a:rPr lang="en-US" dirty="0">
                    <a:effectLst/>
                  </a:rPr>
                  <a:t>point of </a:t>
                </a:r>
                <a:r>
                  <a:rPr lang="en-US" dirty="0" smtClean="0">
                    <a:effectLst/>
                  </a:rPr>
                  <a:t>incidence </a:t>
                </a:r>
                <a:r>
                  <a:rPr lang="en-US" cap="small" dirty="0">
                    <a:effectLst/>
                  </a:rPr>
                  <a:t>and</a:t>
                </a:r>
                <a:r>
                  <a:rPr lang="en-US" dirty="0">
                    <a:effectLst/>
                  </a:rPr>
                  <a:t> the two </a:t>
                </a:r>
                <a:r>
                  <a:rPr lang="en-US" cap="small" dirty="0">
                    <a:effectLst/>
                  </a:rPr>
                  <a:t>rays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are</a:t>
                </a:r>
                <a:r>
                  <a:rPr lang="en-US" dirty="0">
                    <a:effectLst/>
                  </a:rPr>
                  <a:t> on either side of the </a:t>
                </a:r>
                <a:r>
                  <a:rPr lang="en-US" cap="small" dirty="0" smtClean="0">
                    <a:effectLst/>
                  </a:rPr>
                  <a:t>normal.</a:t>
                </a:r>
              </a:p>
              <a:p>
                <a:pPr marL="457200" indent="-457200">
                  <a:buFont typeface="+mj-lt"/>
                  <a:buAutoNum type="alphaLcParenR"/>
                </a:pPr>
                <a:r>
                  <a:rPr lang="en-US" dirty="0">
                    <a:effectLst/>
                  </a:rPr>
                  <a:t>Angles  of  incidence  </a:t>
                </a:r>
                <a:r>
                  <a:rPr lang="en-US" cap="small" dirty="0">
                    <a:effectLst/>
                  </a:rPr>
                  <a:t>and</a:t>
                </a:r>
                <a:r>
                  <a:rPr lang="en-US" dirty="0">
                    <a:effectLst/>
                  </a:rPr>
                  <a:t>  reflection  </a:t>
                </a:r>
                <a:r>
                  <a:rPr lang="en-US" cap="small" dirty="0" smtClean="0">
                    <a:effectLst/>
                  </a:rPr>
                  <a:t>are equal.</a:t>
                </a:r>
              </a:p>
              <a:p>
                <a:pPr marL="0" indent="0">
                  <a:buNone/>
                </a:pPr>
                <a:r>
                  <a:rPr lang="en-US" b="1" cap="small" dirty="0" smtClean="0">
                    <a:effectLst/>
                  </a:rPr>
                  <a:t>4)   Laws</a:t>
                </a:r>
                <a:r>
                  <a:rPr lang="en-US" b="1" dirty="0" smtClean="0">
                    <a:effectLst/>
                  </a:rPr>
                  <a:t> </a:t>
                </a:r>
                <a:r>
                  <a:rPr lang="en-US" b="1" dirty="0">
                    <a:effectLst/>
                  </a:rPr>
                  <a:t>of r</a:t>
                </a:r>
                <a:r>
                  <a:rPr lang="en-US" b="1" cap="small" dirty="0">
                    <a:effectLst/>
                  </a:rPr>
                  <a:t>efraction</a:t>
                </a:r>
                <a:r>
                  <a:rPr lang="en-US" b="1" cap="small" dirty="0" smtClean="0">
                    <a:effectLst/>
                  </a:rPr>
                  <a:t>: </a:t>
                </a:r>
                <a:r>
                  <a:rPr lang="en-US" dirty="0">
                    <a:effectLst/>
                  </a:rPr>
                  <a:t>These </a:t>
                </a:r>
                <a:r>
                  <a:rPr lang="en-US" cap="small" dirty="0">
                    <a:effectLst/>
                  </a:rPr>
                  <a:t>apply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at</a:t>
                </a:r>
                <a:r>
                  <a:rPr lang="en-US" dirty="0">
                    <a:effectLst/>
                  </a:rPr>
                  <a:t> the</a:t>
                </a:r>
                <a:r>
                  <a:rPr lang="en-US" cap="small" dirty="0">
                    <a:effectLst/>
                  </a:rPr>
                  <a:t> boundary</a:t>
                </a:r>
                <a:r>
                  <a:rPr lang="en-US" dirty="0">
                    <a:effectLst/>
                  </a:rPr>
                  <a:t> between two </a:t>
                </a:r>
                <a:r>
                  <a:rPr lang="en-US" cap="small" dirty="0">
                    <a:effectLst/>
                  </a:rPr>
                  <a:t>media</a:t>
                </a:r>
                <a:endParaRPr lang="en-US" b="1" cap="small" dirty="0" smtClean="0">
                  <a:effectLst/>
                </a:endParaRPr>
              </a:p>
              <a:p>
                <a:pPr marL="457200" indent="-457200">
                  <a:buAutoNum type="alphaLcParenR"/>
                </a:pPr>
                <a:r>
                  <a:rPr lang="en-US" cap="small" dirty="0" smtClean="0">
                    <a:effectLst/>
                  </a:rPr>
                  <a:t>Refracted</a:t>
                </a:r>
                <a:r>
                  <a:rPr lang="en-US" dirty="0" smtClean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ray</a:t>
                </a:r>
                <a:r>
                  <a:rPr lang="en-US" dirty="0">
                    <a:effectLst/>
                  </a:rPr>
                  <a:t> lies in the </a:t>
                </a:r>
                <a:r>
                  <a:rPr lang="en-US" cap="small" dirty="0">
                    <a:effectLst/>
                  </a:rPr>
                  <a:t>plane</a:t>
                </a:r>
                <a:r>
                  <a:rPr lang="en-US" dirty="0">
                    <a:effectLst/>
                  </a:rPr>
                  <a:t> formed by incident </a:t>
                </a:r>
                <a:r>
                  <a:rPr lang="en-US" cap="small" dirty="0">
                    <a:effectLst/>
                  </a:rPr>
                  <a:t>ray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and</a:t>
                </a:r>
                <a:r>
                  <a:rPr lang="en-US" dirty="0">
                    <a:effectLst/>
                  </a:rPr>
                  <a:t> the </a:t>
                </a:r>
                <a:r>
                  <a:rPr lang="en-US" cap="small" dirty="0">
                    <a:effectLst/>
                  </a:rPr>
                  <a:t>normal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drawn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at</a:t>
                </a:r>
                <a:r>
                  <a:rPr lang="en-US" dirty="0">
                    <a:effectLst/>
                  </a:rPr>
                  <a:t> the point of incidence; </a:t>
                </a:r>
                <a:r>
                  <a:rPr lang="en-US" cap="small" dirty="0">
                    <a:effectLst/>
                  </a:rPr>
                  <a:t>and</a:t>
                </a:r>
                <a:r>
                  <a:rPr lang="en-US" dirty="0">
                    <a:effectLst/>
                  </a:rPr>
                  <a:t> the two </a:t>
                </a:r>
                <a:r>
                  <a:rPr lang="en-US" cap="small" dirty="0">
                    <a:effectLst/>
                  </a:rPr>
                  <a:t>rays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are</a:t>
                </a:r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on </a:t>
                </a:r>
                <a:r>
                  <a:rPr lang="en-US" dirty="0">
                    <a:effectLst/>
                  </a:rPr>
                  <a:t>either side of the </a:t>
                </a:r>
                <a:r>
                  <a:rPr lang="en-US" cap="small" dirty="0" smtClean="0">
                    <a:effectLst/>
                  </a:rPr>
                  <a:t>normal</a:t>
                </a:r>
              </a:p>
              <a:p>
                <a:pPr marL="457200" indent="-457200">
                  <a:buAutoNum type="alphaLcParenR"/>
                </a:pPr>
                <a:r>
                  <a:rPr lang="en-US" dirty="0">
                    <a:effectLst/>
                  </a:rPr>
                  <a:t>Angle  of </a:t>
                </a:r>
                <a:r>
                  <a:rPr lang="en-US" dirty="0" smtClean="0">
                    <a:effectLst/>
                  </a:rPr>
                  <a:t>incidence and angle of refraction are related by </a:t>
                </a:r>
                <a:r>
                  <a:rPr lang="en-US" dirty="0">
                    <a:effectLst/>
                  </a:rPr>
                  <a:t>S</a:t>
                </a:r>
                <a:r>
                  <a:rPr lang="en-US" dirty="0" smtClean="0">
                    <a:effectLst/>
                  </a:rPr>
                  <a:t>nell’s law, given by,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>
                    <a:effectLst/>
                  </a:rPr>
                  <a:t> sin(</a:t>
                </a:r>
                <a:r>
                  <a:rPr lang="en-US" dirty="0" err="1" smtClean="0">
                    <a:effectLst/>
                  </a:rPr>
                  <a:t>i</a:t>
                </a:r>
                <a:r>
                  <a:rPr lang="en-US" dirty="0" smtClean="0">
                    <a:effectLst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1" i="0" smtClean="0">
                        <a:effectLst/>
                        <a:latin typeface="Cambria Math" panose="02040503050406030204" pitchFamily="18" charset="0"/>
                      </a:rPr>
                      <m:t>𝐬𝐢𝐧</m:t>
                    </m:r>
                    <m:r>
                      <a:rPr lang="en-IN" b="1" i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1" i="0" smtClean="0">
                        <a:effectLst/>
                        <a:latin typeface="Cambria Math" panose="02040503050406030204" pitchFamily="18" charset="0"/>
                      </a:rPr>
                      <m:t>𝐫</m:t>
                    </m:r>
                    <m:r>
                      <a:rPr lang="en-IN" b="1" i="0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cap="small" dirty="0" smtClean="0">
                  <a:effectLst/>
                </a:endParaRPr>
              </a:p>
              <a:p>
                <a:pPr marL="457200" indent="-457200">
                  <a:buFont typeface="+mj-lt"/>
                  <a:buAutoNum type="alphaLcParenR" startAt="4"/>
                </a:pPr>
                <a:endParaRPr lang="en-IN" b="1" dirty="0">
                  <a:effectLst/>
                </a:endParaRPr>
              </a:p>
              <a:p>
                <a:pPr marL="457200" indent="-457200">
                  <a:buFont typeface="+mj-lt"/>
                  <a:buAutoNum type="arabicParenR"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9006" y="1227909"/>
                <a:ext cx="11791405" cy="5373188"/>
              </a:xfrm>
              <a:blipFill>
                <a:blip r:embed="rId2"/>
                <a:stretch>
                  <a:fillRect l="-465" t="-5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613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722811"/>
          </a:xfrm>
        </p:spPr>
        <p:txBody>
          <a:bodyPr/>
          <a:lstStyle/>
          <a:p>
            <a:r>
              <a:rPr lang="en-IN" dirty="0" smtClean="0"/>
              <a:t>Criteria to draw ray diagram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9886" y="1332411"/>
            <a:ext cx="8630194" cy="5355772"/>
          </a:xfrm>
        </p:spPr>
        <p:txBody>
          <a:bodyPr/>
          <a:lstStyle/>
          <a:p>
            <a:r>
              <a:rPr lang="en-US" dirty="0">
                <a:effectLst/>
              </a:rPr>
              <a:t>All </a:t>
            </a:r>
            <a:r>
              <a:rPr lang="en-US" cap="small" dirty="0">
                <a:effectLst/>
              </a:rPr>
              <a:t>distances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are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measured</a:t>
            </a:r>
            <a:r>
              <a:rPr lang="en-US" dirty="0">
                <a:effectLst/>
              </a:rPr>
              <a:t> from the </a:t>
            </a:r>
            <a:r>
              <a:rPr lang="en-US" cap="small" dirty="0">
                <a:effectLst/>
              </a:rPr>
              <a:t>optical</a:t>
            </a:r>
            <a:r>
              <a:rPr lang="en-US" dirty="0">
                <a:effectLst/>
              </a:rPr>
              <a:t> center or pole. For most of the </a:t>
            </a:r>
            <a:r>
              <a:rPr lang="en-US" cap="small" dirty="0">
                <a:effectLst/>
              </a:rPr>
              <a:t>optical</a:t>
            </a:r>
            <a:r>
              <a:rPr lang="en-US" dirty="0">
                <a:effectLst/>
              </a:rPr>
              <a:t> objects such </a:t>
            </a:r>
            <a:r>
              <a:rPr lang="en-US" cap="small" dirty="0">
                <a:effectLst/>
              </a:rPr>
              <a:t>as spherical</a:t>
            </a:r>
            <a:r>
              <a:rPr lang="en-US" dirty="0">
                <a:effectLst/>
              </a:rPr>
              <a:t> mirrors, thin lenses, etc., the </a:t>
            </a:r>
            <a:r>
              <a:rPr lang="en-US" cap="small" dirty="0">
                <a:effectLst/>
              </a:rPr>
              <a:t>optical</a:t>
            </a:r>
            <a:r>
              <a:rPr lang="en-US" dirty="0">
                <a:effectLst/>
              </a:rPr>
              <a:t> centers coincides with their </a:t>
            </a:r>
            <a:r>
              <a:rPr lang="en-US" cap="small" dirty="0">
                <a:effectLst/>
              </a:rPr>
              <a:t>geometrical</a:t>
            </a:r>
            <a:r>
              <a:rPr lang="en-US" dirty="0">
                <a:effectLst/>
              </a:rPr>
              <a:t> </a:t>
            </a:r>
            <a:r>
              <a:rPr lang="en-US" dirty="0" smtClean="0">
                <a:effectLst/>
              </a:rPr>
              <a:t>centers</a:t>
            </a:r>
          </a:p>
          <a:p>
            <a:r>
              <a:rPr lang="en-US" dirty="0">
                <a:effectLst/>
              </a:rPr>
              <a:t>Figures should be </a:t>
            </a:r>
            <a:r>
              <a:rPr lang="en-US" cap="small" dirty="0">
                <a:effectLst/>
              </a:rPr>
              <a:t>drawn</a:t>
            </a:r>
            <a:r>
              <a:rPr lang="en-US" dirty="0">
                <a:effectLst/>
              </a:rPr>
              <a:t> in such </a:t>
            </a:r>
            <a:r>
              <a:rPr lang="en-US" cap="small" dirty="0">
                <a:effectLst/>
              </a:rPr>
              <a:t>a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way that</a:t>
            </a:r>
            <a:r>
              <a:rPr lang="en-US" dirty="0">
                <a:effectLst/>
              </a:rPr>
              <a:t> the incident </a:t>
            </a:r>
            <a:r>
              <a:rPr lang="en-US" cap="small" dirty="0">
                <a:effectLst/>
              </a:rPr>
              <a:t>rays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travel</a:t>
            </a:r>
            <a:r>
              <a:rPr lang="en-US" dirty="0">
                <a:effectLst/>
              </a:rPr>
              <a:t> from left to </a:t>
            </a:r>
            <a:r>
              <a:rPr lang="en-US" dirty="0" smtClean="0">
                <a:effectLst/>
              </a:rPr>
              <a:t>right</a:t>
            </a:r>
          </a:p>
          <a:p>
            <a:r>
              <a:rPr lang="en-US" dirty="0">
                <a:effectLst/>
              </a:rPr>
              <a:t>A diverging </a:t>
            </a:r>
            <a:r>
              <a:rPr lang="en-US" cap="small" dirty="0">
                <a:effectLst/>
              </a:rPr>
              <a:t>beam</a:t>
            </a:r>
            <a:r>
              <a:rPr lang="en-US" dirty="0">
                <a:effectLst/>
              </a:rPr>
              <a:t> of incident </a:t>
            </a:r>
            <a:r>
              <a:rPr lang="en-US" cap="small" dirty="0">
                <a:effectLst/>
              </a:rPr>
              <a:t>rays</a:t>
            </a:r>
            <a:r>
              <a:rPr lang="en-US" dirty="0">
                <a:effectLst/>
              </a:rPr>
              <a:t> corresponds to </a:t>
            </a:r>
            <a:r>
              <a:rPr lang="en-US" cap="small" dirty="0">
                <a:effectLst/>
              </a:rPr>
              <a:t>a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real</a:t>
            </a:r>
            <a:r>
              <a:rPr lang="en-US" dirty="0">
                <a:effectLst/>
              </a:rPr>
              <a:t> point </a:t>
            </a:r>
            <a:r>
              <a:rPr lang="en-US" dirty="0" smtClean="0">
                <a:effectLst/>
              </a:rPr>
              <a:t>object as shown in first fig</a:t>
            </a:r>
          </a:p>
          <a:p>
            <a:r>
              <a:rPr lang="en-US" cap="small" dirty="0">
                <a:effectLst/>
              </a:rPr>
              <a:t>a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conver</a:t>
            </a:r>
            <a:r>
              <a:rPr lang="en-US" dirty="0">
                <a:effectLst/>
              </a:rPr>
              <a:t>ging </a:t>
            </a:r>
            <a:r>
              <a:rPr lang="en-US" cap="small" dirty="0">
                <a:effectLst/>
              </a:rPr>
              <a:t>beam</a:t>
            </a:r>
            <a:r>
              <a:rPr lang="en-US" dirty="0">
                <a:effectLst/>
              </a:rPr>
              <a:t> of incident </a:t>
            </a:r>
            <a:r>
              <a:rPr lang="en-US" cap="small" dirty="0">
                <a:effectLst/>
              </a:rPr>
              <a:t>rays</a:t>
            </a:r>
            <a:r>
              <a:rPr lang="en-US" dirty="0">
                <a:effectLst/>
              </a:rPr>
              <a:t> corresponds to </a:t>
            </a:r>
            <a:r>
              <a:rPr lang="en-US" cap="small" dirty="0">
                <a:effectLst/>
              </a:rPr>
              <a:t>a virtual</a:t>
            </a:r>
            <a:r>
              <a:rPr lang="en-US" dirty="0">
                <a:effectLst/>
              </a:rPr>
              <a:t> </a:t>
            </a:r>
            <a:r>
              <a:rPr lang="en-US" dirty="0" smtClean="0">
                <a:effectLst/>
              </a:rPr>
              <a:t>object</a:t>
            </a:r>
          </a:p>
          <a:p>
            <a:r>
              <a:rPr lang="en-IN" dirty="0">
                <a:effectLst/>
              </a:rPr>
              <a:t> </a:t>
            </a:r>
            <a:r>
              <a:rPr lang="en-US" cap="small" dirty="0">
                <a:effectLst/>
              </a:rPr>
              <a:t>a parallel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beam</a:t>
            </a:r>
            <a:r>
              <a:rPr lang="en-US" dirty="0">
                <a:effectLst/>
              </a:rPr>
              <a:t> corresponds to </a:t>
            </a:r>
            <a:r>
              <a:rPr lang="en-US" cap="small" dirty="0">
                <a:effectLst/>
              </a:rPr>
              <a:t>an</a:t>
            </a:r>
            <a:r>
              <a:rPr lang="en-US" dirty="0">
                <a:effectLst/>
              </a:rPr>
              <a:t> object </a:t>
            </a:r>
            <a:r>
              <a:rPr lang="en-US" cap="small" dirty="0">
                <a:effectLst/>
              </a:rPr>
              <a:t>at</a:t>
            </a:r>
            <a:r>
              <a:rPr lang="en-US" dirty="0">
                <a:effectLst/>
              </a:rPr>
              <a:t> </a:t>
            </a:r>
            <a:r>
              <a:rPr lang="en-US" dirty="0" smtClean="0">
                <a:effectLst/>
              </a:rPr>
              <a:t>infinity</a:t>
            </a:r>
          </a:p>
          <a:p>
            <a:r>
              <a:rPr lang="en-US" dirty="0">
                <a:effectLst/>
              </a:rPr>
              <a:t>Thus, </a:t>
            </a:r>
            <a:r>
              <a:rPr lang="en-US" cap="small" dirty="0">
                <a:effectLst/>
              </a:rPr>
              <a:t>a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real</a:t>
            </a:r>
            <a:r>
              <a:rPr lang="en-US" dirty="0">
                <a:effectLst/>
              </a:rPr>
              <a:t> object should be shown to the left of pole </a:t>
            </a:r>
            <a:r>
              <a:rPr lang="en-US" cap="small" dirty="0" smtClean="0">
                <a:effectLst/>
              </a:rPr>
              <a:t>and</a:t>
            </a:r>
            <a:r>
              <a:rPr lang="en-US" dirty="0" smtClean="0">
                <a:effectLst/>
              </a:rPr>
              <a:t> </a:t>
            </a:r>
            <a:r>
              <a:rPr lang="en-US" cap="small" dirty="0">
                <a:effectLst/>
              </a:rPr>
              <a:t>virtual</a:t>
            </a:r>
            <a:r>
              <a:rPr lang="en-US" dirty="0">
                <a:effectLst/>
              </a:rPr>
              <a:t> object or </a:t>
            </a:r>
            <a:r>
              <a:rPr lang="en-US" cap="small" dirty="0">
                <a:effectLst/>
              </a:rPr>
              <a:t>image</a:t>
            </a:r>
            <a:r>
              <a:rPr lang="en-US" dirty="0">
                <a:effectLst/>
              </a:rPr>
              <a:t> to the right of </a:t>
            </a:r>
            <a:r>
              <a:rPr lang="en-US" dirty="0" smtClean="0">
                <a:effectLst/>
              </a:rPr>
              <a:t>pole as shown in fig.</a:t>
            </a:r>
          </a:p>
          <a:p>
            <a:endParaRPr lang="en-IN" dirty="0"/>
          </a:p>
        </p:txBody>
      </p:sp>
      <p:sp>
        <p:nvSpPr>
          <p:cNvPr id="15" name="Rectangle 37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pSp>
        <p:nvGrpSpPr>
          <p:cNvPr id="35" name="Group 34"/>
          <p:cNvGrpSpPr/>
          <p:nvPr/>
        </p:nvGrpSpPr>
        <p:grpSpPr>
          <a:xfrm>
            <a:off x="0" y="1409462"/>
            <a:ext cx="3439886" cy="4137898"/>
            <a:chOff x="0" y="1409462"/>
            <a:chExt cx="3439886" cy="4137898"/>
          </a:xfrm>
        </p:grpSpPr>
        <p:sp>
          <p:nvSpPr>
            <p:cNvPr id="34" name="Rectangle 33"/>
            <p:cNvSpPr/>
            <p:nvPr/>
          </p:nvSpPr>
          <p:spPr>
            <a:xfrm>
              <a:off x="0" y="1409462"/>
              <a:ext cx="3439886" cy="413789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4" name="Group 2"/>
            <p:cNvGrpSpPr>
              <a:grpSpLocks/>
            </p:cNvGrpSpPr>
            <p:nvPr/>
          </p:nvGrpSpPr>
          <p:grpSpPr bwMode="auto">
            <a:xfrm>
              <a:off x="130629" y="1550947"/>
              <a:ext cx="3178628" cy="1722456"/>
              <a:chOff x="1770" y="190"/>
              <a:chExt cx="4019" cy="1796"/>
            </a:xfrm>
          </p:grpSpPr>
          <p:sp>
            <p:nvSpPr>
              <p:cNvPr id="5" name="AutoShape 3"/>
              <p:cNvSpPr>
                <a:spLocks/>
              </p:cNvSpPr>
              <p:nvPr/>
            </p:nvSpPr>
            <p:spPr bwMode="auto">
              <a:xfrm>
                <a:off x="3339" y="1840"/>
                <a:ext cx="599" cy="145"/>
              </a:xfrm>
              <a:custGeom>
                <a:avLst/>
                <a:gdLst>
                  <a:gd name="T0" fmla="+- 0 3370 3339"/>
                  <a:gd name="T1" fmla="*/ T0 w 599"/>
                  <a:gd name="T2" fmla="+- 0 1865 1841"/>
                  <a:gd name="T3" fmla="*/ 1865 h 145"/>
                  <a:gd name="T4" fmla="+- 0 3427 3339"/>
                  <a:gd name="T5" fmla="*/ T4 w 599"/>
                  <a:gd name="T6" fmla="+- 0 1929 1841"/>
                  <a:gd name="T7" fmla="*/ 1929 h 145"/>
                  <a:gd name="T8" fmla="+- 0 3427 3339"/>
                  <a:gd name="T9" fmla="*/ T8 w 599"/>
                  <a:gd name="T10" fmla="+- 0 1929 1841"/>
                  <a:gd name="T11" fmla="*/ 1929 h 145"/>
                  <a:gd name="T12" fmla="+- 0 3446 3339"/>
                  <a:gd name="T13" fmla="*/ T12 w 599"/>
                  <a:gd name="T14" fmla="+- 0 1899 1841"/>
                  <a:gd name="T15" fmla="*/ 1899 h 145"/>
                  <a:gd name="T16" fmla="+- 0 3502 3339"/>
                  <a:gd name="T17" fmla="*/ T16 w 599"/>
                  <a:gd name="T18" fmla="+- 0 1952 1841"/>
                  <a:gd name="T19" fmla="*/ 1952 h 145"/>
                  <a:gd name="T20" fmla="+- 0 3460 3339"/>
                  <a:gd name="T21" fmla="*/ T20 w 599"/>
                  <a:gd name="T22" fmla="+- 0 1916 1841"/>
                  <a:gd name="T23" fmla="*/ 1916 h 145"/>
                  <a:gd name="T24" fmla="+- 0 3472 3339"/>
                  <a:gd name="T25" fmla="*/ T24 w 599"/>
                  <a:gd name="T26" fmla="+- 0 1883 1841"/>
                  <a:gd name="T27" fmla="*/ 1883 h 145"/>
                  <a:gd name="T28" fmla="+- 0 3504 3339"/>
                  <a:gd name="T29" fmla="*/ T28 w 599"/>
                  <a:gd name="T30" fmla="+- 0 1932 1841"/>
                  <a:gd name="T31" fmla="*/ 1932 h 145"/>
                  <a:gd name="T32" fmla="+- 0 3514 3339"/>
                  <a:gd name="T33" fmla="*/ T32 w 599"/>
                  <a:gd name="T34" fmla="+- 0 1943 1841"/>
                  <a:gd name="T35" fmla="*/ 1943 h 145"/>
                  <a:gd name="T36" fmla="+- 0 3497 3339"/>
                  <a:gd name="T37" fmla="*/ T36 w 599"/>
                  <a:gd name="T38" fmla="+- 0 1884 1841"/>
                  <a:gd name="T39" fmla="*/ 1884 h 145"/>
                  <a:gd name="T40" fmla="+- 0 3517 3339"/>
                  <a:gd name="T41" fmla="*/ T40 w 599"/>
                  <a:gd name="T42" fmla="+- 0 1888 1841"/>
                  <a:gd name="T43" fmla="*/ 1888 h 145"/>
                  <a:gd name="T44" fmla="+- 0 3557 3339"/>
                  <a:gd name="T45" fmla="*/ T44 w 599"/>
                  <a:gd name="T46" fmla="+- 0 1986 1841"/>
                  <a:gd name="T47" fmla="*/ 1986 h 145"/>
                  <a:gd name="T48" fmla="+- 0 3556 3339"/>
                  <a:gd name="T49" fmla="*/ T48 w 599"/>
                  <a:gd name="T50" fmla="+- 0 1973 1841"/>
                  <a:gd name="T51" fmla="*/ 1973 h 145"/>
                  <a:gd name="T52" fmla="+- 0 3590 3339"/>
                  <a:gd name="T53" fmla="*/ T52 w 599"/>
                  <a:gd name="T54" fmla="+- 0 1942 1841"/>
                  <a:gd name="T55" fmla="*/ 1942 h 145"/>
                  <a:gd name="T56" fmla="+- 0 3573 3339"/>
                  <a:gd name="T57" fmla="*/ T56 w 599"/>
                  <a:gd name="T58" fmla="+- 0 1974 1841"/>
                  <a:gd name="T59" fmla="*/ 1974 h 145"/>
                  <a:gd name="T60" fmla="+- 0 3577 3339"/>
                  <a:gd name="T61" fmla="*/ T60 w 599"/>
                  <a:gd name="T62" fmla="+- 0 1870 1841"/>
                  <a:gd name="T63" fmla="*/ 1870 h 145"/>
                  <a:gd name="T64" fmla="+- 0 3532 3339"/>
                  <a:gd name="T65" fmla="*/ T64 w 599"/>
                  <a:gd name="T66" fmla="+- 0 1904 1841"/>
                  <a:gd name="T67" fmla="*/ 1904 h 145"/>
                  <a:gd name="T68" fmla="+- 0 3584 3339"/>
                  <a:gd name="T69" fmla="*/ T68 w 599"/>
                  <a:gd name="T70" fmla="+- 0 1949 1841"/>
                  <a:gd name="T71" fmla="*/ 1949 h 145"/>
                  <a:gd name="T72" fmla="+- 0 3553 3339"/>
                  <a:gd name="T73" fmla="*/ T72 w 599"/>
                  <a:gd name="T74" fmla="+- 0 1934 1841"/>
                  <a:gd name="T75" fmla="*/ 1934 h 145"/>
                  <a:gd name="T76" fmla="+- 0 3562 3339"/>
                  <a:gd name="T77" fmla="*/ T76 w 599"/>
                  <a:gd name="T78" fmla="+- 0 1881 1841"/>
                  <a:gd name="T79" fmla="*/ 1881 h 145"/>
                  <a:gd name="T80" fmla="+- 0 3580 3339"/>
                  <a:gd name="T81" fmla="*/ T80 w 599"/>
                  <a:gd name="T82" fmla="+- 0 1884 1841"/>
                  <a:gd name="T83" fmla="*/ 1884 h 145"/>
                  <a:gd name="T84" fmla="+- 0 3580 3339"/>
                  <a:gd name="T85" fmla="*/ T84 w 599"/>
                  <a:gd name="T86" fmla="+- 0 1939 1841"/>
                  <a:gd name="T87" fmla="*/ 1939 h 145"/>
                  <a:gd name="T88" fmla="+- 0 3604 3339"/>
                  <a:gd name="T89" fmla="*/ T88 w 599"/>
                  <a:gd name="T90" fmla="+- 0 1872 1841"/>
                  <a:gd name="T91" fmla="*/ 1872 h 145"/>
                  <a:gd name="T92" fmla="+- 0 3664 3339"/>
                  <a:gd name="T93" fmla="*/ T92 w 599"/>
                  <a:gd name="T94" fmla="+- 0 1881 1841"/>
                  <a:gd name="T95" fmla="*/ 1881 h 145"/>
                  <a:gd name="T96" fmla="+- 0 3671 3339"/>
                  <a:gd name="T97" fmla="*/ T96 w 599"/>
                  <a:gd name="T98" fmla="+- 0 1903 1841"/>
                  <a:gd name="T99" fmla="*/ 1903 h 145"/>
                  <a:gd name="T100" fmla="+- 0 3627 3339"/>
                  <a:gd name="T101" fmla="*/ T100 w 599"/>
                  <a:gd name="T102" fmla="+- 0 1914 1841"/>
                  <a:gd name="T103" fmla="*/ 1914 h 145"/>
                  <a:gd name="T104" fmla="+- 0 3632 3339"/>
                  <a:gd name="T105" fmla="*/ T104 w 599"/>
                  <a:gd name="T106" fmla="+- 0 1952 1841"/>
                  <a:gd name="T107" fmla="*/ 1952 h 145"/>
                  <a:gd name="T108" fmla="+- 0 3676 3339"/>
                  <a:gd name="T109" fmla="*/ T108 w 599"/>
                  <a:gd name="T110" fmla="+- 0 1944 1841"/>
                  <a:gd name="T111" fmla="*/ 1944 h 145"/>
                  <a:gd name="T112" fmla="+- 0 3635 3339"/>
                  <a:gd name="T113" fmla="*/ T112 w 599"/>
                  <a:gd name="T114" fmla="+- 0 1926 1841"/>
                  <a:gd name="T115" fmla="*/ 1926 h 145"/>
                  <a:gd name="T116" fmla="+- 0 3671 3339"/>
                  <a:gd name="T117" fmla="*/ T116 w 599"/>
                  <a:gd name="T118" fmla="+- 0 1914 1841"/>
                  <a:gd name="T119" fmla="*/ 1914 h 145"/>
                  <a:gd name="T120" fmla="+- 0 3689 3339"/>
                  <a:gd name="T121" fmla="*/ T120 w 599"/>
                  <a:gd name="T122" fmla="+- 0 1884 1841"/>
                  <a:gd name="T123" fmla="*/ 1884 h 145"/>
                  <a:gd name="T124" fmla="+- 0 3679 3339"/>
                  <a:gd name="T125" fmla="*/ T124 w 599"/>
                  <a:gd name="T126" fmla="+- 0 1950 1841"/>
                  <a:gd name="T127" fmla="*/ 1950 h 145"/>
                  <a:gd name="T128" fmla="+- 0 3691 3339"/>
                  <a:gd name="T129" fmla="*/ T128 w 599"/>
                  <a:gd name="T130" fmla="+- 0 1943 1841"/>
                  <a:gd name="T131" fmla="*/ 1943 h 145"/>
                  <a:gd name="T132" fmla="+- 0 3669 3339"/>
                  <a:gd name="T133" fmla="*/ T132 w 599"/>
                  <a:gd name="T134" fmla="+- 0 1938 1841"/>
                  <a:gd name="T135" fmla="*/ 1938 h 145"/>
                  <a:gd name="T136" fmla="+- 0 3691 3339"/>
                  <a:gd name="T137" fmla="*/ T136 w 599"/>
                  <a:gd name="T138" fmla="+- 0 1940 1841"/>
                  <a:gd name="T139" fmla="*/ 1940 h 145"/>
                  <a:gd name="T140" fmla="+- 0 3635 3339"/>
                  <a:gd name="T141" fmla="*/ T140 w 599"/>
                  <a:gd name="T142" fmla="+- 0 1874 1841"/>
                  <a:gd name="T143" fmla="*/ 1874 h 145"/>
                  <a:gd name="T144" fmla="+- 0 3637 3339"/>
                  <a:gd name="T145" fmla="*/ T144 w 599"/>
                  <a:gd name="T146" fmla="+- 0 1891 1841"/>
                  <a:gd name="T147" fmla="*/ 1891 h 145"/>
                  <a:gd name="T148" fmla="+- 0 3683 3339"/>
                  <a:gd name="T149" fmla="*/ T148 w 599"/>
                  <a:gd name="T150" fmla="+- 0 1876 1841"/>
                  <a:gd name="T151" fmla="*/ 1876 h 145"/>
                  <a:gd name="T152" fmla="+- 0 3714 3339"/>
                  <a:gd name="T153" fmla="*/ T152 w 599"/>
                  <a:gd name="T154" fmla="+- 0 1938 1841"/>
                  <a:gd name="T155" fmla="*/ 1938 h 145"/>
                  <a:gd name="T156" fmla="+- 0 3736 3339"/>
                  <a:gd name="T157" fmla="*/ T156 w 599"/>
                  <a:gd name="T158" fmla="+- 0 1954 1841"/>
                  <a:gd name="T159" fmla="*/ 1954 h 145"/>
                  <a:gd name="T160" fmla="+- 0 3730 3339"/>
                  <a:gd name="T161" fmla="*/ T160 w 599"/>
                  <a:gd name="T162" fmla="+- 0 1939 1841"/>
                  <a:gd name="T163" fmla="*/ 1939 h 145"/>
                  <a:gd name="T164" fmla="+- 0 3739 3339"/>
                  <a:gd name="T165" fmla="*/ T164 w 599"/>
                  <a:gd name="T166" fmla="+- 0 1941 1841"/>
                  <a:gd name="T167" fmla="*/ 1941 h 145"/>
                  <a:gd name="T168" fmla="+- 0 3704 3339"/>
                  <a:gd name="T169" fmla="*/ T168 w 599"/>
                  <a:gd name="T170" fmla="+- 0 1882 1841"/>
                  <a:gd name="T171" fmla="*/ 1882 h 145"/>
                  <a:gd name="T172" fmla="+- 0 3728 3339"/>
                  <a:gd name="T173" fmla="*/ T172 w 599"/>
                  <a:gd name="T174" fmla="+- 0 1872 1841"/>
                  <a:gd name="T175" fmla="*/ 1872 h 145"/>
                  <a:gd name="T176" fmla="+- 0 3769 3339"/>
                  <a:gd name="T177" fmla="*/ T176 w 599"/>
                  <a:gd name="T178" fmla="+- 0 1841 1841"/>
                  <a:gd name="T179" fmla="*/ 1841 h 145"/>
                  <a:gd name="T180" fmla="+- 0 3796 3339"/>
                  <a:gd name="T181" fmla="*/ T180 w 599"/>
                  <a:gd name="T182" fmla="+- 0 1872 1841"/>
                  <a:gd name="T183" fmla="*/ 1872 h 145"/>
                  <a:gd name="T184" fmla="+- 0 3817 3339"/>
                  <a:gd name="T185" fmla="*/ T184 w 599"/>
                  <a:gd name="T186" fmla="+- 0 1931 1841"/>
                  <a:gd name="T187" fmla="*/ 1931 h 145"/>
                  <a:gd name="T188" fmla="+- 0 3820 3339"/>
                  <a:gd name="T189" fmla="*/ T188 w 599"/>
                  <a:gd name="T190" fmla="+- 0 1932 1841"/>
                  <a:gd name="T191" fmla="*/ 1932 h 145"/>
                  <a:gd name="T192" fmla="+- 0 3881 3339"/>
                  <a:gd name="T193" fmla="*/ T192 w 599"/>
                  <a:gd name="T194" fmla="+- 0 1873 1841"/>
                  <a:gd name="T195" fmla="*/ 1873 h 145"/>
                  <a:gd name="T196" fmla="+- 0 3890 3339"/>
                  <a:gd name="T197" fmla="*/ T196 w 599"/>
                  <a:gd name="T198" fmla="+- 0 1954 1841"/>
                  <a:gd name="T199" fmla="*/ 1954 h 145"/>
                  <a:gd name="T200" fmla="+- 0 3881 3339"/>
                  <a:gd name="T201" fmla="*/ T200 w 599"/>
                  <a:gd name="T202" fmla="+- 0 1931 1841"/>
                  <a:gd name="T203" fmla="*/ 1931 h 145"/>
                  <a:gd name="T204" fmla="+- 0 3879 3339"/>
                  <a:gd name="T205" fmla="*/ T204 w 599"/>
                  <a:gd name="T206" fmla="+- 0 1897 1841"/>
                  <a:gd name="T207" fmla="*/ 1897 h 145"/>
                  <a:gd name="T208" fmla="+- 0 3912 3339"/>
                  <a:gd name="T209" fmla="*/ T208 w 599"/>
                  <a:gd name="T210" fmla="+- 0 1870 1841"/>
                  <a:gd name="T211" fmla="*/ 1870 h 145"/>
                  <a:gd name="T212" fmla="+- 0 3931 3339"/>
                  <a:gd name="T213" fmla="*/ T212 w 599"/>
                  <a:gd name="T214" fmla="+- 0 1943 1841"/>
                  <a:gd name="T215" fmla="*/ 1943 h 145"/>
                  <a:gd name="T216" fmla="+- 0 3908 3339"/>
                  <a:gd name="T217" fmla="*/ T216 w 599"/>
                  <a:gd name="T218" fmla="+- 0 1881 1841"/>
                  <a:gd name="T219" fmla="*/ 1881 h 145"/>
                  <a:gd name="T220" fmla="+- 0 3938 3339"/>
                  <a:gd name="T221" fmla="*/ T220 w 599"/>
                  <a:gd name="T222" fmla="+- 0 1899 1841"/>
                  <a:gd name="T223" fmla="*/ 1899 h 145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  <a:cxn ang="0">
                    <a:pos x="T53" y="T55"/>
                  </a:cxn>
                  <a:cxn ang="0">
                    <a:pos x="T57" y="T59"/>
                  </a:cxn>
                  <a:cxn ang="0">
                    <a:pos x="T61" y="T63"/>
                  </a:cxn>
                  <a:cxn ang="0">
                    <a:pos x="T65" y="T67"/>
                  </a:cxn>
                  <a:cxn ang="0">
                    <a:pos x="T69" y="T71"/>
                  </a:cxn>
                  <a:cxn ang="0">
                    <a:pos x="T73" y="T75"/>
                  </a:cxn>
                  <a:cxn ang="0">
                    <a:pos x="T77" y="T79"/>
                  </a:cxn>
                  <a:cxn ang="0">
                    <a:pos x="T81" y="T83"/>
                  </a:cxn>
                  <a:cxn ang="0">
                    <a:pos x="T85" y="T87"/>
                  </a:cxn>
                  <a:cxn ang="0">
                    <a:pos x="T89" y="T91"/>
                  </a:cxn>
                  <a:cxn ang="0">
                    <a:pos x="T93" y="T95"/>
                  </a:cxn>
                  <a:cxn ang="0">
                    <a:pos x="T97" y="T99"/>
                  </a:cxn>
                  <a:cxn ang="0">
                    <a:pos x="T101" y="T103"/>
                  </a:cxn>
                  <a:cxn ang="0">
                    <a:pos x="T105" y="T107"/>
                  </a:cxn>
                  <a:cxn ang="0">
                    <a:pos x="T109" y="T111"/>
                  </a:cxn>
                  <a:cxn ang="0">
                    <a:pos x="T113" y="T115"/>
                  </a:cxn>
                  <a:cxn ang="0">
                    <a:pos x="T117" y="T119"/>
                  </a:cxn>
                  <a:cxn ang="0">
                    <a:pos x="T121" y="T123"/>
                  </a:cxn>
                  <a:cxn ang="0">
                    <a:pos x="T125" y="T127"/>
                  </a:cxn>
                  <a:cxn ang="0">
                    <a:pos x="T129" y="T131"/>
                  </a:cxn>
                  <a:cxn ang="0">
                    <a:pos x="T133" y="T135"/>
                  </a:cxn>
                  <a:cxn ang="0">
                    <a:pos x="T137" y="T139"/>
                  </a:cxn>
                  <a:cxn ang="0">
                    <a:pos x="T141" y="T143"/>
                  </a:cxn>
                  <a:cxn ang="0">
                    <a:pos x="T145" y="T147"/>
                  </a:cxn>
                  <a:cxn ang="0">
                    <a:pos x="T149" y="T151"/>
                  </a:cxn>
                  <a:cxn ang="0">
                    <a:pos x="T153" y="T155"/>
                  </a:cxn>
                  <a:cxn ang="0">
                    <a:pos x="T157" y="T159"/>
                  </a:cxn>
                  <a:cxn ang="0">
                    <a:pos x="T161" y="T163"/>
                  </a:cxn>
                  <a:cxn ang="0">
                    <a:pos x="T165" y="T167"/>
                  </a:cxn>
                  <a:cxn ang="0">
                    <a:pos x="T169" y="T171"/>
                  </a:cxn>
                  <a:cxn ang="0">
                    <a:pos x="T173" y="T175"/>
                  </a:cxn>
                  <a:cxn ang="0">
                    <a:pos x="T177" y="T179"/>
                  </a:cxn>
                  <a:cxn ang="0">
                    <a:pos x="T181" y="T183"/>
                  </a:cxn>
                  <a:cxn ang="0">
                    <a:pos x="T185" y="T187"/>
                  </a:cxn>
                  <a:cxn ang="0">
                    <a:pos x="T189" y="T191"/>
                  </a:cxn>
                  <a:cxn ang="0">
                    <a:pos x="T193" y="T195"/>
                  </a:cxn>
                  <a:cxn ang="0">
                    <a:pos x="T197" y="T199"/>
                  </a:cxn>
                  <a:cxn ang="0">
                    <a:pos x="T201" y="T203"/>
                  </a:cxn>
                  <a:cxn ang="0">
                    <a:pos x="T205" y="T207"/>
                  </a:cxn>
                  <a:cxn ang="0">
                    <a:pos x="T209" y="T211"/>
                  </a:cxn>
                  <a:cxn ang="0">
                    <a:pos x="T213" y="T215"/>
                  </a:cxn>
                  <a:cxn ang="0">
                    <a:pos x="T217" y="T219"/>
                  </a:cxn>
                  <a:cxn ang="0">
                    <a:pos x="T221" y="T223"/>
                  </a:cxn>
                </a:cxnLst>
                <a:rect l="0" t="0" r="r" b="b"/>
                <a:pathLst>
                  <a:path w="599" h="145">
                    <a:moveTo>
                      <a:pt x="15" y="0"/>
                    </a:moveTo>
                    <a:lnTo>
                      <a:pt x="0" y="0"/>
                    </a:lnTo>
                    <a:lnTo>
                      <a:pt x="0" y="112"/>
                    </a:lnTo>
                    <a:lnTo>
                      <a:pt x="14" y="112"/>
                    </a:lnTo>
                    <a:lnTo>
                      <a:pt x="14" y="24"/>
                    </a:lnTo>
                    <a:lnTo>
                      <a:pt x="31" y="24"/>
                    </a:lnTo>
                    <a:lnTo>
                      <a:pt x="15" y="0"/>
                    </a:lnTo>
                    <a:close/>
                    <a:moveTo>
                      <a:pt x="31" y="24"/>
                    </a:moveTo>
                    <a:lnTo>
                      <a:pt x="14" y="24"/>
                    </a:lnTo>
                    <a:lnTo>
                      <a:pt x="73" y="112"/>
                    </a:lnTo>
                    <a:lnTo>
                      <a:pt x="88" y="112"/>
                    </a:lnTo>
                    <a:lnTo>
                      <a:pt x="88" y="88"/>
                    </a:lnTo>
                    <a:lnTo>
                      <a:pt x="74" y="88"/>
                    </a:lnTo>
                    <a:lnTo>
                      <a:pt x="31" y="24"/>
                    </a:lnTo>
                    <a:close/>
                    <a:moveTo>
                      <a:pt x="88" y="0"/>
                    </a:moveTo>
                    <a:lnTo>
                      <a:pt x="74" y="0"/>
                    </a:lnTo>
                    <a:lnTo>
                      <a:pt x="74" y="88"/>
                    </a:lnTo>
                    <a:lnTo>
                      <a:pt x="88" y="88"/>
                    </a:lnTo>
                    <a:lnTo>
                      <a:pt x="88" y="0"/>
                    </a:lnTo>
                    <a:close/>
                    <a:moveTo>
                      <a:pt x="156" y="29"/>
                    </a:moveTo>
                    <a:lnTo>
                      <a:pt x="134" y="29"/>
                    </a:lnTo>
                    <a:lnTo>
                      <a:pt x="125" y="32"/>
                    </a:lnTo>
                    <a:lnTo>
                      <a:pt x="111" y="48"/>
                    </a:lnTo>
                    <a:lnTo>
                      <a:pt x="107" y="58"/>
                    </a:lnTo>
                    <a:lnTo>
                      <a:pt x="107" y="86"/>
                    </a:lnTo>
                    <a:lnTo>
                      <a:pt x="110" y="95"/>
                    </a:lnTo>
                    <a:lnTo>
                      <a:pt x="124" y="110"/>
                    </a:lnTo>
                    <a:lnTo>
                      <a:pt x="134" y="113"/>
                    </a:lnTo>
                    <a:lnTo>
                      <a:pt x="155" y="113"/>
                    </a:lnTo>
                    <a:lnTo>
                      <a:pt x="163" y="111"/>
                    </a:lnTo>
                    <a:lnTo>
                      <a:pt x="175" y="102"/>
                    </a:lnTo>
                    <a:lnTo>
                      <a:pt x="139" y="102"/>
                    </a:lnTo>
                    <a:lnTo>
                      <a:pt x="133" y="100"/>
                    </a:lnTo>
                    <a:lnTo>
                      <a:pt x="124" y="90"/>
                    </a:lnTo>
                    <a:lnTo>
                      <a:pt x="122" y="84"/>
                    </a:lnTo>
                    <a:lnTo>
                      <a:pt x="121" y="75"/>
                    </a:lnTo>
                    <a:lnTo>
                      <a:pt x="182" y="75"/>
                    </a:lnTo>
                    <a:lnTo>
                      <a:pt x="182" y="63"/>
                    </a:lnTo>
                    <a:lnTo>
                      <a:pt x="122" y="63"/>
                    </a:lnTo>
                    <a:lnTo>
                      <a:pt x="122" y="56"/>
                    </a:lnTo>
                    <a:lnTo>
                      <a:pt x="125" y="51"/>
                    </a:lnTo>
                    <a:lnTo>
                      <a:pt x="133" y="42"/>
                    </a:lnTo>
                    <a:lnTo>
                      <a:pt x="139" y="40"/>
                    </a:lnTo>
                    <a:lnTo>
                      <a:pt x="172" y="40"/>
                    </a:lnTo>
                    <a:lnTo>
                      <a:pt x="165" y="32"/>
                    </a:lnTo>
                    <a:lnTo>
                      <a:pt x="156" y="29"/>
                    </a:lnTo>
                    <a:close/>
                    <a:moveTo>
                      <a:pt x="167" y="86"/>
                    </a:moveTo>
                    <a:lnTo>
                      <a:pt x="165" y="91"/>
                    </a:lnTo>
                    <a:lnTo>
                      <a:pt x="162" y="96"/>
                    </a:lnTo>
                    <a:lnTo>
                      <a:pt x="159" y="98"/>
                    </a:lnTo>
                    <a:lnTo>
                      <a:pt x="155" y="101"/>
                    </a:lnTo>
                    <a:lnTo>
                      <a:pt x="151" y="102"/>
                    </a:lnTo>
                    <a:lnTo>
                      <a:pt x="175" y="102"/>
                    </a:lnTo>
                    <a:lnTo>
                      <a:pt x="179" y="96"/>
                    </a:lnTo>
                    <a:lnTo>
                      <a:pt x="181" y="87"/>
                    </a:lnTo>
                    <a:lnTo>
                      <a:pt x="167" y="86"/>
                    </a:lnTo>
                    <a:close/>
                    <a:moveTo>
                      <a:pt x="172" y="40"/>
                    </a:moveTo>
                    <a:lnTo>
                      <a:pt x="152" y="40"/>
                    </a:lnTo>
                    <a:lnTo>
                      <a:pt x="158" y="43"/>
                    </a:lnTo>
                    <a:lnTo>
                      <a:pt x="165" y="51"/>
                    </a:lnTo>
                    <a:lnTo>
                      <a:pt x="167" y="57"/>
                    </a:lnTo>
                    <a:lnTo>
                      <a:pt x="167" y="63"/>
                    </a:lnTo>
                    <a:lnTo>
                      <a:pt x="182" y="63"/>
                    </a:lnTo>
                    <a:lnTo>
                      <a:pt x="182" y="58"/>
                    </a:lnTo>
                    <a:lnTo>
                      <a:pt x="178" y="47"/>
                    </a:lnTo>
                    <a:lnTo>
                      <a:pt x="172" y="40"/>
                    </a:lnTo>
                    <a:close/>
                    <a:moveTo>
                      <a:pt x="196" y="118"/>
                    </a:moveTo>
                    <a:lnTo>
                      <a:pt x="196" y="128"/>
                    </a:lnTo>
                    <a:lnTo>
                      <a:pt x="199" y="134"/>
                    </a:lnTo>
                    <a:lnTo>
                      <a:pt x="211" y="142"/>
                    </a:lnTo>
                    <a:lnTo>
                      <a:pt x="218" y="145"/>
                    </a:lnTo>
                    <a:lnTo>
                      <a:pt x="236" y="145"/>
                    </a:lnTo>
                    <a:lnTo>
                      <a:pt x="243" y="143"/>
                    </a:lnTo>
                    <a:lnTo>
                      <a:pt x="254" y="137"/>
                    </a:lnTo>
                    <a:lnTo>
                      <a:pt x="258" y="133"/>
                    </a:lnTo>
                    <a:lnTo>
                      <a:pt x="222" y="133"/>
                    </a:lnTo>
                    <a:lnTo>
                      <a:pt x="217" y="132"/>
                    </a:lnTo>
                    <a:lnTo>
                      <a:pt x="212" y="127"/>
                    </a:lnTo>
                    <a:lnTo>
                      <a:pt x="210" y="124"/>
                    </a:lnTo>
                    <a:lnTo>
                      <a:pt x="209" y="120"/>
                    </a:lnTo>
                    <a:lnTo>
                      <a:pt x="196" y="118"/>
                    </a:lnTo>
                    <a:close/>
                    <a:moveTo>
                      <a:pt x="265" y="101"/>
                    </a:moveTo>
                    <a:lnTo>
                      <a:pt x="251" y="101"/>
                    </a:lnTo>
                    <a:lnTo>
                      <a:pt x="251" y="113"/>
                    </a:lnTo>
                    <a:lnTo>
                      <a:pt x="251" y="116"/>
                    </a:lnTo>
                    <a:lnTo>
                      <a:pt x="249" y="123"/>
                    </a:lnTo>
                    <a:lnTo>
                      <a:pt x="246" y="127"/>
                    </a:lnTo>
                    <a:lnTo>
                      <a:pt x="239" y="132"/>
                    </a:lnTo>
                    <a:lnTo>
                      <a:pt x="234" y="133"/>
                    </a:lnTo>
                    <a:lnTo>
                      <a:pt x="258" y="133"/>
                    </a:lnTo>
                    <a:lnTo>
                      <a:pt x="263" y="122"/>
                    </a:lnTo>
                    <a:lnTo>
                      <a:pt x="265" y="113"/>
                    </a:lnTo>
                    <a:lnTo>
                      <a:pt x="265" y="101"/>
                    </a:lnTo>
                    <a:close/>
                    <a:moveTo>
                      <a:pt x="238" y="29"/>
                    </a:moveTo>
                    <a:lnTo>
                      <a:pt x="221" y="29"/>
                    </a:lnTo>
                    <a:lnTo>
                      <a:pt x="215" y="31"/>
                    </a:lnTo>
                    <a:lnTo>
                      <a:pt x="204" y="38"/>
                    </a:lnTo>
                    <a:lnTo>
                      <a:pt x="200" y="43"/>
                    </a:lnTo>
                    <a:lnTo>
                      <a:pt x="195" y="56"/>
                    </a:lnTo>
                    <a:lnTo>
                      <a:pt x="193" y="63"/>
                    </a:lnTo>
                    <a:lnTo>
                      <a:pt x="193" y="82"/>
                    </a:lnTo>
                    <a:lnTo>
                      <a:pt x="196" y="92"/>
                    </a:lnTo>
                    <a:lnTo>
                      <a:pt x="209" y="108"/>
                    </a:lnTo>
                    <a:lnTo>
                      <a:pt x="217" y="112"/>
                    </a:lnTo>
                    <a:lnTo>
                      <a:pt x="237" y="112"/>
                    </a:lnTo>
                    <a:lnTo>
                      <a:pt x="245" y="108"/>
                    </a:lnTo>
                    <a:lnTo>
                      <a:pt x="251" y="101"/>
                    </a:lnTo>
                    <a:lnTo>
                      <a:pt x="265" y="101"/>
                    </a:lnTo>
                    <a:lnTo>
                      <a:pt x="265" y="100"/>
                    </a:lnTo>
                    <a:lnTo>
                      <a:pt x="223" y="100"/>
                    </a:lnTo>
                    <a:lnTo>
                      <a:pt x="218" y="98"/>
                    </a:lnTo>
                    <a:lnTo>
                      <a:pt x="214" y="93"/>
                    </a:lnTo>
                    <a:lnTo>
                      <a:pt x="210" y="88"/>
                    </a:lnTo>
                    <a:lnTo>
                      <a:pt x="207" y="81"/>
                    </a:lnTo>
                    <a:lnTo>
                      <a:pt x="207" y="60"/>
                    </a:lnTo>
                    <a:lnTo>
                      <a:pt x="210" y="53"/>
                    </a:lnTo>
                    <a:lnTo>
                      <a:pt x="218" y="43"/>
                    </a:lnTo>
                    <a:lnTo>
                      <a:pt x="223" y="40"/>
                    </a:lnTo>
                    <a:lnTo>
                      <a:pt x="252" y="40"/>
                    </a:lnTo>
                    <a:lnTo>
                      <a:pt x="246" y="33"/>
                    </a:lnTo>
                    <a:lnTo>
                      <a:pt x="238" y="29"/>
                    </a:lnTo>
                    <a:close/>
                    <a:moveTo>
                      <a:pt x="252" y="40"/>
                    </a:moveTo>
                    <a:lnTo>
                      <a:pt x="236" y="40"/>
                    </a:lnTo>
                    <a:lnTo>
                      <a:pt x="241" y="43"/>
                    </a:lnTo>
                    <a:lnTo>
                      <a:pt x="250" y="53"/>
                    </a:lnTo>
                    <a:lnTo>
                      <a:pt x="252" y="60"/>
                    </a:lnTo>
                    <a:lnTo>
                      <a:pt x="252" y="81"/>
                    </a:lnTo>
                    <a:lnTo>
                      <a:pt x="250" y="88"/>
                    </a:lnTo>
                    <a:lnTo>
                      <a:pt x="241" y="98"/>
                    </a:lnTo>
                    <a:lnTo>
                      <a:pt x="236" y="100"/>
                    </a:lnTo>
                    <a:lnTo>
                      <a:pt x="265" y="100"/>
                    </a:lnTo>
                    <a:lnTo>
                      <a:pt x="265" y="40"/>
                    </a:lnTo>
                    <a:lnTo>
                      <a:pt x="252" y="40"/>
                    </a:lnTo>
                    <a:close/>
                    <a:moveTo>
                      <a:pt x="265" y="31"/>
                    </a:moveTo>
                    <a:lnTo>
                      <a:pt x="252" y="31"/>
                    </a:lnTo>
                    <a:lnTo>
                      <a:pt x="252" y="40"/>
                    </a:lnTo>
                    <a:lnTo>
                      <a:pt x="265" y="40"/>
                    </a:lnTo>
                    <a:lnTo>
                      <a:pt x="265" y="31"/>
                    </a:lnTo>
                    <a:close/>
                    <a:moveTo>
                      <a:pt x="348" y="40"/>
                    </a:moveTo>
                    <a:lnTo>
                      <a:pt x="325" y="40"/>
                    </a:lnTo>
                    <a:lnTo>
                      <a:pt x="330" y="42"/>
                    </a:lnTo>
                    <a:lnTo>
                      <a:pt x="334" y="45"/>
                    </a:lnTo>
                    <a:lnTo>
                      <a:pt x="336" y="47"/>
                    </a:lnTo>
                    <a:lnTo>
                      <a:pt x="337" y="51"/>
                    </a:lnTo>
                    <a:lnTo>
                      <a:pt x="337" y="60"/>
                    </a:lnTo>
                    <a:lnTo>
                      <a:pt x="332" y="62"/>
                    </a:lnTo>
                    <a:lnTo>
                      <a:pt x="324" y="64"/>
                    </a:lnTo>
                    <a:lnTo>
                      <a:pt x="307" y="66"/>
                    </a:lnTo>
                    <a:lnTo>
                      <a:pt x="303" y="66"/>
                    </a:lnTo>
                    <a:lnTo>
                      <a:pt x="297" y="68"/>
                    </a:lnTo>
                    <a:lnTo>
                      <a:pt x="294" y="70"/>
                    </a:lnTo>
                    <a:lnTo>
                      <a:pt x="288" y="73"/>
                    </a:lnTo>
                    <a:lnTo>
                      <a:pt x="285" y="76"/>
                    </a:lnTo>
                    <a:lnTo>
                      <a:pt x="282" y="83"/>
                    </a:lnTo>
                    <a:lnTo>
                      <a:pt x="281" y="86"/>
                    </a:lnTo>
                    <a:lnTo>
                      <a:pt x="281" y="97"/>
                    </a:lnTo>
                    <a:lnTo>
                      <a:pt x="283" y="103"/>
                    </a:lnTo>
                    <a:lnTo>
                      <a:pt x="293" y="111"/>
                    </a:lnTo>
                    <a:lnTo>
                      <a:pt x="300" y="113"/>
                    </a:lnTo>
                    <a:lnTo>
                      <a:pt x="314" y="113"/>
                    </a:lnTo>
                    <a:lnTo>
                      <a:pt x="319" y="113"/>
                    </a:lnTo>
                    <a:lnTo>
                      <a:pt x="328" y="109"/>
                    </a:lnTo>
                    <a:lnTo>
                      <a:pt x="333" y="106"/>
                    </a:lnTo>
                    <a:lnTo>
                      <a:pt x="337" y="103"/>
                    </a:lnTo>
                    <a:lnTo>
                      <a:pt x="307" y="103"/>
                    </a:lnTo>
                    <a:lnTo>
                      <a:pt x="303" y="102"/>
                    </a:lnTo>
                    <a:lnTo>
                      <a:pt x="297" y="97"/>
                    </a:lnTo>
                    <a:lnTo>
                      <a:pt x="296" y="94"/>
                    </a:lnTo>
                    <a:lnTo>
                      <a:pt x="296" y="88"/>
                    </a:lnTo>
                    <a:lnTo>
                      <a:pt x="296" y="85"/>
                    </a:lnTo>
                    <a:lnTo>
                      <a:pt x="299" y="81"/>
                    </a:lnTo>
                    <a:lnTo>
                      <a:pt x="301" y="80"/>
                    </a:lnTo>
                    <a:lnTo>
                      <a:pt x="305" y="78"/>
                    </a:lnTo>
                    <a:lnTo>
                      <a:pt x="309" y="77"/>
                    </a:lnTo>
                    <a:lnTo>
                      <a:pt x="325" y="75"/>
                    </a:lnTo>
                    <a:lnTo>
                      <a:pt x="332" y="73"/>
                    </a:lnTo>
                    <a:lnTo>
                      <a:pt x="337" y="71"/>
                    </a:lnTo>
                    <a:lnTo>
                      <a:pt x="351" y="71"/>
                    </a:lnTo>
                    <a:lnTo>
                      <a:pt x="351" y="50"/>
                    </a:lnTo>
                    <a:lnTo>
                      <a:pt x="351" y="49"/>
                    </a:lnTo>
                    <a:lnTo>
                      <a:pt x="350" y="46"/>
                    </a:lnTo>
                    <a:lnTo>
                      <a:pt x="350" y="43"/>
                    </a:lnTo>
                    <a:lnTo>
                      <a:pt x="348" y="40"/>
                    </a:lnTo>
                    <a:close/>
                    <a:moveTo>
                      <a:pt x="352" y="102"/>
                    </a:moveTo>
                    <a:lnTo>
                      <a:pt x="339" y="102"/>
                    </a:lnTo>
                    <a:lnTo>
                      <a:pt x="339" y="105"/>
                    </a:lnTo>
                    <a:lnTo>
                      <a:pt x="339" y="106"/>
                    </a:lnTo>
                    <a:lnTo>
                      <a:pt x="340" y="109"/>
                    </a:lnTo>
                    <a:lnTo>
                      <a:pt x="341" y="112"/>
                    </a:lnTo>
                    <a:lnTo>
                      <a:pt x="356" y="112"/>
                    </a:lnTo>
                    <a:lnTo>
                      <a:pt x="354" y="109"/>
                    </a:lnTo>
                    <a:lnTo>
                      <a:pt x="353" y="105"/>
                    </a:lnTo>
                    <a:lnTo>
                      <a:pt x="352" y="102"/>
                    </a:lnTo>
                    <a:close/>
                    <a:moveTo>
                      <a:pt x="351" y="71"/>
                    </a:moveTo>
                    <a:lnTo>
                      <a:pt x="337" y="71"/>
                    </a:lnTo>
                    <a:lnTo>
                      <a:pt x="337" y="83"/>
                    </a:lnTo>
                    <a:lnTo>
                      <a:pt x="337" y="87"/>
                    </a:lnTo>
                    <a:lnTo>
                      <a:pt x="333" y="94"/>
                    </a:lnTo>
                    <a:lnTo>
                      <a:pt x="330" y="97"/>
                    </a:lnTo>
                    <a:lnTo>
                      <a:pt x="322" y="102"/>
                    </a:lnTo>
                    <a:lnTo>
                      <a:pt x="317" y="103"/>
                    </a:lnTo>
                    <a:lnTo>
                      <a:pt x="337" y="103"/>
                    </a:lnTo>
                    <a:lnTo>
                      <a:pt x="339" y="102"/>
                    </a:lnTo>
                    <a:lnTo>
                      <a:pt x="352" y="102"/>
                    </a:lnTo>
                    <a:lnTo>
                      <a:pt x="352" y="99"/>
                    </a:lnTo>
                    <a:lnTo>
                      <a:pt x="351" y="94"/>
                    </a:lnTo>
                    <a:lnTo>
                      <a:pt x="351" y="71"/>
                    </a:lnTo>
                    <a:close/>
                    <a:moveTo>
                      <a:pt x="327" y="29"/>
                    </a:moveTo>
                    <a:lnTo>
                      <a:pt x="313" y="29"/>
                    </a:lnTo>
                    <a:lnTo>
                      <a:pt x="307" y="30"/>
                    </a:lnTo>
                    <a:lnTo>
                      <a:pt x="296" y="33"/>
                    </a:lnTo>
                    <a:lnTo>
                      <a:pt x="292" y="36"/>
                    </a:lnTo>
                    <a:lnTo>
                      <a:pt x="287" y="43"/>
                    </a:lnTo>
                    <a:lnTo>
                      <a:pt x="285" y="48"/>
                    </a:lnTo>
                    <a:lnTo>
                      <a:pt x="283" y="54"/>
                    </a:lnTo>
                    <a:lnTo>
                      <a:pt x="297" y="56"/>
                    </a:lnTo>
                    <a:lnTo>
                      <a:pt x="298" y="50"/>
                    </a:lnTo>
                    <a:lnTo>
                      <a:pt x="300" y="46"/>
                    </a:lnTo>
                    <a:lnTo>
                      <a:pt x="307" y="41"/>
                    </a:lnTo>
                    <a:lnTo>
                      <a:pt x="311" y="40"/>
                    </a:lnTo>
                    <a:lnTo>
                      <a:pt x="348" y="40"/>
                    </a:lnTo>
                    <a:lnTo>
                      <a:pt x="344" y="35"/>
                    </a:lnTo>
                    <a:lnTo>
                      <a:pt x="341" y="33"/>
                    </a:lnTo>
                    <a:lnTo>
                      <a:pt x="332" y="30"/>
                    </a:lnTo>
                    <a:lnTo>
                      <a:pt x="327" y="29"/>
                    </a:lnTo>
                    <a:close/>
                    <a:moveTo>
                      <a:pt x="389" y="41"/>
                    </a:moveTo>
                    <a:lnTo>
                      <a:pt x="375" y="41"/>
                    </a:lnTo>
                    <a:lnTo>
                      <a:pt x="375" y="97"/>
                    </a:lnTo>
                    <a:lnTo>
                      <a:pt x="376" y="102"/>
                    </a:lnTo>
                    <a:lnTo>
                      <a:pt x="378" y="107"/>
                    </a:lnTo>
                    <a:lnTo>
                      <a:pt x="380" y="109"/>
                    </a:lnTo>
                    <a:lnTo>
                      <a:pt x="385" y="112"/>
                    </a:lnTo>
                    <a:lnTo>
                      <a:pt x="389" y="113"/>
                    </a:lnTo>
                    <a:lnTo>
                      <a:pt x="397" y="113"/>
                    </a:lnTo>
                    <a:lnTo>
                      <a:pt x="401" y="112"/>
                    </a:lnTo>
                    <a:lnTo>
                      <a:pt x="405" y="112"/>
                    </a:lnTo>
                    <a:lnTo>
                      <a:pt x="403" y="100"/>
                    </a:lnTo>
                    <a:lnTo>
                      <a:pt x="395" y="100"/>
                    </a:lnTo>
                    <a:lnTo>
                      <a:pt x="393" y="100"/>
                    </a:lnTo>
                    <a:lnTo>
                      <a:pt x="391" y="98"/>
                    </a:lnTo>
                    <a:lnTo>
                      <a:pt x="390" y="97"/>
                    </a:lnTo>
                    <a:lnTo>
                      <a:pt x="389" y="95"/>
                    </a:lnTo>
                    <a:lnTo>
                      <a:pt x="389" y="93"/>
                    </a:lnTo>
                    <a:lnTo>
                      <a:pt x="389" y="41"/>
                    </a:lnTo>
                    <a:close/>
                    <a:moveTo>
                      <a:pt x="403" y="99"/>
                    </a:moveTo>
                    <a:lnTo>
                      <a:pt x="400" y="100"/>
                    </a:lnTo>
                    <a:lnTo>
                      <a:pt x="398" y="100"/>
                    </a:lnTo>
                    <a:lnTo>
                      <a:pt x="403" y="100"/>
                    </a:lnTo>
                    <a:lnTo>
                      <a:pt x="403" y="99"/>
                    </a:lnTo>
                    <a:close/>
                    <a:moveTo>
                      <a:pt x="403" y="31"/>
                    </a:moveTo>
                    <a:lnTo>
                      <a:pt x="365" y="31"/>
                    </a:lnTo>
                    <a:lnTo>
                      <a:pt x="365" y="41"/>
                    </a:lnTo>
                    <a:lnTo>
                      <a:pt x="403" y="41"/>
                    </a:lnTo>
                    <a:lnTo>
                      <a:pt x="403" y="31"/>
                    </a:lnTo>
                    <a:close/>
                    <a:moveTo>
                      <a:pt x="389" y="2"/>
                    </a:moveTo>
                    <a:lnTo>
                      <a:pt x="375" y="10"/>
                    </a:lnTo>
                    <a:lnTo>
                      <a:pt x="375" y="31"/>
                    </a:lnTo>
                    <a:lnTo>
                      <a:pt x="389" y="31"/>
                    </a:lnTo>
                    <a:lnTo>
                      <a:pt x="389" y="2"/>
                    </a:lnTo>
                    <a:close/>
                    <a:moveTo>
                      <a:pt x="430" y="0"/>
                    </a:moveTo>
                    <a:lnTo>
                      <a:pt x="416" y="0"/>
                    </a:lnTo>
                    <a:lnTo>
                      <a:pt x="416" y="16"/>
                    </a:lnTo>
                    <a:lnTo>
                      <a:pt x="430" y="16"/>
                    </a:lnTo>
                    <a:lnTo>
                      <a:pt x="430" y="0"/>
                    </a:lnTo>
                    <a:close/>
                    <a:moveTo>
                      <a:pt x="430" y="31"/>
                    </a:moveTo>
                    <a:lnTo>
                      <a:pt x="416" y="31"/>
                    </a:lnTo>
                    <a:lnTo>
                      <a:pt x="416" y="112"/>
                    </a:lnTo>
                    <a:lnTo>
                      <a:pt x="430" y="112"/>
                    </a:lnTo>
                    <a:lnTo>
                      <a:pt x="430" y="31"/>
                    </a:lnTo>
                    <a:close/>
                    <a:moveTo>
                      <a:pt x="457" y="31"/>
                    </a:moveTo>
                    <a:lnTo>
                      <a:pt x="442" y="31"/>
                    </a:lnTo>
                    <a:lnTo>
                      <a:pt x="473" y="112"/>
                    </a:lnTo>
                    <a:lnTo>
                      <a:pt x="486" y="112"/>
                    </a:lnTo>
                    <a:lnTo>
                      <a:pt x="492" y="95"/>
                    </a:lnTo>
                    <a:lnTo>
                      <a:pt x="480" y="95"/>
                    </a:lnTo>
                    <a:lnTo>
                      <a:pt x="478" y="90"/>
                    </a:lnTo>
                    <a:lnTo>
                      <a:pt x="476" y="84"/>
                    </a:lnTo>
                    <a:lnTo>
                      <a:pt x="457" y="31"/>
                    </a:lnTo>
                    <a:close/>
                    <a:moveTo>
                      <a:pt x="517" y="31"/>
                    </a:moveTo>
                    <a:lnTo>
                      <a:pt x="503" y="31"/>
                    </a:lnTo>
                    <a:lnTo>
                      <a:pt x="482" y="86"/>
                    </a:lnTo>
                    <a:lnTo>
                      <a:pt x="481" y="91"/>
                    </a:lnTo>
                    <a:lnTo>
                      <a:pt x="480" y="95"/>
                    </a:lnTo>
                    <a:lnTo>
                      <a:pt x="492" y="95"/>
                    </a:lnTo>
                    <a:lnTo>
                      <a:pt x="517" y="31"/>
                    </a:lnTo>
                    <a:close/>
                    <a:moveTo>
                      <a:pt x="573" y="29"/>
                    </a:moveTo>
                    <a:lnTo>
                      <a:pt x="551" y="29"/>
                    </a:lnTo>
                    <a:lnTo>
                      <a:pt x="542" y="32"/>
                    </a:lnTo>
                    <a:lnTo>
                      <a:pt x="528" y="48"/>
                    </a:lnTo>
                    <a:lnTo>
                      <a:pt x="525" y="58"/>
                    </a:lnTo>
                    <a:lnTo>
                      <a:pt x="525" y="86"/>
                    </a:lnTo>
                    <a:lnTo>
                      <a:pt x="528" y="95"/>
                    </a:lnTo>
                    <a:lnTo>
                      <a:pt x="542" y="110"/>
                    </a:lnTo>
                    <a:lnTo>
                      <a:pt x="551" y="113"/>
                    </a:lnTo>
                    <a:lnTo>
                      <a:pt x="572" y="113"/>
                    </a:lnTo>
                    <a:lnTo>
                      <a:pt x="580" y="111"/>
                    </a:lnTo>
                    <a:lnTo>
                      <a:pt x="592" y="102"/>
                    </a:lnTo>
                    <a:lnTo>
                      <a:pt x="556" y="102"/>
                    </a:lnTo>
                    <a:lnTo>
                      <a:pt x="551" y="100"/>
                    </a:lnTo>
                    <a:lnTo>
                      <a:pt x="542" y="90"/>
                    </a:lnTo>
                    <a:lnTo>
                      <a:pt x="539" y="84"/>
                    </a:lnTo>
                    <a:lnTo>
                      <a:pt x="539" y="75"/>
                    </a:lnTo>
                    <a:lnTo>
                      <a:pt x="599" y="75"/>
                    </a:lnTo>
                    <a:lnTo>
                      <a:pt x="599" y="63"/>
                    </a:lnTo>
                    <a:lnTo>
                      <a:pt x="539" y="63"/>
                    </a:lnTo>
                    <a:lnTo>
                      <a:pt x="540" y="56"/>
                    </a:lnTo>
                    <a:lnTo>
                      <a:pt x="542" y="51"/>
                    </a:lnTo>
                    <a:lnTo>
                      <a:pt x="551" y="42"/>
                    </a:lnTo>
                    <a:lnTo>
                      <a:pt x="556" y="40"/>
                    </a:lnTo>
                    <a:lnTo>
                      <a:pt x="589" y="40"/>
                    </a:lnTo>
                    <a:lnTo>
                      <a:pt x="582" y="32"/>
                    </a:lnTo>
                    <a:lnTo>
                      <a:pt x="573" y="29"/>
                    </a:lnTo>
                    <a:close/>
                    <a:moveTo>
                      <a:pt x="585" y="86"/>
                    </a:moveTo>
                    <a:lnTo>
                      <a:pt x="582" y="91"/>
                    </a:lnTo>
                    <a:lnTo>
                      <a:pt x="580" y="96"/>
                    </a:lnTo>
                    <a:lnTo>
                      <a:pt x="572" y="101"/>
                    </a:lnTo>
                    <a:lnTo>
                      <a:pt x="568" y="102"/>
                    </a:lnTo>
                    <a:lnTo>
                      <a:pt x="592" y="102"/>
                    </a:lnTo>
                    <a:lnTo>
                      <a:pt x="596" y="96"/>
                    </a:lnTo>
                    <a:lnTo>
                      <a:pt x="599" y="87"/>
                    </a:lnTo>
                    <a:lnTo>
                      <a:pt x="585" y="86"/>
                    </a:lnTo>
                    <a:close/>
                    <a:moveTo>
                      <a:pt x="589" y="40"/>
                    </a:moveTo>
                    <a:lnTo>
                      <a:pt x="569" y="40"/>
                    </a:lnTo>
                    <a:lnTo>
                      <a:pt x="575" y="43"/>
                    </a:lnTo>
                    <a:lnTo>
                      <a:pt x="582" y="51"/>
                    </a:lnTo>
                    <a:lnTo>
                      <a:pt x="584" y="57"/>
                    </a:lnTo>
                    <a:lnTo>
                      <a:pt x="585" y="63"/>
                    </a:lnTo>
                    <a:lnTo>
                      <a:pt x="599" y="63"/>
                    </a:lnTo>
                    <a:lnTo>
                      <a:pt x="599" y="58"/>
                    </a:lnTo>
                    <a:lnTo>
                      <a:pt x="596" y="47"/>
                    </a:lnTo>
                    <a:lnTo>
                      <a:pt x="589" y="4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pic>
            <p:nvPicPr>
              <p:cNvPr id="1028" name="Picture 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8" y="1269"/>
                <a:ext cx="367" cy="2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9" name="Picture 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59" y="1355"/>
                <a:ext cx="2129" cy="1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Line 6"/>
              <p:cNvSpPr>
                <a:spLocks noChangeShapeType="1"/>
              </p:cNvSpPr>
              <p:nvPr/>
            </p:nvSpPr>
            <p:spPr bwMode="auto">
              <a:xfrm>
                <a:off x="1770" y="1566"/>
                <a:ext cx="3905" cy="0"/>
              </a:xfrm>
              <a:prstGeom prst="line">
                <a:avLst/>
              </a:prstGeom>
              <a:noFill/>
              <a:ln w="5855">
                <a:solidFill>
                  <a:srgbClr val="231F2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pic>
            <p:nvPicPr>
              <p:cNvPr id="1031" name="Picture 7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46" y="190"/>
                <a:ext cx="1387" cy="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AutoShape 8"/>
              <p:cNvSpPr>
                <a:spLocks/>
              </p:cNvSpPr>
              <p:nvPr/>
            </p:nvSpPr>
            <p:spPr bwMode="auto">
              <a:xfrm>
                <a:off x="2294" y="780"/>
                <a:ext cx="48" cy="786"/>
              </a:xfrm>
              <a:custGeom>
                <a:avLst/>
                <a:gdLst>
                  <a:gd name="T0" fmla="+- 0 2318 2295"/>
                  <a:gd name="T1" fmla="*/ T0 w 48"/>
                  <a:gd name="T2" fmla="+- 0 1566 781"/>
                  <a:gd name="T3" fmla="*/ 1566 h 786"/>
                  <a:gd name="T4" fmla="+- 0 2318 2295"/>
                  <a:gd name="T5" fmla="*/ T4 w 48"/>
                  <a:gd name="T6" fmla="+- 0 788 781"/>
                  <a:gd name="T7" fmla="*/ 788 h 786"/>
                  <a:gd name="T8" fmla="+- 0 2295 2295"/>
                  <a:gd name="T9" fmla="*/ T8 w 48"/>
                  <a:gd name="T10" fmla="+- 0 817 781"/>
                  <a:gd name="T11" fmla="*/ 817 h 786"/>
                  <a:gd name="T12" fmla="+- 0 2318 2295"/>
                  <a:gd name="T13" fmla="*/ T12 w 48"/>
                  <a:gd name="T14" fmla="+- 0 781 781"/>
                  <a:gd name="T15" fmla="*/ 781 h 786"/>
                  <a:gd name="T16" fmla="+- 0 2342 2295"/>
                  <a:gd name="T17" fmla="*/ T16 w 48"/>
                  <a:gd name="T18" fmla="+- 0 817 781"/>
                  <a:gd name="T19" fmla="*/ 817 h 78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48" h="786">
                    <a:moveTo>
                      <a:pt x="23" y="785"/>
                    </a:moveTo>
                    <a:lnTo>
                      <a:pt x="23" y="7"/>
                    </a:lnTo>
                    <a:moveTo>
                      <a:pt x="0" y="36"/>
                    </a:moveTo>
                    <a:lnTo>
                      <a:pt x="23" y="0"/>
                    </a:lnTo>
                    <a:lnTo>
                      <a:pt x="47" y="36"/>
                    </a:lnTo>
                  </a:path>
                </a:pathLst>
              </a:custGeom>
              <a:noFill/>
              <a:ln w="5855">
                <a:solidFill>
                  <a:srgbClr val="231F2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" name="Line 9"/>
              <p:cNvSpPr>
                <a:spLocks noChangeShapeType="1"/>
              </p:cNvSpPr>
              <p:nvPr/>
            </p:nvSpPr>
            <p:spPr bwMode="auto">
              <a:xfrm>
                <a:off x="3610" y="219"/>
                <a:ext cx="0" cy="1629"/>
              </a:xfrm>
              <a:prstGeom prst="line">
                <a:avLst/>
              </a:prstGeom>
              <a:noFill/>
              <a:ln w="5855">
                <a:solidFill>
                  <a:srgbClr val="231F2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" name="AutoShape 10"/>
              <p:cNvSpPr>
                <a:spLocks/>
              </p:cNvSpPr>
              <p:nvPr/>
            </p:nvSpPr>
            <p:spPr bwMode="auto">
              <a:xfrm>
                <a:off x="3446" y="219"/>
                <a:ext cx="550" cy="1117"/>
              </a:xfrm>
              <a:custGeom>
                <a:avLst/>
                <a:gdLst>
                  <a:gd name="T0" fmla="+- 0 3610 3447"/>
                  <a:gd name="T1" fmla="*/ T0 w 550"/>
                  <a:gd name="T2" fmla="+- 0 219 219"/>
                  <a:gd name="T3" fmla="*/ 219 h 1117"/>
                  <a:gd name="T4" fmla="+- 0 3572 3447"/>
                  <a:gd name="T5" fmla="*/ T4 w 550"/>
                  <a:gd name="T6" fmla="+- 0 294 219"/>
                  <a:gd name="T7" fmla="*/ 294 h 1117"/>
                  <a:gd name="T8" fmla="+- 0 3538 3447"/>
                  <a:gd name="T9" fmla="*/ T8 w 550"/>
                  <a:gd name="T10" fmla="+- 0 368 219"/>
                  <a:gd name="T11" fmla="*/ 368 h 1117"/>
                  <a:gd name="T12" fmla="+- 0 3509 3447"/>
                  <a:gd name="T13" fmla="*/ T12 w 550"/>
                  <a:gd name="T14" fmla="+- 0 442 219"/>
                  <a:gd name="T15" fmla="*/ 442 h 1117"/>
                  <a:gd name="T16" fmla="+- 0 3486 3447"/>
                  <a:gd name="T17" fmla="*/ T16 w 550"/>
                  <a:gd name="T18" fmla="+- 0 517 219"/>
                  <a:gd name="T19" fmla="*/ 517 h 1117"/>
                  <a:gd name="T20" fmla="+- 0 3468 3447"/>
                  <a:gd name="T21" fmla="*/ T20 w 550"/>
                  <a:gd name="T22" fmla="+- 0 591 219"/>
                  <a:gd name="T23" fmla="*/ 591 h 1117"/>
                  <a:gd name="T24" fmla="+- 0 3455 3447"/>
                  <a:gd name="T25" fmla="*/ T24 w 550"/>
                  <a:gd name="T26" fmla="+- 0 666 219"/>
                  <a:gd name="T27" fmla="*/ 666 h 1117"/>
                  <a:gd name="T28" fmla="+- 0 3448 3447"/>
                  <a:gd name="T29" fmla="*/ T28 w 550"/>
                  <a:gd name="T30" fmla="+- 0 740 219"/>
                  <a:gd name="T31" fmla="*/ 740 h 1117"/>
                  <a:gd name="T32" fmla="+- 0 3447 3447"/>
                  <a:gd name="T33" fmla="*/ T32 w 550"/>
                  <a:gd name="T34" fmla="+- 0 815 219"/>
                  <a:gd name="T35" fmla="*/ 815 h 1117"/>
                  <a:gd name="T36" fmla="+- 0 3451 3447"/>
                  <a:gd name="T37" fmla="*/ T36 w 550"/>
                  <a:gd name="T38" fmla="+- 0 889 219"/>
                  <a:gd name="T39" fmla="*/ 889 h 1117"/>
                  <a:gd name="T40" fmla="+- 0 3462 3447"/>
                  <a:gd name="T41" fmla="*/ T40 w 550"/>
                  <a:gd name="T42" fmla="+- 0 964 219"/>
                  <a:gd name="T43" fmla="*/ 964 h 1117"/>
                  <a:gd name="T44" fmla="+- 0 3479 3447"/>
                  <a:gd name="T45" fmla="*/ T44 w 550"/>
                  <a:gd name="T46" fmla="+- 0 1038 219"/>
                  <a:gd name="T47" fmla="*/ 1038 h 1117"/>
                  <a:gd name="T48" fmla="+- 0 3502 3447"/>
                  <a:gd name="T49" fmla="*/ T48 w 550"/>
                  <a:gd name="T50" fmla="+- 0 1113 219"/>
                  <a:gd name="T51" fmla="*/ 1113 h 1117"/>
                  <a:gd name="T52" fmla="+- 0 3532 3447"/>
                  <a:gd name="T53" fmla="*/ T52 w 550"/>
                  <a:gd name="T54" fmla="+- 0 1187 219"/>
                  <a:gd name="T55" fmla="*/ 1187 h 1117"/>
                  <a:gd name="T56" fmla="+- 0 3568 3447"/>
                  <a:gd name="T57" fmla="*/ T56 w 550"/>
                  <a:gd name="T58" fmla="+- 0 1261 219"/>
                  <a:gd name="T59" fmla="*/ 1261 h 1117"/>
                  <a:gd name="T60" fmla="+- 0 3611 3447"/>
                  <a:gd name="T61" fmla="*/ T60 w 550"/>
                  <a:gd name="T62" fmla="+- 0 1336 219"/>
                  <a:gd name="T63" fmla="*/ 1336 h 1117"/>
                  <a:gd name="T64" fmla="+- 0 3610 3447"/>
                  <a:gd name="T65" fmla="*/ T64 w 550"/>
                  <a:gd name="T66" fmla="+- 0 219 219"/>
                  <a:gd name="T67" fmla="*/ 219 h 1117"/>
                  <a:gd name="T68" fmla="+- 0 3645 3447"/>
                  <a:gd name="T69" fmla="*/ T68 w 550"/>
                  <a:gd name="T70" fmla="+- 0 266 219"/>
                  <a:gd name="T71" fmla="*/ 266 h 1117"/>
                  <a:gd name="T72" fmla="+- 0 3676 3447"/>
                  <a:gd name="T73" fmla="*/ T72 w 550"/>
                  <a:gd name="T74" fmla="+- 0 320 219"/>
                  <a:gd name="T75" fmla="*/ 320 h 1117"/>
                  <a:gd name="T76" fmla="+- 0 3702 3447"/>
                  <a:gd name="T77" fmla="*/ T76 w 550"/>
                  <a:gd name="T78" fmla="+- 0 379 219"/>
                  <a:gd name="T79" fmla="*/ 379 h 1117"/>
                  <a:gd name="T80" fmla="+- 0 3724 3447"/>
                  <a:gd name="T81" fmla="*/ T80 w 550"/>
                  <a:gd name="T82" fmla="+- 0 445 219"/>
                  <a:gd name="T83" fmla="*/ 445 h 1117"/>
                  <a:gd name="T84" fmla="+- 0 3741 3447"/>
                  <a:gd name="T85" fmla="*/ T84 w 550"/>
                  <a:gd name="T86" fmla="+- 0 515 219"/>
                  <a:gd name="T87" fmla="*/ 515 h 1117"/>
                  <a:gd name="T88" fmla="+- 0 3753 3447"/>
                  <a:gd name="T89" fmla="*/ T88 w 550"/>
                  <a:gd name="T90" fmla="+- 0 589 219"/>
                  <a:gd name="T91" fmla="*/ 589 h 1117"/>
                  <a:gd name="T92" fmla="+- 0 3760 3447"/>
                  <a:gd name="T93" fmla="*/ T92 w 550"/>
                  <a:gd name="T94" fmla="+- 0 667 219"/>
                  <a:gd name="T95" fmla="*/ 667 h 1117"/>
                  <a:gd name="T96" fmla="+- 0 3762 3447"/>
                  <a:gd name="T97" fmla="*/ T96 w 550"/>
                  <a:gd name="T98" fmla="+- 0 747 219"/>
                  <a:gd name="T99" fmla="*/ 747 h 1117"/>
                  <a:gd name="T100" fmla="+- 0 3759 3447"/>
                  <a:gd name="T101" fmla="*/ T100 w 550"/>
                  <a:gd name="T102" fmla="+- 0 830 219"/>
                  <a:gd name="T103" fmla="*/ 830 h 1117"/>
                  <a:gd name="T104" fmla="+- 0 3750 3447"/>
                  <a:gd name="T105" fmla="*/ T104 w 550"/>
                  <a:gd name="T106" fmla="+- 0 914 219"/>
                  <a:gd name="T107" fmla="*/ 914 h 1117"/>
                  <a:gd name="T108" fmla="+- 0 3735 3447"/>
                  <a:gd name="T109" fmla="*/ T108 w 550"/>
                  <a:gd name="T110" fmla="+- 0 1000 219"/>
                  <a:gd name="T111" fmla="*/ 1000 h 1117"/>
                  <a:gd name="T112" fmla="+- 0 3714 3447"/>
                  <a:gd name="T113" fmla="*/ T112 w 550"/>
                  <a:gd name="T114" fmla="+- 0 1085 219"/>
                  <a:gd name="T115" fmla="*/ 1085 h 1117"/>
                  <a:gd name="T116" fmla="+- 0 3687 3447"/>
                  <a:gd name="T117" fmla="*/ T116 w 550"/>
                  <a:gd name="T118" fmla="+- 0 1170 219"/>
                  <a:gd name="T119" fmla="*/ 1170 h 1117"/>
                  <a:gd name="T120" fmla="+- 0 3654 3447"/>
                  <a:gd name="T121" fmla="*/ T120 w 550"/>
                  <a:gd name="T122" fmla="+- 0 1254 219"/>
                  <a:gd name="T123" fmla="*/ 1254 h 1117"/>
                  <a:gd name="T124" fmla="+- 0 3615 3447"/>
                  <a:gd name="T125" fmla="*/ T124 w 550"/>
                  <a:gd name="T126" fmla="+- 0 1336 219"/>
                  <a:gd name="T127" fmla="*/ 1336 h 1117"/>
                  <a:gd name="T128" fmla="+- 0 3997 3447"/>
                  <a:gd name="T129" fmla="*/ T128 w 550"/>
                  <a:gd name="T130" fmla="+- 0 1302 219"/>
                  <a:gd name="T131" fmla="*/ 1302 h 1117"/>
                  <a:gd name="T132" fmla="+- 0 3707 3447"/>
                  <a:gd name="T133" fmla="*/ T132 w 550"/>
                  <a:gd name="T134" fmla="+- 0 1103 219"/>
                  <a:gd name="T135" fmla="*/ 1103 h 111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  <a:cxn ang="0">
                    <a:pos x="T53" y="T55"/>
                  </a:cxn>
                  <a:cxn ang="0">
                    <a:pos x="T57" y="T59"/>
                  </a:cxn>
                  <a:cxn ang="0">
                    <a:pos x="T61" y="T63"/>
                  </a:cxn>
                  <a:cxn ang="0">
                    <a:pos x="T65" y="T67"/>
                  </a:cxn>
                  <a:cxn ang="0">
                    <a:pos x="T69" y="T71"/>
                  </a:cxn>
                  <a:cxn ang="0">
                    <a:pos x="T73" y="T75"/>
                  </a:cxn>
                  <a:cxn ang="0">
                    <a:pos x="T77" y="T79"/>
                  </a:cxn>
                  <a:cxn ang="0">
                    <a:pos x="T81" y="T83"/>
                  </a:cxn>
                  <a:cxn ang="0">
                    <a:pos x="T85" y="T87"/>
                  </a:cxn>
                  <a:cxn ang="0">
                    <a:pos x="T89" y="T91"/>
                  </a:cxn>
                  <a:cxn ang="0">
                    <a:pos x="T93" y="T95"/>
                  </a:cxn>
                  <a:cxn ang="0">
                    <a:pos x="T97" y="T99"/>
                  </a:cxn>
                  <a:cxn ang="0">
                    <a:pos x="T101" y="T103"/>
                  </a:cxn>
                  <a:cxn ang="0">
                    <a:pos x="T105" y="T107"/>
                  </a:cxn>
                  <a:cxn ang="0">
                    <a:pos x="T109" y="T111"/>
                  </a:cxn>
                  <a:cxn ang="0">
                    <a:pos x="T113" y="T115"/>
                  </a:cxn>
                  <a:cxn ang="0">
                    <a:pos x="T117" y="T119"/>
                  </a:cxn>
                  <a:cxn ang="0">
                    <a:pos x="T121" y="T123"/>
                  </a:cxn>
                  <a:cxn ang="0">
                    <a:pos x="T125" y="T127"/>
                  </a:cxn>
                  <a:cxn ang="0">
                    <a:pos x="T129" y="T131"/>
                  </a:cxn>
                  <a:cxn ang="0">
                    <a:pos x="T133" y="T135"/>
                  </a:cxn>
                </a:cxnLst>
                <a:rect l="0" t="0" r="r" b="b"/>
                <a:pathLst>
                  <a:path w="550" h="1117">
                    <a:moveTo>
                      <a:pt x="163" y="0"/>
                    </a:moveTo>
                    <a:lnTo>
                      <a:pt x="125" y="75"/>
                    </a:lnTo>
                    <a:lnTo>
                      <a:pt x="91" y="149"/>
                    </a:lnTo>
                    <a:lnTo>
                      <a:pt x="62" y="223"/>
                    </a:lnTo>
                    <a:lnTo>
                      <a:pt x="39" y="298"/>
                    </a:lnTo>
                    <a:lnTo>
                      <a:pt x="21" y="372"/>
                    </a:lnTo>
                    <a:lnTo>
                      <a:pt x="8" y="447"/>
                    </a:lnTo>
                    <a:lnTo>
                      <a:pt x="1" y="521"/>
                    </a:lnTo>
                    <a:lnTo>
                      <a:pt x="0" y="596"/>
                    </a:lnTo>
                    <a:lnTo>
                      <a:pt x="4" y="670"/>
                    </a:lnTo>
                    <a:lnTo>
                      <a:pt x="15" y="745"/>
                    </a:lnTo>
                    <a:lnTo>
                      <a:pt x="32" y="819"/>
                    </a:lnTo>
                    <a:lnTo>
                      <a:pt x="55" y="894"/>
                    </a:lnTo>
                    <a:lnTo>
                      <a:pt x="85" y="968"/>
                    </a:lnTo>
                    <a:lnTo>
                      <a:pt x="121" y="1042"/>
                    </a:lnTo>
                    <a:lnTo>
                      <a:pt x="164" y="1117"/>
                    </a:lnTo>
                    <a:moveTo>
                      <a:pt x="163" y="0"/>
                    </a:moveTo>
                    <a:lnTo>
                      <a:pt x="198" y="47"/>
                    </a:lnTo>
                    <a:lnTo>
                      <a:pt x="229" y="101"/>
                    </a:lnTo>
                    <a:lnTo>
                      <a:pt x="255" y="160"/>
                    </a:lnTo>
                    <a:lnTo>
                      <a:pt x="277" y="226"/>
                    </a:lnTo>
                    <a:lnTo>
                      <a:pt x="294" y="296"/>
                    </a:lnTo>
                    <a:lnTo>
                      <a:pt x="306" y="370"/>
                    </a:lnTo>
                    <a:lnTo>
                      <a:pt x="313" y="448"/>
                    </a:lnTo>
                    <a:lnTo>
                      <a:pt x="315" y="528"/>
                    </a:lnTo>
                    <a:lnTo>
                      <a:pt x="312" y="611"/>
                    </a:lnTo>
                    <a:lnTo>
                      <a:pt x="303" y="695"/>
                    </a:lnTo>
                    <a:lnTo>
                      <a:pt x="288" y="781"/>
                    </a:lnTo>
                    <a:lnTo>
                      <a:pt x="267" y="866"/>
                    </a:lnTo>
                    <a:lnTo>
                      <a:pt x="240" y="951"/>
                    </a:lnTo>
                    <a:lnTo>
                      <a:pt x="207" y="1035"/>
                    </a:lnTo>
                    <a:lnTo>
                      <a:pt x="168" y="1117"/>
                    </a:lnTo>
                    <a:moveTo>
                      <a:pt x="550" y="1083"/>
                    </a:moveTo>
                    <a:lnTo>
                      <a:pt x="260" y="884"/>
                    </a:lnTo>
                  </a:path>
                </a:pathLst>
              </a:custGeom>
              <a:noFill/>
              <a:ln w="5855">
                <a:solidFill>
                  <a:srgbClr val="231F2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" name="Freeform 11"/>
              <p:cNvSpPr>
                <a:spLocks/>
              </p:cNvSpPr>
              <p:nvPr/>
            </p:nvSpPr>
            <p:spPr bwMode="auto">
              <a:xfrm>
                <a:off x="3700" y="1098"/>
                <a:ext cx="44" cy="40"/>
              </a:xfrm>
              <a:custGeom>
                <a:avLst/>
                <a:gdLst>
                  <a:gd name="T0" fmla="+- 0 3718 3701"/>
                  <a:gd name="T1" fmla="*/ T0 w 44"/>
                  <a:gd name="T2" fmla="+- 0 1139 1099"/>
                  <a:gd name="T3" fmla="*/ 1139 h 40"/>
                  <a:gd name="T4" fmla="+- 0 3701 3701"/>
                  <a:gd name="T5" fmla="*/ T4 w 44"/>
                  <a:gd name="T6" fmla="+- 0 1099 1099"/>
                  <a:gd name="T7" fmla="*/ 1099 h 40"/>
                  <a:gd name="T8" fmla="+- 0 3744 3701"/>
                  <a:gd name="T9" fmla="*/ T8 w 44"/>
                  <a:gd name="T10" fmla="+- 0 1100 1099"/>
                  <a:gd name="T11" fmla="*/ 1100 h 40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</a:cxnLst>
                <a:rect l="0" t="0" r="r" b="b"/>
                <a:pathLst>
                  <a:path w="44" h="40">
                    <a:moveTo>
                      <a:pt x="17" y="40"/>
                    </a:moveTo>
                    <a:lnTo>
                      <a:pt x="0" y="0"/>
                    </a:lnTo>
                    <a:lnTo>
                      <a:pt x="43" y="1"/>
                    </a:lnTo>
                  </a:path>
                </a:pathLst>
              </a:custGeom>
              <a:noFill/>
              <a:ln w="5842">
                <a:solidFill>
                  <a:srgbClr val="231F2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" name="Line 12"/>
              <p:cNvSpPr>
                <a:spLocks noChangeShapeType="1"/>
              </p:cNvSpPr>
              <p:nvPr/>
            </p:nvSpPr>
            <p:spPr bwMode="auto">
              <a:xfrm>
                <a:off x="3106" y="1723"/>
                <a:ext cx="451" cy="0"/>
              </a:xfrm>
              <a:prstGeom prst="line">
                <a:avLst/>
              </a:prstGeom>
              <a:noFill/>
              <a:ln w="5855">
                <a:solidFill>
                  <a:srgbClr val="231F2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" name="Freeform 13"/>
              <p:cNvSpPr>
                <a:spLocks/>
              </p:cNvSpPr>
              <p:nvPr/>
            </p:nvSpPr>
            <p:spPr bwMode="auto">
              <a:xfrm>
                <a:off x="3553" y="1694"/>
                <a:ext cx="57" cy="57"/>
              </a:xfrm>
              <a:custGeom>
                <a:avLst/>
                <a:gdLst>
                  <a:gd name="T0" fmla="+- 0 3554 3554"/>
                  <a:gd name="T1" fmla="*/ T0 w 57"/>
                  <a:gd name="T2" fmla="+- 0 1695 1695"/>
                  <a:gd name="T3" fmla="*/ 1695 h 57"/>
                  <a:gd name="T4" fmla="+- 0 3554 3554"/>
                  <a:gd name="T5" fmla="*/ T4 w 57"/>
                  <a:gd name="T6" fmla="+- 0 1751 1695"/>
                  <a:gd name="T7" fmla="*/ 1751 h 57"/>
                  <a:gd name="T8" fmla="+- 0 3610 3554"/>
                  <a:gd name="T9" fmla="*/ T8 w 57"/>
                  <a:gd name="T10" fmla="+- 0 1723 1695"/>
                  <a:gd name="T11" fmla="*/ 1723 h 57"/>
                  <a:gd name="T12" fmla="+- 0 3554 3554"/>
                  <a:gd name="T13" fmla="*/ T12 w 57"/>
                  <a:gd name="T14" fmla="+- 0 1695 1695"/>
                  <a:gd name="T15" fmla="*/ 1695 h 5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57" h="57">
                    <a:moveTo>
                      <a:pt x="0" y="0"/>
                    </a:moveTo>
                    <a:lnTo>
                      <a:pt x="0" y="56"/>
                    </a:lnTo>
                    <a:lnTo>
                      <a:pt x="56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" name="Line 14"/>
              <p:cNvSpPr>
                <a:spLocks noChangeShapeType="1"/>
              </p:cNvSpPr>
              <p:nvPr/>
            </p:nvSpPr>
            <p:spPr bwMode="auto">
              <a:xfrm>
                <a:off x="2815" y="1723"/>
                <a:ext cx="0" cy="0"/>
              </a:xfrm>
              <a:prstGeom prst="line">
                <a:avLst/>
              </a:prstGeom>
              <a:noFill/>
              <a:ln w="5855">
                <a:solidFill>
                  <a:srgbClr val="231F2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" name="AutoShape 15"/>
              <p:cNvSpPr>
                <a:spLocks/>
              </p:cNvSpPr>
              <p:nvPr/>
            </p:nvSpPr>
            <p:spPr bwMode="auto">
              <a:xfrm>
                <a:off x="2314" y="1694"/>
                <a:ext cx="676" cy="95"/>
              </a:xfrm>
              <a:custGeom>
                <a:avLst/>
                <a:gdLst>
                  <a:gd name="T0" fmla="+- 0 2371 2315"/>
                  <a:gd name="T1" fmla="*/ T0 w 676"/>
                  <a:gd name="T2" fmla="+- 0 1695 1695"/>
                  <a:gd name="T3" fmla="*/ 1695 h 95"/>
                  <a:gd name="T4" fmla="+- 0 2315 2315"/>
                  <a:gd name="T5" fmla="*/ T4 w 676"/>
                  <a:gd name="T6" fmla="+- 0 1723 1695"/>
                  <a:gd name="T7" fmla="*/ 1723 h 95"/>
                  <a:gd name="T8" fmla="+- 0 2371 2315"/>
                  <a:gd name="T9" fmla="*/ T8 w 676"/>
                  <a:gd name="T10" fmla="+- 0 1751 1695"/>
                  <a:gd name="T11" fmla="*/ 1751 h 95"/>
                  <a:gd name="T12" fmla="+- 0 2371 2315"/>
                  <a:gd name="T13" fmla="*/ T12 w 676"/>
                  <a:gd name="T14" fmla="+- 0 1695 1695"/>
                  <a:gd name="T15" fmla="*/ 1695 h 95"/>
                  <a:gd name="T16" fmla="+- 0 2990 2315"/>
                  <a:gd name="T17" fmla="*/ T16 w 676"/>
                  <a:gd name="T18" fmla="+- 0 1700 1695"/>
                  <a:gd name="T19" fmla="*/ 1700 h 95"/>
                  <a:gd name="T20" fmla="+- 0 2975 2315"/>
                  <a:gd name="T21" fmla="*/ T20 w 676"/>
                  <a:gd name="T22" fmla="+- 0 1700 1695"/>
                  <a:gd name="T23" fmla="*/ 1700 h 95"/>
                  <a:gd name="T24" fmla="+- 0 2975 2315"/>
                  <a:gd name="T25" fmla="*/ T24 w 676"/>
                  <a:gd name="T26" fmla="+- 0 1754 1695"/>
                  <a:gd name="T27" fmla="*/ 1754 h 95"/>
                  <a:gd name="T28" fmla="+- 0 2975 2315"/>
                  <a:gd name="T29" fmla="*/ T28 w 676"/>
                  <a:gd name="T30" fmla="+- 0 1760 1695"/>
                  <a:gd name="T31" fmla="*/ 1760 h 95"/>
                  <a:gd name="T32" fmla="+- 0 2971 2315"/>
                  <a:gd name="T33" fmla="*/ T32 w 676"/>
                  <a:gd name="T34" fmla="+- 0 1768 1695"/>
                  <a:gd name="T35" fmla="*/ 1768 h 95"/>
                  <a:gd name="T36" fmla="+- 0 2969 2315"/>
                  <a:gd name="T37" fmla="*/ T36 w 676"/>
                  <a:gd name="T38" fmla="+- 0 1771 1695"/>
                  <a:gd name="T39" fmla="*/ 1771 h 95"/>
                  <a:gd name="T40" fmla="+- 0 2961 2315"/>
                  <a:gd name="T41" fmla="*/ T40 w 676"/>
                  <a:gd name="T42" fmla="+- 0 1776 1695"/>
                  <a:gd name="T43" fmla="*/ 1776 h 95"/>
                  <a:gd name="T44" fmla="+- 0 2957 2315"/>
                  <a:gd name="T45" fmla="*/ T44 w 676"/>
                  <a:gd name="T46" fmla="+- 0 1777 1695"/>
                  <a:gd name="T47" fmla="*/ 1777 h 95"/>
                  <a:gd name="T48" fmla="+- 0 2948 2315"/>
                  <a:gd name="T49" fmla="*/ T48 w 676"/>
                  <a:gd name="T50" fmla="+- 0 1777 1695"/>
                  <a:gd name="T51" fmla="*/ 1777 h 95"/>
                  <a:gd name="T52" fmla="+- 0 2944 2315"/>
                  <a:gd name="T53" fmla="*/ T52 w 676"/>
                  <a:gd name="T54" fmla="+- 0 1776 1695"/>
                  <a:gd name="T55" fmla="*/ 1776 h 95"/>
                  <a:gd name="T56" fmla="+- 0 2938 2315"/>
                  <a:gd name="T57" fmla="*/ T56 w 676"/>
                  <a:gd name="T58" fmla="+- 0 1771 1695"/>
                  <a:gd name="T59" fmla="*/ 1771 h 95"/>
                  <a:gd name="T60" fmla="+- 0 2936 2315"/>
                  <a:gd name="T61" fmla="*/ T60 w 676"/>
                  <a:gd name="T62" fmla="+- 0 1768 1695"/>
                  <a:gd name="T63" fmla="*/ 1768 h 95"/>
                  <a:gd name="T64" fmla="+- 0 2934 2315"/>
                  <a:gd name="T65" fmla="*/ T64 w 676"/>
                  <a:gd name="T66" fmla="+- 0 1762 1695"/>
                  <a:gd name="T67" fmla="*/ 1762 h 95"/>
                  <a:gd name="T68" fmla="+- 0 2934 2315"/>
                  <a:gd name="T69" fmla="*/ T68 w 676"/>
                  <a:gd name="T70" fmla="+- 0 1756 1695"/>
                  <a:gd name="T71" fmla="*/ 1756 h 95"/>
                  <a:gd name="T72" fmla="+- 0 2934 2315"/>
                  <a:gd name="T73" fmla="*/ T72 w 676"/>
                  <a:gd name="T74" fmla="+- 0 1700 1695"/>
                  <a:gd name="T75" fmla="*/ 1700 h 95"/>
                  <a:gd name="T76" fmla="+- 0 2919 2315"/>
                  <a:gd name="T77" fmla="*/ T76 w 676"/>
                  <a:gd name="T78" fmla="+- 0 1700 1695"/>
                  <a:gd name="T79" fmla="*/ 1700 h 95"/>
                  <a:gd name="T80" fmla="+- 0 2919 2315"/>
                  <a:gd name="T81" fmla="*/ T80 w 676"/>
                  <a:gd name="T82" fmla="+- 0 1754 1695"/>
                  <a:gd name="T83" fmla="*/ 1754 h 95"/>
                  <a:gd name="T84" fmla="+- 0 2920 2315"/>
                  <a:gd name="T85" fmla="*/ T84 w 676"/>
                  <a:gd name="T86" fmla="+- 0 1765 1695"/>
                  <a:gd name="T87" fmla="*/ 1765 h 95"/>
                  <a:gd name="T88" fmla="+- 0 2921 2315"/>
                  <a:gd name="T89" fmla="*/ T88 w 676"/>
                  <a:gd name="T90" fmla="+- 0 1773 1695"/>
                  <a:gd name="T91" fmla="*/ 1773 h 95"/>
                  <a:gd name="T92" fmla="+- 0 2923 2315"/>
                  <a:gd name="T93" fmla="*/ T92 w 676"/>
                  <a:gd name="T94" fmla="+- 0 1776 1695"/>
                  <a:gd name="T95" fmla="*/ 1776 h 95"/>
                  <a:gd name="T96" fmla="+- 0 2927 2315"/>
                  <a:gd name="T97" fmla="*/ T96 w 676"/>
                  <a:gd name="T98" fmla="+- 0 1782 1695"/>
                  <a:gd name="T99" fmla="*/ 1782 h 95"/>
                  <a:gd name="T100" fmla="+- 0 2930 2315"/>
                  <a:gd name="T101" fmla="*/ T100 w 676"/>
                  <a:gd name="T102" fmla="+- 0 1785 1695"/>
                  <a:gd name="T103" fmla="*/ 1785 h 95"/>
                  <a:gd name="T104" fmla="+- 0 2939 2315"/>
                  <a:gd name="T105" fmla="*/ T104 w 676"/>
                  <a:gd name="T106" fmla="+- 0 1789 1695"/>
                  <a:gd name="T107" fmla="*/ 1789 h 95"/>
                  <a:gd name="T108" fmla="+- 0 2944 2315"/>
                  <a:gd name="T109" fmla="*/ T108 w 676"/>
                  <a:gd name="T110" fmla="+- 0 1790 1695"/>
                  <a:gd name="T111" fmla="*/ 1790 h 95"/>
                  <a:gd name="T112" fmla="+- 0 2961 2315"/>
                  <a:gd name="T113" fmla="*/ T112 w 676"/>
                  <a:gd name="T114" fmla="+- 0 1790 1695"/>
                  <a:gd name="T115" fmla="*/ 1790 h 95"/>
                  <a:gd name="T116" fmla="+- 0 2970 2315"/>
                  <a:gd name="T117" fmla="*/ T116 w 676"/>
                  <a:gd name="T118" fmla="+- 0 1785 1695"/>
                  <a:gd name="T119" fmla="*/ 1785 h 95"/>
                  <a:gd name="T120" fmla="+- 0 2977 2315"/>
                  <a:gd name="T121" fmla="*/ T120 w 676"/>
                  <a:gd name="T122" fmla="+- 0 1775 1695"/>
                  <a:gd name="T123" fmla="*/ 1775 h 95"/>
                  <a:gd name="T124" fmla="+- 0 2977 2315"/>
                  <a:gd name="T125" fmla="*/ T124 w 676"/>
                  <a:gd name="T126" fmla="+- 0 1788 1695"/>
                  <a:gd name="T127" fmla="*/ 1788 h 95"/>
                  <a:gd name="T128" fmla="+- 0 2990 2315"/>
                  <a:gd name="T129" fmla="*/ T128 w 676"/>
                  <a:gd name="T130" fmla="+- 0 1788 1695"/>
                  <a:gd name="T131" fmla="*/ 1788 h 95"/>
                  <a:gd name="T132" fmla="+- 0 2990 2315"/>
                  <a:gd name="T133" fmla="*/ T132 w 676"/>
                  <a:gd name="T134" fmla="+- 0 1700 1695"/>
                  <a:gd name="T135" fmla="*/ 1700 h 95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  <a:cxn ang="0">
                    <a:pos x="T53" y="T55"/>
                  </a:cxn>
                  <a:cxn ang="0">
                    <a:pos x="T57" y="T59"/>
                  </a:cxn>
                  <a:cxn ang="0">
                    <a:pos x="T61" y="T63"/>
                  </a:cxn>
                  <a:cxn ang="0">
                    <a:pos x="T65" y="T67"/>
                  </a:cxn>
                  <a:cxn ang="0">
                    <a:pos x="T69" y="T71"/>
                  </a:cxn>
                  <a:cxn ang="0">
                    <a:pos x="T73" y="T75"/>
                  </a:cxn>
                  <a:cxn ang="0">
                    <a:pos x="T77" y="T79"/>
                  </a:cxn>
                  <a:cxn ang="0">
                    <a:pos x="T81" y="T83"/>
                  </a:cxn>
                  <a:cxn ang="0">
                    <a:pos x="T85" y="T87"/>
                  </a:cxn>
                  <a:cxn ang="0">
                    <a:pos x="T89" y="T91"/>
                  </a:cxn>
                  <a:cxn ang="0">
                    <a:pos x="T93" y="T95"/>
                  </a:cxn>
                  <a:cxn ang="0">
                    <a:pos x="T97" y="T99"/>
                  </a:cxn>
                  <a:cxn ang="0">
                    <a:pos x="T101" y="T103"/>
                  </a:cxn>
                  <a:cxn ang="0">
                    <a:pos x="T105" y="T107"/>
                  </a:cxn>
                  <a:cxn ang="0">
                    <a:pos x="T109" y="T111"/>
                  </a:cxn>
                  <a:cxn ang="0">
                    <a:pos x="T113" y="T115"/>
                  </a:cxn>
                  <a:cxn ang="0">
                    <a:pos x="T117" y="T119"/>
                  </a:cxn>
                  <a:cxn ang="0">
                    <a:pos x="T121" y="T123"/>
                  </a:cxn>
                  <a:cxn ang="0">
                    <a:pos x="T125" y="T127"/>
                  </a:cxn>
                  <a:cxn ang="0">
                    <a:pos x="T129" y="T131"/>
                  </a:cxn>
                  <a:cxn ang="0">
                    <a:pos x="T133" y="T135"/>
                  </a:cxn>
                </a:cxnLst>
                <a:rect l="0" t="0" r="r" b="b"/>
                <a:pathLst>
                  <a:path w="676" h="95">
                    <a:moveTo>
                      <a:pt x="56" y="0"/>
                    </a:moveTo>
                    <a:lnTo>
                      <a:pt x="0" y="28"/>
                    </a:lnTo>
                    <a:lnTo>
                      <a:pt x="56" y="56"/>
                    </a:lnTo>
                    <a:lnTo>
                      <a:pt x="56" y="0"/>
                    </a:lnTo>
                    <a:close/>
                    <a:moveTo>
                      <a:pt x="675" y="5"/>
                    </a:moveTo>
                    <a:lnTo>
                      <a:pt x="660" y="5"/>
                    </a:lnTo>
                    <a:lnTo>
                      <a:pt x="660" y="59"/>
                    </a:lnTo>
                    <a:lnTo>
                      <a:pt x="660" y="65"/>
                    </a:lnTo>
                    <a:lnTo>
                      <a:pt x="656" y="73"/>
                    </a:lnTo>
                    <a:lnTo>
                      <a:pt x="654" y="76"/>
                    </a:lnTo>
                    <a:lnTo>
                      <a:pt x="646" y="81"/>
                    </a:lnTo>
                    <a:lnTo>
                      <a:pt x="642" y="82"/>
                    </a:lnTo>
                    <a:lnTo>
                      <a:pt x="633" y="82"/>
                    </a:lnTo>
                    <a:lnTo>
                      <a:pt x="629" y="81"/>
                    </a:lnTo>
                    <a:lnTo>
                      <a:pt x="623" y="76"/>
                    </a:lnTo>
                    <a:lnTo>
                      <a:pt x="621" y="73"/>
                    </a:lnTo>
                    <a:lnTo>
                      <a:pt x="619" y="67"/>
                    </a:lnTo>
                    <a:lnTo>
                      <a:pt x="619" y="61"/>
                    </a:lnTo>
                    <a:lnTo>
                      <a:pt x="619" y="5"/>
                    </a:lnTo>
                    <a:lnTo>
                      <a:pt x="604" y="5"/>
                    </a:lnTo>
                    <a:lnTo>
                      <a:pt x="604" y="59"/>
                    </a:lnTo>
                    <a:lnTo>
                      <a:pt x="605" y="70"/>
                    </a:lnTo>
                    <a:lnTo>
                      <a:pt x="606" y="78"/>
                    </a:lnTo>
                    <a:lnTo>
                      <a:pt x="608" y="81"/>
                    </a:lnTo>
                    <a:lnTo>
                      <a:pt x="612" y="87"/>
                    </a:lnTo>
                    <a:lnTo>
                      <a:pt x="615" y="90"/>
                    </a:lnTo>
                    <a:lnTo>
                      <a:pt x="624" y="94"/>
                    </a:lnTo>
                    <a:lnTo>
                      <a:pt x="629" y="95"/>
                    </a:lnTo>
                    <a:lnTo>
                      <a:pt x="646" y="95"/>
                    </a:lnTo>
                    <a:lnTo>
                      <a:pt x="655" y="90"/>
                    </a:lnTo>
                    <a:lnTo>
                      <a:pt x="662" y="80"/>
                    </a:lnTo>
                    <a:lnTo>
                      <a:pt x="662" y="93"/>
                    </a:lnTo>
                    <a:lnTo>
                      <a:pt x="675" y="93"/>
                    </a:lnTo>
                    <a:lnTo>
                      <a:pt x="675" y="5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6" name="Group 16"/>
            <p:cNvGrpSpPr>
              <a:grpSpLocks/>
            </p:cNvGrpSpPr>
            <p:nvPr/>
          </p:nvGrpSpPr>
          <p:grpSpPr bwMode="auto">
            <a:xfrm>
              <a:off x="148052" y="3918876"/>
              <a:ext cx="3082827" cy="1236607"/>
              <a:chOff x="0" y="0"/>
              <a:chExt cx="4293" cy="1458"/>
            </a:xfrm>
          </p:grpSpPr>
          <p:sp>
            <p:nvSpPr>
              <p:cNvPr id="17" name="AutoShape 36"/>
              <p:cNvSpPr>
                <a:spLocks/>
              </p:cNvSpPr>
              <p:nvPr/>
            </p:nvSpPr>
            <p:spPr bwMode="auto">
              <a:xfrm>
                <a:off x="2057" y="1351"/>
                <a:ext cx="494" cy="107"/>
              </a:xfrm>
              <a:custGeom>
                <a:avLst/>
                <a:gdLst>
                  <a:gd name="T0" fmla="+- 0 2071 2058"/>
                  <a:gd name="T1" fmla="*/ T0 w 494"/>
                  <a:gd name="T2" fmla="+- 0 1413 1351"/>
                  <a:gd name="T3" fmla="*/ 1413 h 107"/>
                  <a:gd name="T4" fmla="+- 0 2071 2058"/>
                  <a:gd name="T5" fmla="*/ T4 w 494"/>
                  <a:gd name="T6" fmla="+- 0 1364 1351"/>
                  <a:gd name="T7" fmla="*/ 1364 h 107"/>
                  <a:gd name="T8" fmla="+- 0 2118 2058"/>
                  <a:gd name="T9" fmla="*/ T8 w 494"/>
                  <a:gd name="T10" fmla="+- 0 1353 1351"/>
                  <a:gd name="T11" fmla="*/ 1353 h 107"/>
                  <a:gd name="T12" fmla="+- 0 2104 2058"/>
                  <a:gd name="T13" fmla="*/ T12 w 494"/>
                  <a:gd name="T14" fmla="+- 0 1364 1351"/>
                  <a:gd name="T15" fmla="*/ 1364 h 107"/>
                  <a:gd name="T16" fmla="+- 0 2122 2058"/>
                  <a:gd name="T17" fmla="*/ T16 w 494"/>
                  <a:gd name="T18" fmla="+- 0 1374 1351"/>
                  <a:gd name="T19" fmla="*/ 1374 h 107"/>
                  <a:gd name="T20" fmla="+- 0 2107 2058"/>
                  <a:gd name="T21" fmla="*/ T20 w 494"/>
                  <a:gd name="T22" fmla="+- 0 1401 1351"/>
                  <a:gd name="T23" fmla="*/ 1401 h 107"/>
                  <a:gd name="T24" fmla="+- 0 2136 2058"/>
                  <a:gd name="T25" fmla="*/ T24 w 494"/>
                  <a:gd name="T26" fmla="+- 0 1372 1351"/>
                  <a:gd name="T27" fmla="*/ 1372 h 107"/>
                  <a:gd name="T28" fmla="+- 0 2152 2058"/>
                  <a:gd name="T29" fmla="*/ T28 w 494"/>
                  <a:gd name="T30" fmla="+- 0 1394 1351"/>
                  <a:gd name="T31" fmla="*/ 1394 h 107"/>
                  <a:gd name="T32" fmla="+- 0 2173 2058"/>
                  <a:gd name="T33" fmla="*/ T32 w 494"/>
                  <a:gd name="T34" fmla="+- 0 1458 1351"/>
                  <a:gd name="T35" fmla="*/ 1458 h 107"/>
                  <a:gd name="T36" fmla="+- 0 2178 2058"/>
                  <a:gd name="T37" fmla="*/ T36 w 494"/>
                  <a:gd name="T38" fmla="+- 0 1447 1351"/>
                  <a:gd name="T39" fmla="*/ 1447 h 107"/>
                  <a:gd name="T40" fmla="+- 0 2164 2058"/>
                  <a:gd name="T41" fmla="*/ T40 w 494"/>
                  <a:gd name="T42" fmla="+- 0 1401 1351"/>
                  <a:gd name="T43" fmla="*/ 1401 h 107"/>
                  <a:gd name="T44" fmla="+- 0 2194 2058"/>
                  <a:gd name="T45" fmla="*/ T44 w 494"/>
                  <a:gd name="T46" fmla="+- 0 1378 1351"/>
                  <a:gd name="T47" fmla="*/ 1378 h 107"/>
                  <a:gd name="T48" fmla="+- 0 2206 2058"/>
                  <a:gd name="T49" fmla="*/ T48 w 494"/>
                  <a:gd name="T50" fmla="+- 0 1408 1351"/>
                  <a:gd name="T51" fmla="*/ 1408 h 107"/>
                  <a:gd name="T52" fmla="+- 0 2190 2058"/>
                  <a:gd name="T53" fmla="*/ T52 w 494"/>
                  <a:gd name="T54" fmla="+- 0 1447 1351"/>
                  <a:gd name="T55" fmla="*/ 1447 h 107"/>
                  <a:gd name="T56" fmla="+- 0 2219 2058"/>
                  <a:gd name="T57" fmla="*/ T56 w 494"/>
                  <a:gd name="T58" fmla="+- 0 1405 1351"/>
                  <a:gd name="T59" fmla="*/ 1405 h 107"/>
                  <a:gd name="T60" fmla="+- 0 2231 2058"/>
                  <a:gd name="T61" fmla="*/ T60 w 494"/>
                  <a:gd name="T62" fmla="+- 0 1441 1351"/>
                  <a:gd name="T63" fmla="*/ 1441 h 107"/>
                  <a:gd name="T64" fmla="+- 0 2273 2058"/>
                  <a:gd name="T65" fmla="*/ T64 w 494"/>
                  <a:gd name="T66" fmla="+- 0 1456 1351"/>
                  <a:gd name="T67" fmla="*/ 1456 h 107"/>
                  <a:gd name="T68" fmla="+- 0 2251 2058"/>
                  <a:gd name="T69" fmla="*/ T68 w 494"/>
                  <a:gd name="T70" fmla="+- 0 1446 1351"/>
                  <a:gd name="T71" fmla="*/ 1446 h 107"/>
                  <a:gd name="T72" fmla="+- 0 2255 2058"/>
                  <a:gd name="T73" fmla="*/ T72 w 494"/>
                  <a:gd name="T74" fmla="+- 0 1378 1351"/>
                  <a:gd name="T75" fmla="*/ 1378 h 107"/>
                  <a:gd name="T76" fmla="+- 0 2235 2058"/>
                  <a:gd name="T77" fmla="*/ T76 w 494"/>
                  <a:gd name="T78" fmla="+- 0 1388 1351"/>
                  <a:gd name="T79" fmla="*/ 1388 h 107"/>
                  <a:gd name="T80" fmla="+- 0 2236 2058"/>
                  <a:gd name="T81" fmla="*/ T80 w 494"/>
                  <a:gd name="T82" fmla="+- 0 1413 1351"/>
                  <a:gd name="T83" fmla="*/ 1413 h 107"/>
                  <a:gd name="T84" fmla="+- 0 2273 2058"/>
                  <a:gd name="T85" fmla="*/ T84 w 494"/>
                  <a:gd name="T86" fmla="+- 0 1427 1351"/>
                  <a:gd name="T87" fmla="*/ 1427 h 107"/>
                  <a:gd name="T88" fmla="+- 0 2272 2058"/>
                  <a:gd name="T89" fmla="*/ T88 w 494"/>
                  <a:gd name="T90" fmla="+- 0 1446 1351"/>
                  <a:gd name="T91" fmla="*/ 1446 h 107"/>
                  <a:gd name="T92" fmla="+- 0 2292 2058"/>
                  <a:gd name="T93" fmla="*/ T92 w 494"/>
                  <a:gd name="T94" fmla="+- 0 1429 1351"/>
                  <a:gd name="T95" fmla="*/ 1429 h 107"/>
                  <a:gd name="T96" fmla="+- 0 2271 2058"/>
                  <a:gd name="T97" fmla="*/ T96 w 494"/>
                  <a:gd name="T98" fmla="+- 0 1412 1351"/>
                  <a:gd name="T99" fmla="*/ 1412 h 107"/>
                  <a:gd name="T100" fmla="+- 0 2246 2058"/>
                  <a:gd name="T101" fmla="*/ T100 w 494"/>
                  <a:gd name="T102" fmla="+- 0 1405 1351"/>
                  <a:gd name="T103" fmla="*/ 1405 h 107"/>
                  <a:gd name="T104" fmla="+- 0 2250 2058"/>
                  <a:gd name="T105" fmla="*/ T104 w 494"/>
                  <a:gd name="T106" fmla="+- 0 1390 1351"/>
                  <a:gd name="T107" fmla="*/ 1390 h 107"/>
                  <a:gd name="T108" fmla="+- 0 2270 2058"/>
                  <a:gd name="T109" fmla="*/ T108 w 494"/>
                  <a:gd name="T110" fmla="+- 0 1379 1351"/>
                  <a:gd name="T111" fmla="*/ 1379 h 107"/>
                  <a:gd name="T112" fmla="+- 0 2275 2058"/>
                  <a:gd name="T113" fmla="*/ T112 w 494"/>
                  <a:gd name="T114" fmla="+- 0 1394 1351"/>
                  <a:gd name="T115" fmla="*/ 1394 h 107"/>
                  <a:gd name="T116" fmla="+- 0 2287 2058"/>
                  <a:gd name="T117" fmla="*/ T116 w 494"/>
                  <a:gd name="T118" fmla="+- 0 1391 1351"/>
                  <a:gd name="T119" fmla="*/ 1391 h 107"/>
                  <a:gd name="T120" fmla="+- 0 2320 2058"/>
                  <a:gd name="T121" fmla="*/ T120 w 494"/>
                  <a:gd name="T122" fmla="+- 0 1366 1351"/>
                  <a:gd name="T123" fmla="*/ 1366 h 107"/>
                  <a:gd name="T124" fmla="+- 0 2320 2058"/>
                  <a:gd name="T125" fmla="*/ T124 w 494"/>
                  <a:gd name="T126" fmla="+- 0 1456 1351"/>
                  <a:gd name="T127" fmla="*/ 1456 h 107"/>
                  <a:gd name="T128" fmla="+- 0 2343 2058"/>
                  <a:gd name="T129" fmla="*/ T128 w 494"/>
                  <a:gd name="T130" fmla="+- 0 1446 1351"/>
                  <a:gd name="T131" fmla="*/ 1446 h 107"/>
                  <a:gd name="T132" fmla="+- 0 2363 2058"/>
                  <a:gd name="T133" fmla="*/ T132 w 494"/>
                  <a:gd name="T134" fmla="+- 0 1457 1351"/>
                  <a:gd name="T135" fmla="*/ 1457 h 107"/>
                  <a:gd name="T136" fmla="+- 0 2359 2058"/>
                  <a:gd name="T137" fmla="*/ T136 w 494"/>
                  <a:gd name="T138" fmla="+- 0 1445 1351"/>
                  <a:gd name="T139" fmla="*/ 1445 h 107"/>
                  <a:gd name="T140" fmla="+- 0 2355 2058"/>
                  <a:gd name="T141" fmla="*/ T140 w 494"/>
                  <a:gd name="T142" fmla="+- 0 1390 1351"/>
                  <a:gd name="T143" fmla="*/ 1390 h 107"/>
                  <a:gd name="T144" fmla="+- 0 2368 2058"/>
                  <a:gd name="T145" fmla="*/ T144 w 494"/>
                  <a:gd name="T146" fmla="+- 0 1444 1351"/>
                  <a:gd name="T147" fmla="*/ 1444 h 107"/>
                  <a:gd name="T148" fmla="+- 0 2368 2058"/>
                  <a:gd name="T149" fmla="*/ T148 w 494"/>
                  <a:gd name="T150" fmla="+- 0 1380 1351"/>
                  <a:gd name="T151" fmla="*/ 1380 h 107"/>
                  <a:gd name="T152" fmla="+- 0 2355 2058"/>
                  <a:gd name="T153" fmla="*/ T152 w 494"/>
                  <a:gd name="T154" fmla="+- 0 1354 1351"/>
                  <a:gd name="T155" fmla="*/ 1354 h 107"/>
                  <a:gd name="T156" fmla="+- 0 2393 2058"/>
                  <a:gd name="T157" fmla="*/ T156 w 494"/>
                  <a:gd name="T158" fmla="+- 0 1351 1351"/>
                  <a:gd name="T159" fmla="*/ 1351 h 107"/>
                  <a:gd name="T160" fmla="+- 0 2393 2058"/>
                  <a:gd name="T161" fmla="*/ T160 w 494"/>
                  <a:gd name="T162" fmla="+- 0 1380 1351"/>
                  <a:gd name="T163" fmla="*/ 1380 h 107"/>
                  <a:gd name="T164" fmla="+- 0 2452 2058"/>
                  <a:gd name="T165" fmla="*/ T164 w 494"/>
                  <a:gd name="T166" fmla="+- 0 1441 1351"/>
                  <a:gd name="T167" fmla="*/ 1441 h 107"/>
                  <a:gd name="T168" fmla="+- 0 2475 2058"/>
                  <a:gd name="T169" fmla="*/ T168 w 494"/>
                  <a:gd name="T170" fmla="+- 0 1380 1351"/>
                  <a:gd name="T171" fmla="*/ 1380 h 107"/>
                  <a:gd name="T172" fmla="+- 0 2452 2058"/>
                  <a:gd name="T173" fmla="*/ T172 w 494"/>
                  <a:gd name="T174" fmla="+- 0 1441 1351"/>
                  <a:gd name="T175" fmla="*/ 1441 h 107"/>
                  <a:gd name="T176" fmla="+- 0 2485 2058"/>
                  <a:gd name="T177" fmla="*/ T176 w 494"/>
                  <a:gd name="T178" fmla="+- 0 1396 1351"/>
                  <a:gd name="T179" fmla="*/ 1396 h 107"/>
                  <a:gd name="T180" fmla="+- 0 2507 2058"/>
                  <a:gd name="T181" fmla="*/ T180 w 494"/>
                  <a:gd name="T182" fmla="+- 0 1458 1351"/>
                  <a:gd name="T183" fmla="*/ 1458 h 107"/>
                  <a:gd name="T184" fmla="+- 0 2506 2058"/>
                  <a:gd name="T185" fmla="*/ T184 w 494"/>
                  <a:gd name="T186" fmla="+- 0 1445 1351"/>
                  <a:gd name="T187" fmla="*/ 1445 h 107"/>
                  <a:gd name="T188" fmla="+- 0 2551 2058"/>
                  <a:gd name="T189" fmla="*/ T188 w 494"/>
                  <a:gd name="T190" fmla="+- 0 1411 1351"/>
                  <a:gd name="T191" fmla="*/ 1411 h 107"/>
                  <a:gd name="T192" fmla="+- 0 2511 2058"/>
                  <a:gd name="T193" fmla="*/ T192 w 494"/>
                  <a:gd name="T194" fmla="+- 0 1389 1351"/>
                  <a:gd name="T195" fmla="*/ 1389 h 107"/>
                  <a:gd name="T196" fmla="+- 0 2536 2058"/>
                  <a:gd name="T197" fmla="*/ T196 w 494"/>
                  <a:gd name="T198" fmla="+- 0 1437 1351"/>
                  <a:gd name="T199" fmla="*/ 1437 h 107"/>
                  <a:gd name="T200" fmla="+- 0 2545 2058"/>
                  <a:gd name="T201" fmla="*/ T200 w 494"/>
                  <a:gd name="T202" fmla="+- 0 1447 1351"/>
                  <a:gd name="T203" fmla="*/ 1447 h 107"/>
                  <a:gd name="T204" fmla="+- 0 2524 2058"/>
                  <a:gd name="T205" fmla="*/ T204 w 494"/>
                  <a:gd name="T206" fmla="+- 0 1389 1351"/>
                  <a:gd name="T207" fmla="*/ 1389 h 107"/>
                  <a:gd name="T208" fmla="+- 0 2551 2058"/>
                  <a:gd name="T209" fmla="*/ T208 w 494"/>
                  <a:gd name="T210" fmla="+- 0 1411 1351"/>
                  <a:gd name="T211" fmla="*/ 1411 h 10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  <a:cxn ang="0">
                    <a:pos x="T53" y="T55"/>
                  </a:cxn>
                  <a:cxn ang="0">
                    <a:pos x="T57" y="T59"/>
                  </a:cxn>
                  <a:cxn ang="0">
                    <a:pos x="T61" y="T63"/>
                  </a:cxn>
                  <a:cxn ang="0">
                    <a:pos x="T65" y="T67"/>
                  </a:cxn>
                  <a:cxn ang="0">
                    <a:pos x="T69" y="T71"/>
                  </a:cxn>
                  <a:cxn ang="0">
                    <a:pos x="T73" y="T75"/>
                  </a:cxn>
                  <a:cxn ang="0">
                    <a:pos x="T77" y="T79"/>
                  </a:cxn>
                  <a:cxn ang="0">
                    <a:pos x="T81" y="T83"/>
                  </a:cxn>
                  <a:cxn ang="0">
                    <a:pos x="T85" y="T87"/>
                  </a:cxn>
                  <a:cxn ang="0">
                    <a:pos x="T89" y="T91"/>
                  </a:cxn>
                  <a:cxn ang="0">
                    <a:pos x="T93" y="T95"/>
                  </a:cxn>
                  <a:cxn ang="0">
                    <a:pos x="T97" y="T99"/>
                  </a:cxn>
                  <a:cxn ang="0">
                    <a:pos x="T101" y="T103"/>
                  </a:cxn>
                  <a:cxn ang="0">
                    <a:pos x="T105" y="T107"/>
                  </a:cxn>
                  <a:cxn ang="0">
                    <a:pos x="T109" y="T111"/>
                  </a:cxn>
                  <a:cxn ang="0">
                    <a:pos x="T113" y="T115"/>
                  </a:cxn>
                  <a:cxn ang="0">
                    <a:pos x="T117" y="T119"/>
                  </a:cxn>
                  <a:cxn ang="0">
                    <a:pos x="T121" y="T123"/>
                  </a:cxn>
                  <a:cxn ang="0">
                    <a:pos x="T125" y="T127"/>
                  </a:cxn>
                  <a:cxn ang="0">
                    <a:pos x="T129" y="T131"/>
                  </a:cxn>
                  <a:cxn ang="0">
                    <a:pos x="T133" y="T135"/>
                  </a:cxn>
                  <a:cxn ang="0">
                    <a:pos x="T137" y="T139"/>
                  </a:cxn>
                  <a:cxn ang="0">
                    <a:pos x="T141" y="T143"/>
                  </a:cxn>
                  <a:cxn ang="0">
                    <a:pos x="T145" y="T147"/>
                  </a:cxn>
                  <a:cxn ang="0">
                    <a:pos x="T149" y="T151"/>
                  </a:cxn>
                  <a:cxn ang="0">
                    <a:pos x="T153" y="T155"/>
                  </a:cxn>
                  <a:cxn ang="0">
                    <a:pos x="T157" y="T159"/>
                  </a:cxn>
                  <a:cxn ang="0">
                    <a:pos x="T161" y="T163"/>
                  </a:cxn>
                  <a:cxn ang="0">
                    <a:pos x="T165" y="T167"/>
                  </a:cxn>
                  <a:cxn ang="0">
                    <a:pos x="T169" y="T171"/>
                  </a:cxn>
                  <a:cxn ang="0">
                    <a:pos x="T173" y="T175"/>
                  </a:cxn>
                  <a:cxn ang="0">
                    <a:pos x="T177" y="T179"/>
                  </a:cxn>
                  <a:cxn ang="0">
                    <a:pos x="T181" y="T183"/>
                  </a:cxn>
                  <a:cxn ang="0">
                    <a:pos x="T185" y="T187"/>
                  </a:cxn>
                  <a:cxn ang="0">
                    <a:pos x="T189" y="T191"/>
                  </a:cxn>
                  <a:cxn ang="0">
                    <a:pos x="T193" y="T195"/>
                  </a:cxn>
                  <a:cxn ang="0">
                    <a:pos x="T197" y="T199"/>
                  </a:cxn>
                  <a:cxn ang="0">
                    <a:pos x="T201" y="T203"/>
                  </a:cxn>
                  <a:cxn ang="0">
                    <a:pos x="T205" y="T207"/>
                  </a:cxn>
                  <a:cxn ang="0">
                    <a:pos x="T209" y="T211"/>
                  </a:cxn>
                </a:cxnLst>
                <a:rect l="0" t="0" r="r" b="b"/>
                <a:pathLst>
                  <a:path w="494" h="107">
                    <a:moveTo>
                      <a:pt x="46" y="0"/>
                    </a:moveTo>
                    <a:lnTo>
                      <a:pt x="0" y="0"/>
                    </a:lnTo>
                    <a:lnTo>
                      <a:pt x="0" y="105"/>
                    </a:lnTo>
                    <a:lnTo>
                      <a:pt x="13" y="105"/>
                    </a:lnTo>
                    <a:lnTo>
                      <a:pt x="13" y="62"/>
                    </a:lnTo>
                    <a:lnTo>
                      <a:pt x="55" y="62"/>
                    </a:lnTo>
                    <a:lnTo>
                      <a:pt x="65" y="59"/>
                    </a:lnTo>
                    <a:lnTo>
                      <a:pt x="74" y="50"/>
                    </a:lnTo>
                    <a:lnTo>
                      <a:pt x="13" y="50"/>
                    </a:lnTo>
                    <a:lnTo>
                      <a:pt x="13" y="13"/>
                    </a:lnTo>
                    <a:lnTo>
                      <a:pt x="74" y="13"/>
                    </a:lnTo>
                    <a:lnTo>
                      <a:pt x="74" y="12"/>
                    </a:lnTo>
                    <a:lnTo>
                      <a:pt x="71" y="9"/>
                    </a:lnTo>
                    <a:lnTo>
                      <a:pt x="64" y="4"/>
                    </a:lnTo>
                    <a:lnTo>
                      <a:pt x="60" y="2"/>
                    </a:lnTo>
                    <a:lnTo>
                      <a:pt x="55" y="1"/>
                    </a:lnTo>
                    <a:lnTo>
                      <a:pt x="51" y="1"/>
                    </a:lnTo>
                    <a:lnTo>
                      <a:pt x="46" y="0"/>
                    </a:lnTo>
                    <a:close/>
                    <a:moveTo>
                      <a:pt x="74" y="13"/>
                    </a:moveTo>
                    <a:lnTo>
                      <a:pt x="46" y="13"/>
                    </a:lnTo>
                    <a:lnTo>
                      <a:pt x="51" y="13"/>
                    </a:lnTo>
                    <a:lnTo>
                      <a:pt x="53" y="14"/>
                    </a:lnTo>
                    <a:lnTo>
                      <a:pt x="57" y="15"/>
                    </a:lnTo>
                    <a:lnTo>
                      <a:pt x="60" y="17"/>
                    </a:lnTo>
                    <a:lnTo>
                      <a:pt x="64" y="23"/>
                    </a:lnTo>
                    <a:lnTo>
                      <a:pt x="65" y="27"/>
                    </a:lnTo>
                    <a:lnTo>
                      <a:pt x="65" y="37"/>
                    </a:lnTo>
                    <a:lnTo>
                      <a:pt x="63" y="42"/>
                    </a:lnTo>
                    <a:lnTo>
                      <a:pt x="56" y="48"/>
                    </a:lnTo>
                    <a:lnTo>
                      <a:pt x="49" y="50"/>
                    </a:lnTo>
                    <a:lnTo>
                      <a:pt x="74" y="50"/>
                    </a:lnTo>
                    <a:lnTo>
                      <a:pt x="76" y="47"/>
                    </a:lnTo>
                    <a:lnTo>
                      <a:pt x="79" y="39"/>
                    </a:lnTo>
                    <a:lnTo>
                      <a:pt x="79" y="25"/>
                    </a:lnTo>
                    <a:lnTo>
                      <a:pt x="78" y="21"/>
                    </a:lnTo>
                    <a:lnTo>
                      <a:pt x="74" y="13"/>
                    </a:lnTo>
                    <a:close/>
                    <a:moveTo>
                      <a:pt x="136" y="27"/>
                    </a:moveTo>
                    <a:lnTo>
                      <a:pt x="117" y="27"/>
                    </a:lnTo>
                    <a:lnTo>
                      <a:pt x="109" y="30"/>
                    </a:lnTo>
                    <a:lnTo>
                      <a:pt x="94" y="43"/>
                    </a:lnTo>
                    <a:lnTo>
                      <a:pt x="90" y="53"/>
                    </a:lnTo>
                    <a:lnTo>
                      <a:pt x="90" y="80"/>
                    </a:lnTo>
                    <a:lnTo>
                      <a:pt x="94" y="90"/>
                    </a:lnTo>
                    <a:lnTo>
                      <a:pt x="107" y="103"/>
                    </a:lnTo>
                    <a:lnTo>
                      <a:pt x="115" y="107"/>
                    </a:lnTo>
                    <a:lnTo>
                      <a:pt x="133" y="107"/>
                    </a:lnTo>
                    <a:lnTo>
                      <a:pt x="139" y="105"/>
                    </a:lnTo>
                    <a:lnTo>
                      <a:pt x="150" y="99"/>
                    </a:lnTo>
                    <a:lnTo>
                      <a:pt x="153" y="96"/>
                    </a:lnTo>
                    <a:lnTo>
                      <a:pt x="120" y="96"/>
                    </a:lnTo>
                    <a:lnTo>
                      <a:pt x="114" y="94"/>
                    </a:lnTo>
                    <a:lnTo>
                      <a:pt x="106" y="84"/>
                    </a:lnTo>
                    <a:lnTo>
                      <a:pt x="104" y="77"/>
                    </a:lnTo>
                    <a:lnTo>
                      <a:pt x="104" y="57"/>
                    </a:lnTo>
                    <a:lnTo>
                      <a:pt x="106" y="50"/>
                    </a:lnTo>
                    <a:lnTo>
                      <a:pt x="114" y="40"/>
                    </a:lnTo>
                    <a:lnTo>
                      <a:pt x="120" y="38"/>
                    </a:lnTo>
                    <a:lnTo>
                      <a:pt x="152" y="38"/>
                    </a:lnTo>
                    <a:lnTo>
                      <a:pt x="145" y="31"/>
                    </a:lnTo>
                    <a:lnTo>
                      <a:pt x="136" y="27"/>
                    </a:lnTo>
                    <a:close/>
                    <a:moveTo>
                      <a:pt x="152" y="38"/>
                    </a:moveTo>
                    <a:lnTo>
                      <a:pt x="132" y="38"/>
                    </a:lnTo>
                    <a:lnTo>
                      <a:pt x="138" y="40"/>
                    </a:lnTo>
                    <a:lnTo>
                      <a:pt x="146" y="50"/>
                    </a:lnTo>
                    <a:lnTo>
                      <a:pt x="148" y="57"/>
                    </a:lnTo>
                    <a:lnTo>
                      <a:pt x="148" y="77"/>
                    </a:lnTo>
                    <a:lnTo>
                      <a:pt x="146" y="83"/>
                    </a:lnTo>
                    <a:lnTo>
                      <a:pt x="146" y="84"/>
                    </a:lnTo>
                    <a:lnTo>
                      <a:pt x="138" y="94"/>
                    </a:lnTo>
                    <a:lnTo>
                      <a:pt x="132" y="96"/>
                    </a:lnTo>
                    <a:lnTo>
                      <a:pt x="153" y="96"/>
                    </a:lnTo>
                    <a:lnTo>
                      <a:pt x="154" y="94"/>
                    </a:lnTo>
                    <a:lnTo>
                      <a:pt x="160" y="83"/>
                    </a:lnTo>
                    <a:lnTo>
                      <a:pt x="161" y="77"/>
                    </a:lnTo>
                    <a:lnTo>
                      <a:pt x="161" y="54"/>
                    </a:lnTo>
                    <a:lnTo>
                      <a:pt x="158" y="44"/>
                    </a:lnTo>
                    <a:lnTo>
                      <a:pt x="152" y="38"/>
                    </a:lnTo>
                    <a:close/>
                    <a:moveTo>
                      <a:pt x="184" y="80"/>
                    </a:moveTo>
                    <a:lnTo>
                      <a:pt x="171" y="82"/>
                    </a:lnTo>
                    <a:lnTo>
                      <a:pt x="173" y="90"/>
                    </a:lnTo>
                    <a:lnTo>
                      <a:pt x="176" y="96"/>
                    </a:lnTo>
                    <a:lnTo>
                      <a:pt x="186" y="104"/>
                    </a:lnTo>
                    <a:lnTo>
                      <a:pt x="194" y="107"/>
                    </a:lnTo>
                    <a:lnTo>
                      <a:pt x="210" y="107"/>
                    </a:lnTo>
                    <a:lnTo>
                      <a:pt x="215" y="105"/>
                    </a:lnTo>
                    <a:lnTo>
                      <a:pt x="224" y="101"/>
                    </a:lnTo>
                    <a:lnTo>
                      <a:pt x="228" y="98"/>
                    </a:lnTo>
                    <a:lnTo>
                      <a:pt x="230" y="96"/>
                    </a:lnTo>
                    <a:lnTo>
                      <a:pt x="198" y="96"/>
                    </a:lnTo>
                    <a:lnTo>
                      <a:pt x="193" y="95"/>
                    </a:lnTo>
                    <a:lnTo>
                      <a:pt x="187" y="89"/>
                    </a:lnTo>
                    <a:lnTo>
                      <a:pt x="185" y="85"/>
                    </a:lnTo>
                    <a:lnTo>
                      <a:pt x="184" y="80"/>
                    </a:lnTo>
                    <a:close/>
                    <a:moveTo>
                      <a:pt x="207" y="27"/>
                    </a:moveTo>
                    <a:lnTo>
                      <a:pt x="197" y="27"/>
                    </a:lnTo>
                    <a:lnTo>
                      <a:pt x="194" y="28"/>
                    </a:lnTo>
                    <a:lnTo>
                      <a:pt x="187" y="30"/>
                    </a:lnTo>
                    <a:lnTo>
                      <a:pt x="184" y="31"/>
                    </a:lnTo>
                    <a:lnTo>
                      <a:pt x="179" y="35"/>
                    </a:lnTo>
                    <a:lnTo>
                      <a:pt x="177" y="37"/>
                    </a:lnTo>
                    <a:lnTo>
                      <a:pt x="174" y="43"/>
                    </a:lnTo>
                    <a:lnTo>
                      <a:pt x="174" y="45"/>
                    </a:lnTo>
                    <a:lnTo>
                      <a:pt x="174" y="54"/>
                    </a:lnTo>
                    <a:lnTo>
                      <a:pt x="174" y="56"/>
                    </a:lnTo>
                    <a:lnTo>
                      <a:pt x="178" y="62"/>
                    </a:lnTo>
                    <a:lnTo>
                      <a:pt x="181" y="65"/>
                    </a:lnTo>
                    <a:lnTo>
                      <a:pt x="188" y="68"/>
                    </a:lnTo>
                    <a:lnTo>
                      <a:pt x="195" y="70"/>
                    </a:lnTo>
                    <a:lnTo>
                      <a:pt x="211" y="75"/>
                    </a:lnTo>
                    <a:lnTo>
                      <a:pt x="215" y="76"/>
                    </a:lnTo>
                    <a:lnTo>
                      <a:pt x="220" y="79"/>
                    </a:lnTo>
                    <a:lnTo>
                      <a:pt x="221" y="81"/>
                    </a:lnTo>
                    <a:lnTo>
                      <a:pt x="221" y="87"/>
                    </a:lnTo>
                    <a:lnTo>
                      <a:pt x="220" y="90"/>
                    </a:lnTo>
                    <a:lnTo>
                      <a:pt x="214" y="95"/>
                    </a:lnTo>
                    <a:lnTo>
                      <a:pt x="209" y="96"/>
                    </a:lnTo>
                    <a:lnTo>
                      <a:pt x="230" y="96"/>
                    </a:lnTo>
                    <a:lnTo>
                      <a:pt x="233" y="91"/>
                    </a:lnTo>
                    <a:lnTo>
                      <a:pt x="234" y="87"/>
                    </a:lnTo>
                    <a:lnTo>
                      <a:pt x="234" y="78"/>
                    </a:lnTo>
                    <a:lnTo>
                      <a:pt x="233" y="75"/>
                    </a:lnTo>
                    <a:lnTo>
                      <a:pt x="229" y="69"/>
                    </a:lnTo>
                    <a:lnTo>
                      <a:pt x="226" y="66"/>
                    </a:lnTo>
                    <a:lnTo>
                      <a:pt x="219" y="63"/>
                    </a:lnTo>
                    <a:lnTo>
                      <a:pt x="213" y="61"/>
                    </a:lnTo>
                    <a:lnTo>
                      <a:pt x="197" y="57"/>
                    </a:lnTo>
                    <a:lnTo>
                      <a:pt x="194" y="56"/>
                    </a:lnTo>
                    <a:lnTo>
                      <a:pt x="192" y="56"/>
                    </a:lnTo>
                    <a:lnTo>
                      <a:pt x="190" y="55"/>
                    </a:lnTo>
                    <a:lnTo>
                      <a:pt x="188" y="54"/>
                    </a:lnTo>
                    <a:lnTo>
                      <a:pt x="186" y="51"/>
                    </a:lnTo>
                    <a:lnTo>
                      <a:pt x="186" y="49"/>
                    </a:lnTo>
                    <a:lnTo>
                      <a:pt x="186" y="45"/>
                    </a:lnTo>
                    <a:lnTo>
                      <a:pt x="187" y="43"/>
                    </a:lnTo>
                    <a:lnTo>
                      <a:pt x="192" y="39"/>
                    </a:lnTo>
                    <a:lnTo>
                      <a:pt x="196" y="38"/>
                    </a:lnTo>
                    <a:lnTo>
                      <a:pt x="228" y="38"/>
                    </a:lnTo>
                    <a:lnTo>
                      <a:pt x="225" y="34"/>
                    </a:lnTo>
                    <a:lnTo>
                      <a:pt x="221" y="32"/>
                    </a:lnTo>
                    <a:lnTo>
                      <a:pt x="212" y="28"/>
                    </a:lnTo>
                    <a:lnTo>
                      <a:pt x="207" y="27"/>
                    </a:lnTo>
                    <a:close/>
                    <a:moveTo>
                      <a:pt x="228" y="38"/>
                    </a:moveTo>
                    <a:lnTo>
                      <a:pt x="207" y="38"/>
                    </a:lnTo>
                    <a:lnTo>
                      <a:pt x="211" y="39"/>
                    </a:lnTo>
                    <a:lnTo>
                      <a:pt x="217" y="43"/>
                    </a:lnTo>
                    <a:lnTo>
                      <a:pt x="218" y="46"/>
                    </a:lnTo>
                    <a:lnTo>
                      <a:pt x="219" y="50"/>
                    </a:lnTo>
                    <a:lnTo>
                      <a:pt x="231" y="49"/>
                    </a:lnTo>
                    <a:lnTo>
                      <a:pt x="231" y="44"/>
                    </a:lnTo>
                    <a:lnTo>
                      <a:pt x="229" y="40"/>
                    </a:lnTo>
                    <a:lnTo>
                      <a:pt x="228" y="38"/>
                    </a:lnTo>
                    <a:close/>
                    <a:moveTo>
                      <a:pt x="262" y="0"/>
                    </a:moveTo>
                    <a:lnTo>
                      <a:pt x="249" y="0"/>
                    </a:lnTo>
                    <a:lnTo>
                      <a:pt x="249" y="15"/>
                    </a:lnTo>
                    <a:lnTo>
                      <a:pt x="262" y="15"/>
                    </a:lnTo>
                    <a:lnTo>
                      <a:pt x="262" y="0"/>
                    </a:lnTo>
                    <a:close/>
                    <a:moveTo>
                      <a:pt x="262" y="29"/>
                    </a:moveTo>
                    <a:lnTo>
                      <a:pt x="249" y="29"/>
                    </a:lnTo>
                    <a:lnTo>
                      <a:pt x="249" y="105"/>
                    </a:lnTo>
                    <a:lnTo>
                      <a:pt x="262" y="105"/>
                    </a:lnTo>
                    <a:lnTo>
                      <a:pt x="262" y="29"/>
                    </a:lnTo>
                    <a:close/>
                    <a:moveTo>
                      <a:pt x="297" y="39"/>
                    </a:moveTo>
                    <a:lnTo>
                      <a:pt x="284" y="39"/>
                    </a:lnTo>
                    <a:lnTo>
                      <a:pt x="284" y="91"/>
                    </a:lnTo>
                    <a:lnTo>
                      <a:pt x="285" y="95"/>
                    </a:lnTo>
                    <a:lnTo>
                      <a:pt x="287" y="100"/>
                    </a:lnTo>
                    <a:lnTo>
                      <a:pt x="289" y="102"/>
                    </a:lnTo>
                    <a:lnTo>
                      <a:pt x="294" y="105"/>
                    </a:lnTo>
                    <a:lnTo>
                      <a:pt x="297" y="106"/>
                    </a:lnTo>
                    <a:lnTo>
                      <a:pt x="305" y="106"/>
                    </a:lnTo>
                    <a:lnTo>
                      <a:pt x="308" y="105"/>
                    </a:lnTo>
                    <a:lnTo>
                      <a:pt x="312" y="105"/>
                    </a:lnTo>
                    <a:lnTo>
                      <a:pt x="310" y="94"/>
                    </a:lnTo>
                    <a:lnTo>
                      <a:pt x="302" y="94"/>
                    </a:lnTo>
                    <a:lnTo>
                      <a:pt x="301" y="94"/>
                    </a:lnTo>
                    <a:lnTo>
                      <a:pt x="299" y="92"/>
                    </a:lnTo>
                    <a:lnTo>
                      <a:pt x="298" y="91"/>
                    </a:lnTo>
                    <a:lnTo>
                      <a:pt x="297" y="89"/>
                    </a:lnTo>
                    <a:lnTo>
                      <a:pt x="297" y="87"/>
                    </a:lnTo>
                    <a:lnTo>
                      <a:pt x="297" y="39"/>
                    </a:lnTo>
                    <a:close/>
                    <a:moveTo>
                      <a:pt x="310" y="93"/>
                    </a:moveTo>
                    <a:lnTo>
                      <a:pt x="308" y="94"/>
                    </a:lnTo>
                    <a:lnTo>
                      <a:pt x="306" y="94"/>
                    </a:lnTo>
                    <a:lnTo>
                      <a:pt x="310" y="94"/>
                    </a:lnTo>
                    <a:lnTo>
                      <a:pt x="310" y="93"/>
                    </a:lnTo>
                    <a:close/>
                    <a:moveTo>
                      <a:pt x="310" y="29"/>
                    </a:moveTo>
                    <a:lnTo>
                      <a:pt x="275" y="29"/>
                    </a:lnTo>
                    <a:lnTo>
                      <a:pt x="275" y="39"/>
                    </a:lnTo>
                    <a:lnTo>
                      <a:pt x="310" y="39"/>
                    </a:lnTo>
                    <a:lnTo>
                      <a:pt x="310" y="29"/>
                    </a:lnTo>
                    <a:close/>
                    <a:moveTo>
                      <a:pt x="297" y="3"/>
                    </a:moveTo>
                    <a:lnTo>
                      <a:pt x="284" y="10"/>
                    </a:lnTo>
                    <a:lnTo>
                      <a:pt x="284" y="29"/>
                    </a:lnTo>
                    <a:lnTo>
                      <a:pt x="297" y="29"/>
                    </a:lnTo>
                    <a:lnTo>
                      <a:pt x="297" y="3"/>
                    </a:lnTo>
                    <a:close/>
                    <a:moveTo>
                      <a:pt x="335" y="0"/>
                    </a:moveTo>
                    <a:lnTo>
                      <a:pt x="322" y="0"/>
                    </a:lnTo>
                    <a:lnTo>
                      <a:pt x="322" y="15"/>
                    </a:lnTo>
                    <a:lnTo>
                      <a:pt x="335" y="15"/>
                    </a:lnTo>
                    <a:lnTo>
                      <a:pt x="335" y="0"/>
                    </a:lnTo>
                    <a:close/>
                    <a:moveTo>
                      <a:pt x="335" y="29"/>
                    </a:moveTo>
                    <a:lnTo>
                      <a:pt x="322" y="29"/>
                    </a:lnTo>
                    <a:lnTo>
                      <a:pt x="322" y="105"/>
                    </a:lnTo>
                    <a:lnTo>
                      <a:pt x="335" y="105"/>
                    </a:lnTo>
                    <a:lnTo>
                      <a:pt x="335" y="29"/>
                    </a:lnTo>
                    <a:close/>
                    <a:moveTo>
                      <a:pt x="361" y="29"/>
                    </a:moveTo>
                    <a:lnTo>
                      <a:pt x="347" y="29"/>
                    </a:lnTo>
                    <a:lnTo>
                      <a:pt x="376" y="105"/>
                    </a:lnTo>
                    <a:lnTo>
                      <a:pt x="388" y="105"/>
                    </a:lnTo>
                    <a:lnTo>
                      <a:pt x="394" y="90"/>
                    </a:lnTo>
                    <a:lnTo>
                      <a:pt x="382" y="90"/>
                    </a:lnTo>
                    <a:lnTo>
                      <a:pt x="380" y="84"/>
                    </a:lnTo>
                    <a:lnTo>
                      <a:pt x="379" y="79"/>
                    </a:lnTo>
                    <a:lnTo>
                      <a:pt x="361" y="29"/>
                    </a:lnTo>
                    <a:close/>
                    <a:moveTo>
                      <a:pt x="417" y="29"/>
                    </a:moveTo>
                    <a:lnTo>
                      <a:pt x="403" y="29"/>
                    </a:lnTo>
                    <a:lnTo>
                      <a:pt x="384" y="81"/>
                    </a:lnTo>
                    <a:lnTo>
                      <a:pt x="383" y="86"/>
                    </a:lnTo>
                    <a:lnTo>
                      <a:pt x="382" y="90"/>
                    </a:lnTo>
                    <a:lnTo>
                      <a:pt x="394" y="90"/>
                    </a:lnTo>
                    <a:lnTo>
                      <a:pt x="417" y="29"/>
                    </a:lnTo>
                    <a:close/>
                    <a:moveTo>
                      <a:pt x="469" y="27"/>
                    </a:moveTo>
                    <a:lnTo>
                      <a:pt x="448" y="27"/>
                    </a:lnTo>
                    <a:lnTo>
                      <a:pt x="440" y="31"/>
                    </a:lnTo>
                    <a:lnTo>
                      <a:pt x="427" y="45"/>
                    </a:lnTo>
                    <a:lnTo>
                      <a:pt x="424" y="54"/>
                    </a:lnTo>
                    <a:lnTo>
                      <a:pt x="424" y="80"/>
                    </a:lnTo>
                    <a:lnTo>
                      <a:pt x="427" y="89"/>
                    </a:lnTo>
                    <a:lnTo>
                      <a:pt x="440" y="103"/>
                    </a:lnTo>
                    <a:lnTo>
                      <a:pt x="449" y="107"/>
                    </a:lnTo>
                    <a:lnTo>
                      <a:pt x="468" y="107"/>
                    </a:lnTo>
                    <a:lnTo>
                      <a:pt x="476" y="104"/>
                    </a:lnTo>
                    <a:lnTo>
                      <a:pt x="487" y="96"/>
                    </a:lnTo>
                    <a:lnTo>
                      <a:pt x="453" y="96"/>
                    </a:lnTo>
                    <a:lnTo>
                      <a:pt x="448" y="94"/>
                    </a:lnTo>
                    <a:lnTo>
                      <a:pt x="440" y="85"/>
                    </a:lnTo>
                    <a:lnTo>
                      <a:pt x="437" y="79"/>
                    </a:lnTo>
                    <a:lnTo>
                      <a:pt x="437" y="70"/>
                    </a:lnTo>
                    <a:lnTo>
                      <a:pt x="493" y="70"/>
                    </a:lnTo>
                    <a:lnTo>
                      <a:pt x="493" y="60"/>
                    </a:lnTo>
                    <a:lnTo>
                      <a:pt x="438" y="60"/>
                    </a:lnTo>
                    <a:lnTo>
                      <a:pt x="438" y="53"/>
                    </a:lnTo>
                    <a:lnTo>
                      <a:pt x="440" y="48"/>
                    </a:lnTo>
                    <a:lnTo>
                      <a:pt x="448" y="40"/>
                    </a:lnTo>
                    <a:lnTo>
                      <a:pt x="453" y="38"/>
                    </a:lnTo>
                    <a:lnTo>
                      <a:pt x="484" y="38"/>
                    </a:lnTo>
                    <a:lnTo>
                      <a:pt x="477" y="31"/>
                    </a:lnTo>
                    <a:lnTo>
                      <a:pt x="469" y="27"/>
                    </a:lnTo>
                    <a:close/>
                    <a:moveTo>
                      <a:pt x="480" y="80"/>
                    </a:moveTo>
                    <a:lnTo>
                      <a:pt x="478" y="86"/>
                    </a:lnTo>
                    <a:lnTo>
                      <a:pt x="475" y="90"/>
                    </a:lnTo>
                    <a:lnTo>
                      <a:pt x="468" y="95"/>
                    </a:lnTo>
                    <a:lnTo>
                      <a:pt x="464" y="96"/>
                    </a:lnTo>
                    <a:lnTo>
                      <a:pt x="487" y="96"/>
                    </a:lnTo>
                    <a:lnTo>
                      <a:pt x="491" y="90"/>
                    </a:lnTo>
                    <a:lnTo>
                      <a:pt x="493" y="82"/>
                    </a:lnTo>
                    <a:lnTo>
                      <a:pt x="480" y="80"/>
                    </a:lnTo>
                    <a:close/>
                    <a:moveTo>
                      <a:pt x="484" y="38"/>
                    </a:moveTo>
                    <a:lnTo>
                      <a:pt x="466" y="38"/>
                    </a:lnTo>
                    <a:lnTo>
                      <a:pt x="471" y="40"/>
                    </a:lnTo>
                    <a:lnTo>
                      <a:pt x="478" y="49"/>
                    </a:lnTo>
                    <a:lnTo>
                      <a:pt x="479" y="53"/>
                    </a:lnTo>
                    <a:lnTo>
                      <a:pt x="480" y="60"/>
                    </a:lnTo>
                    <a:lnTo>
                      <a:pt x="493" y="60"/>
                    </a:lnTo>
                    <a:lnTo>
                      <a:pt x="493" y="54"/>
                    </a:lnTo>
                    <a:lnTo>
                      <a:pt x="490" y="45"/>
                    </a:lnTo>
                    <a:lnTo>
                      <a:pt x="484" y="38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" name="AutoShape 35"/>
              <p:cNvSpPr>
                <a:spLocks/>
              </p:cNvSpPr>
              <p:nvPr/>
            </p:nvSpPr>
            <p:spPr bwMode="auto">
              <a:xfrm>
                <a:off x="1714" y="11"/>
                <a:ext cx="284" cy="1038"/>
              </a:xfrm>
              <a:custGeom>
                <a:avLst/>
                <a:gdLst>
                  <a:gd name="T0" fmla="+- 0 1752 1714"/>
                  <a:gd name="T1" fmla="*/ T0 w 284"/>
                  <a:gd name="T2" fmla="+- 0 12 12"/>
                  <a:gd name="T3" fmla="*/ 12 h 1038"/>
                  <a:gd name="T4" fmla="+- 0 1798 1714"/>
                  <a:gd name="T5" fmla="*/ T4 w 284"/>
                  <a:gd name="T6" fmla="+- 0 80 12"/>
                  <a:gd name="T7" fmla="*/ 80 h 1038"/>
                  <a:gd name="T8" fmla="+- 0 1837 1714"/>
                  <a:gd name="T9" fmla="*/ T8 w 284"/>
                  <a:gd name="T10" fmla="+- 0 148 12"/>
                  <a:gd name="T11" fmla="*/ 148 h 1038"/>
                  <a:gd name="T12" fmla="+- 0 1870 1714"/>
                  <a:gd name="T13" fmla="*/ T12 w 284"/>
                  <a:gd name="T14" fmla="+- 0 216 12"/>
                  <a:gd name="T15" fmla="*/ 216 h 1038"/>
                  <a:gd name="T16" fmla="+- 0 1895 1714"/>
                  <a:gd name="T17" fmla="*/ T16 w 284"/>
                  <a:gd name="T18" fmla="+- 0 284 12"/>
                  <a:gd name="T19" fmla="*/ 284 h 1038"/>
                  <a:gd name="T20" fmla="+- 0 1914 1714"/>
                  <a:gd name="T21" fmla="*/ T20 w 284"/>
                  <a:gd name="T22" fmla="+- 0 353 12"/>
                  <a:gd name="T23" fmla="*/ 353 h 1038"/>
                  <a:gd name="T24" fmla="+- 0 1925 1714"/>
                  <a:gd name="T25" fmla="*/ T24 w 284"/>
                  <a:gd name="T26" fmla="+- 0 421 12"/>
                  <a:gd name="T27" fmla="*/ 421 h 1038"/>
                  <a:gd name="T28" fmla="+- 0 1930 1714"/>
                  <a:gd name="T29" fmla="*/ T28 w 284"/>
                  <a:gd name="T30" fmla="+- 0 489 12"/>
                  <a:gd name="T31" fmla="*/ 489 h 1038"/>
                  <a:gd name="T32" fmla="+- 0 1928 1714"/>
                  <a:gd name="T33" fmla="*/ T32 w 284"/>
                  <a:gd name="T34" fmla="+- 0 557 12"/>
                  <a:gd name="T35" fmla="*/ 557 h 1038"/>
                  <a:gd name="T36" fmla="+- 0 1919 1714"/>
                  <a:gd name="T37" fmla="*/ T36 w 284"/>
                  <a:gd name="T38" fmla="+- 0 625 12"/>
                  <a:gd name="T39" fmla="*/ 625 h 1038"/>
                  <a:gd name="T40" fmla="+- 0 1902 1714"/>
                  <a:gd name="T41" fmla="*/ T40 w 284"/>
                  <a:gd name="T42" fmla="+- 0 694 12"/>
                  <a:gd name="T43" fmla="*/ 694 h 1038"/>
                  <a:gd name="T44" fmla="+- 0 1879 1714"/>
                  <a:gd name="T45" fmla="*/ T44 w 284"/>
                  <a:gd name="T46" fmla="+- 0 762 12"/>
                  <a:gd name="T47" fmla="*/ 762 h 1038"/>
                  <a:gd name="T48" fmla="+- 0 1849 1714"/>
                  <a:gd name="T49" fmla="*/ T48 w 284"/>
                  <a:gd name="T50" fmla="+- 0 830 12"/>
                  <a:gd name="T51" fmla="*/ 830 h 1038"/>
                  <a:gd name="T52" fmla="+- 0 1811 1714"/>
                  <a:gd name="T53" fmla="*/ T52 w 284"/>
                  <a:gd name="T54" fmla="+- 0 898 12"/>
                  <a:gd name="T55" fmla="*/ 898 h 1038"/>
                  <a:gd name="T56" fmla="+- 0 1766 1714"/>
                  <a:gd name="T57" fmla="*/ T56 w 284"/>
                  <a:gd name="T58" fmla="+- 0 966 12"/>
                  <a:gd name="T59" fmla="*/ 966 h 1038"/>
                  <a:gd name="T60" fmla="+- 0 1714 1714"/>
                  <a:gd name="T61" fmla="*/ T60 w 284"/>
                  <a:gd name="T62" fmla="+- 0 1035 12"/>
                  <a:gd name="T63" fmla="*/ 1035 h 1038"/>
                  <a:gd name="T64" fmla="+- 0 1775 1714"/>
                  <a:gd name="T65" fmla="*/ T64 w 284"/>
                  <a:gd name="T66" fmla="+- 0 45 12"/>
                  <a:gd name="T67" fmla="*/ 45 h 1038"/>
                  <a:gd name="T68" fmla="+- 0 1829 1714"/>
                  <a:gd name="T69" fmla="*/ T68 w 284"/>
                  <a:gd name="T70" fmla="+- 0 15 12"/>
                  <a:gd name="T71" fmla="*/ 15 h 1038"/>
                  <a:gd name="T72" fmla="+- 0 1805 1714"/>
                  <a:gd name="T73" fmla="*/ T72 w 284"/>
                  <a:gd name="T74" fmla="+- 0 87 12"/>
                  <a:gd name="T75" fmla="*/ 87 h 1038"/>
                  <a:gd name="T76" fmla="+- 0 1859 1714"/>
                  <a:gd name="T77" fmla="*/ T76 w 284"/>
                  <a:gd name="T78" fmla="+- 0 57 12"/>
                  <a:gd name="T79" fmla="*/ 57 h 1038"/>
                  <a:gd name="T80" fmla="+- 0 1834 1714"/>
                  <a:gd name="T81" fmla="*/ T80 w 284"/>
                  <a:gd name="T82" fmla="+- 0 134 12"/>
                  <a:gd name="T83" fmla="*/ 134 h 1038"/>
                  <a:gd name="T84" fmla="+- 0 1888 1714"/>
                  <a:gd name="T85" fmla="*/ T84 w 284"/>
                  <a:gd name="T86" fmla="+- 0 104 12"/>
                  <a:gd name="T87" fmla="*/ 104 h 1038"/>
                  <a:gd name="T88" fmla="+- 0 1860 1714"/>
                  <a:gd name="T89" fmla="*/ T88 w 284"/>
                  <a:gd name="T90" fmla="+- 0 183 12"/>
                  <a:gd name="T91" fmla="*/ 183 h 1038"/>
                  <a:gd name="T92" fmla="+- 0 1914 1714"/>
                  <a:gd name="T93" fmla="*/ T92 w 284"/>
                  <a:gd name="T94" fmla="+- 0 153 12"/>
                  <a:gd name="T95" fmla="*/ 153 h 1038"/>
                  <a:gd name="T96" fmla="+- 0 1880 1714"/>
                  <a:gd name="T97" fmla="*/ T96 w 284"/>
                  <a:gd name="T98" fmla="+- 0 235 12"/>
                  <a:gd name="T99" fmla="*/ 235 h 1038"/>
                  <a:gd name="T100" fmla="+- 0 1934 1714"/>
                  <a:gd name="T101" fmla="*/ T100 w 284"/>
                  <a:gd name="T102" fmla="+- 0 205 12"/>
                  <a:gd name="T103" fmla="*/ 205 h 1038"/>
                  <a:gd name="T104" fmla="+- 0 1901 1714"/>
                  <a:gd name="T105" fmla="*/ T104 w 284"/>
                  <a:gd name="T106" fmla="+- 0 279 12"/>
                  <a:gd name="T107" fmla="*/ 279 h 1038"/>
                  <a:gd name="T108" fmla="+- 0 1959 1714"/>
                  <a:gd name="T109" fmla="*/ T108 w 284"/>
                  <a:gd name="T110" fmla="+- 0 259 12"/>
                  <a:gd name="T111" fmla="*/ 259 h 1038"/>
                  <a:gd name="T112" fmla="+- 0 1914 1714"/>
                  <a:gd name="T113" fmla="*/ T112 w 284"/>
                  <a:gd name="T114" fmla="+- 0 323 12"/>
                  <a:gd name="T115" fmla="*/ 323 h 1038"/>
                  <a:gd name="T116" fmla="+- 0 1975 1714"/>
                  <a:gd name="T117" fmla="*/ T116 w 284"/>
                  <a:gd name="T118" fmla="+- 0 313 12"/>
                  <a:gd name="T119" fmla="*/ 313 h 1038"/>
                  <a:gd name="T120" fmla="+- 0 1926 1714"/>
                  <a:gd name="T121" fmla="*/ T120 w 284"/>
                  <a:gd name="T122" fmla="+- 0 369 12"/>
                  <a:gd name="T123" fmla="*/ 369 h 1038"/>
                  <a:gd name="T124" fmla="+- 0 1987 1714"/>
                  <a:gd name="T125" fmla="*/ T124 w 284"/>
                  <a:gd name="T126" fmla="+- 0 359 12"/>
                  <a:gd name="T127" fmla="*/ 359 h 1038"/>
                  <a:gd name="T128" fmla="+- 0 1932 1714"/>
                  <a:gd name="T129" fmla="*/ T128 w 284"/>
                  <a:gd name="T130" fmla="+- 0 419 12"/>
                  <a:gd name="T131" fmla="*/ 419 h 1038"/>
                  <a:gd name="T132" fmla="+- 0 1993 1714"/>
                  <a:gd name="T133" fmla="*/ T132 w 284"/>
                  <a:gd name="T134" fmla="+- 0 409 12"/>
                  <a:gd name="T135" fmla="*/ 409 h 1038"/>
                  <a:gd name="T136" fmla="+- 0 1935 1714"/>
                  <a:gd name="T137" fmla="*/ T136 w 284"/>
                  <a:gd name="T138" fmla="+- 0 468 12"/>
                  <a:gd name="T139" fmla="*/ 468 h 1038"/>
                  <a:gd name="T140" fmla="+- 0 1996 1714"/>
                  <a:gd name="T141" fmla="*/ T140 w 284"/>
                  <a:gd name="T142" fmla="+- 0 459 12"/>
                  <a:gd name="T143" fmla="*/ 459 h 1038"/>
                  <a:gd name="T144" fmla="+- 0 1935 1714"/>
                  <a:gd name="T145" fmla="*/ T144 w 284"/>
                  <a:gd name="T146" fmla="+- 0 509 12"/>
                  <a:gd name="T147" fmla="*/ 509 h 1038"/>
                  <a:gd name="T148" fmla="+- 0 1996 1714"/>
                  <a:gd name="T149" fmla="*/ T148 w 284"/>
                  <a:gd name="T150" fmla="+- 0 518 12"/>
                  <a:gd name="T151" fmla="*/ 518 h 1038"/>
                  <a:gd name="T152" fmla="+- 0 1938 1714"/>
                  <a:gd name="T153" fmla="*/ T152 w 284"/>
                  <a:gd name="T154" fmla="+- 0 553 12"/>
                  <a:gd name="T155" fmla="*/ 553 h 1038"/>
                  <a:gd name="T156" fmla="+- 0 1997 1714"/>
                  <a:gd name="T157" fmla="*/ T156 w 284"/>
                  <a:gd name="T158" fmla="+- 0 568 12"/>
                  <a:gd name="T159" fmla="*/ 568 h 1038"/>
                  <a:gd name="T160" fmla="+- 0 1930 1714"/>
                  <a:gd name="T161" fmla="*/ T160 w 284"/>
                  <a:gd name="T162" fmla="+- 0 605 12"/>
                  <a:gd name="T163" fmla="*/ 605 h 1038"/>
                  <a:gd name="T164" fmla="+- 0 1990 1714"/>
                  <a:gd name="T165" fmla="*/ T164 w 284"/>
                  <a:gd name="T166" fmla="+- 0 619 12"/>
                  <a:gd name="T167" fmla="*/ 619 h 1038"/>
                  <a:gd name="T168" fmla="+- 0 1919 1714"/>
                  <a:gd name="T169" fmla="*/ T168 w 284"/>
                  <a:gd name="T170" fmla="+- 0 658 12"/>
                  <a:gd name="T171" fmla="*/ 658 h 1038"/>
                  <a:gd name="T172" fmla="+- 0 1979 1714"/>
                  <a:gd name="T173" fmla="*/ T172 w 284"/>
                  <a:gd name="T174" fmla="+- 0 673 12"/>
                  <a:gd name="T175" fmla="*/ 673 h 1038"/>
                  <a:gd name="T176" fmla="+- 0 1905 1714"/>
                  <a:gd name="T177" fmla="*/ T176 w 284"/>
                  <a:gd name="T178" fmla="+- 0 712 12"/>
                  <a:gd name="T179" fmla="*/ 712 h 1038"/>
                  <a:gd name="T180" fmla="+- 0 1965 1714"/>
                  <a:gd name="T181" fmla="*/ T180 w 284"/>
                  <a:gd name="T182" fmla="+- 0 727 12"/>
                  <a:gd name="T183" fmla="*/ 727 h 1038"/>
                  <a:gd name="T184" fmla="+- 0 1884 1714"/>
                  <a:gd name="T185" fmla="*/ T184 w 284"/>
                  <a:gd name="T186" fmla="+- 0 763 12"/>
                  <a:gd name="T187" fmla="*/ 763 h 1038"/>
                  <a:gd name="T188" fmla="+- 0 1944 1714"/>
                  <a:gd name="T189" fmla="*/ T188 w 284"/>
                  <a:gd name="T190" fmla="+- 0 778 12"/>
                  <a:gd name="T191" fmla="*/ 778 h 1038"/>
                  <a:gd name="T192" fmla="+- 0 1869 1714"/>
                  <a:gd name="T193" fmla="*/ T192 w 284"/>
                  <a:gd name="T194" fmla="+- 0 810 12"/>
                  <a:gd name="T195" fmla="*/ 810 h 1038"/>
                  <a:gd name="T196" fmla="+- 0 1925 1714"/>
                  <a:gd name="T197" fmla="*/ T196 w 284"/>
                  <a:gd name="T198" fmla="+- 0 835 12"/>
                  <a:gd name="T199" fmla="*/ 835 h 1038"/>
                  <a:gd name="T200" fmla="+- 0 1848 1714"/>
                  <a:gd name="T201" fmla="*/ T200 w 284"/>
                  <a:gd name="T202" fmla="+- 0 851 12"/>
                  <a:gd name="T203" fmla="*/ 851 h 1038"/>
                  <a:gd name="T204" fmla="+- 0 1899 1714"/>
                  <a:gd name="T205" fmla="*/ T204 w 284"/>
                  <a:gd name="T206" fmla="+- 0 885 12"/>
                  <a:gd name="T207" fmla="*/ 885 h 1038"/>
                  <a:gd name="T208" fmla="+- 0 1825 1714"/>
                  <a:gd name="T209" fmla="*/ T208 w 284"/>
                  <a:gd name="T210" fmla="+- 0 893 12"/>
                  <a:gd name="T211" fmla="*/ 893 h 1038"/>
                  <a:gd name="T212" fmla="+- 0 1876 1714"/>
                  <a:gd name="T213" fmla="*/ T212 w 284"/>
                  <a:gd name="T214" fmla="+- 0 927 12"/>
                  <a:gd name="T215" fmla="*/ 927 h 1038"/>
                  <a:gd name="T216" fmla="+- 0 1796 1714"/>
                  <a:gd name="T217" fmla="*/ T216 w 284"/>
                  <a:gd name="T218" fmla="+- 0 933 12"/>
                  <a:gd name="T219" fmla="*/ 933 h 1038"/>
                  <a:gd name="T220" fmla="+- 0 1847 1714"/>
                  <a:gd name="T221" fmla="*/ T220 w 284"/>
                  <a:gd name="T222" fmla="+- 0 967 12"/>
                  <a:gd name="T223" fmla="*/ 967 h 1038"/>
                  <a:gd name="T224" fmla="+- 0 1765 1714"/>
                  <a:gd name="T225" fmla="*/ T224 w 284"/>
                  <a:gd name="T226" fmla="+- 0 971 12"/>
                  <a:gd name="T227" fmla="*/ 971 h 1038"/>
                  <a:gd name="T228" fmla="+- 0 1815 1714"/>
                  <a:gd name="T229" fmla="*/ T228 w 284"/>
                  <a:gd name="T230" fmla="+- 0 1006 12"/>
                  <a:gd name="T231" fmla="*/ 1006 h 1038"/>
                  <a:gd name="T232" fmla="+- 0 1736 1714"/>
                  <a:gd name="T233" fmla="*/ T232 w 284"/>
                  <a:gd name="T234" fmla="+- 0 1001 12"/>
                  <a:gd name="T235" fmla="*/ 1001 h 1038"/>
                  <a:gd name="T236" fmla="+- 0 1774 1714"/>
                  <a:gd name="T237" fmla="*/ T236 w 284"/>
                  <a:gd name="T238" fmla="+- 0 1049 12"/>
                  <a:gd name="T239" fmla="*/ 1049 h 103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  <a:cxn ang="0">
                    <a:pos x="T53" y="T55"/>
                  </a:cxn>
                  <a:cxn ang="0">
                    <a:pos x="T57" y="T59"/>
                  </a:cxn>
                  <a:cxn ang="0">
                    <a:pos x="T61" y="T63"/>
                  </a:cxn>
                  <a:cxn ang="0">
                    <a:pos x="T65" y="T67"/>
                  </a:cxn>
                  <a:cxn ang="0">
                    <a:pos x="T69" y="T71"/>
                  </a:cxn>
                  <a:cxn ang="0">
                    <a:pos x="T73" y="T75"/>
                  </a:cxn>
                  <a:cxn ang="0">
                    <a:pos x="T77" y="T79"/>
                  </a:cxn>
                  <a:cxn ang="0">
                    <a:pos x="T81" y="T83"/>
                  </a:cxn>
                  <a:cxn ang="0">
                    <a:pos x="T85" y="T87"/>
                  </a:cxn>
                  <a:cxn ang="0">
                    <a:pos x="T89" y="T91"/>
                  </a:cxn>
                  <a:cxn ang="0">
                    <a:pos x="T93" y="T95"/>
                  </a:cxn>
                  <a:cxn ang="0">
                    <a:pos x="T97" y="T99"/>
                  </a:cxn>
                  <a:cxn ang="0">
                    <a:pos x="T101" y="T103"/>
                  </a:cxn>
                  <a:cxn ang="0">
                    <a:pos x="T105" y="T107"/>
                  </a:cxn>
                  <a:cxn ang="0">
                    <a:pos x="T109" y="T111"/>
                  </a:cxn>
                  <a:cxn ang="0">
                    <a:pos x="T113" y="T115"/>
                  </a:cxn>
                  <a:cxn ang="0">
                    <a:pos x="T117" y="T119"/>
                  </a:cxn>
                  <a:cxn ang="0">
                    <a:pos x="T121" y="T123"/>
                  </a:cxn>
                  <a:cxn ang="0">
                    <a:pos x="T125" y="T127"/>
                  </a:cxn>
                  <a:cxn ang="0">
                    <a:pos x="T129" y="T131"/>
                  </a:cxn>
                  <a:cxn ang="0">
                    <a:pos x="T133" y="T135"/>
                  </a:cxn>
                  <a:cxn ang="0">
                    <a:pos x="T137" y="T139"/>
                  </a:cxn>
                  <a:cxn ang="0">
                    <a:pos x="T141" y="T143"/>
                  </a:cxn>
                  <a:cxn ang="0">
                    <a:pos x="T145" y="T147"/>
                  </a:cxn>
                  <a:cxn ang="0">
                    <a:pos x="T149" y="T151"/>
                  </a:cxn>
                  <a:cxn ang="0">
                    <a:pos x="T153" y="T155"/>
                  </a:cxn>
                  <a:cxn ang="0">
                    <a:pos x="T157" y="T159"/>
                  </a:cxn>
                  <a:cxn ang="0">
                    <a:pos x="T161" y="T163"/>
                  </a:cxn>
                  <a:cxn ang="0">
                    <a:pos x="T165" y="T167"/>
                  </a:cxn>
                  <a:cxn ang="0">
                    <a:pos x="T169" y="T171"/>
                  </a:cxn>
                  <a:cxn ang="0">
                    <a:pos x="T173" y="T175"/>
                  </a:cxn>
                  <a:cxn ang="0">
                    <a:pos x="T177" y="T179"/>
                  </a:cxn>
                  <a:cxn ang="0">
                    <a:pos x="T181" y="T183"/>
                  </a:cxn>
                  <a:cxn ang="0">
                    <a:pos x="T185" y="T187"/>
                  </a:cxn>
                  <a:cxn ang="0">
                    <a:pos x="T189" y="T191"/>
                  </a:cxn>
                  <a:cxn ang="0">
                    <a:pos x="T193" y="T195"/>
                  </a:cxn>
                  <a:cxn ang="0">
                    <a:pos x="T197" y="T199"/>
                  </a:cxn>
                  <a:cxn ang="0">
                    <a:pos x="T201" y="T203"/>
                  </a:cxn>
                  <a:cxn ang="0">
                    <a:pos x="T205" y="T207"/>
                  </a:cxn>
                  <a:cxn ang="0">
                    <a:pos x="T209" y="T211"/>
                  </a:cxn>
                  <a:cxn ang="0">
                    <a:pos x="T213" y="T215"/>
                  </a:cxn>
                  <a:cxn ang="0">
                    <a:pos x="T217" y="T219"/>
                  </a:cxn>
                  <a:cxn ang="0">
                    <a:pos x="T221" y="T223"/>
                  </a:cxn>
                  <a:cxn ang="0">
                    <a:pos x="T225" y="T227"/>
                  </a:cxn>
                  <a:cxn ang="0">
                    <a:pos x="T229" y="T231"/>
                  </a:cxn>
                  <a:cxn ang="0">
                    <a:pos x="T233" y="T235"/>
                  </a:cxn>
                  <a:cxn ang="0">
                    <a:pos x="T237" y="T239"/>
                  </a:cxn>
                </a:cxnLst>
                <a:rect l="0" t="0" r="r" b="b"/>
                <a:pathLst>
                  <a:path w="284" h="1038">
                    <a:moveTo>
                      <a:pt x="38" y="0"/>
                    </a:moveTo>
                    <a:lnTo>
                      <a:pt x="84" y="68"/>
                    </a:lnTo>
                    <a:lnTo>
                      <a:pt x="123" y="136"/>
                    </a:lnTo>
                    <a:lnTo>
                      <a:pt x="156" y="204"/>
                    </a:lnTo>
                    <a:lnTo>
                      <a:pt x="181" y="272"/>
                    </a:lnTo>
                    <a:lnTo>
                      <a:pt x="200" y="341"/>
                    </a:lnTo>
                    <a:lnTo>
                      <a:pt x="211" y="409"/>
                    </a:lnTo>
                    <a:lnTo>
                      <a:pt x="216" y="477"/>
                    </a:lnTo>
                    <a:lnTo>
                      <a:pt x="214" y="545"/>
                    </a:lnTo>
                    <a:lnTo>
                      <a:pt x="205" y="613"/>
                    </a:lnTo>
                    <a:lnTo>
                      <a:pt x="188" y="682"/>
                    </a:lnTo>
                    <a:lnTo>
                      <a:pt x="165" y="750"/>
                    </a:lnTo>
                    <a:lnTo>
                      <a:pt x="135" y="818"/>
                    </a:lnTo>
                    <a:lnTo>
                      <a:pt x="97" y="886"/>
                    </a:lnTo>
                    <a:lnTo>
                      <a:pt x="52" y="954"/>
                    </a:lnTo>
                    <a:lnTo>
                      <a:pt x="0" y="1023"/>
                    </a:lnTo>
                    <a:moveTo>
                      <a:pt x="61" y="33"/>
                    </a:moveTo>
                    <a:lnTo>
                      <a:pt x="115" y="3"/>
                    </a:lnTo>
                    <a:moveTo>
                      <a:pt x="91" y="75"/>
                    </a:moveTo>
                    <a:lnTo>
                      <a:pt x="145" y="45"/>
                    </a:lnTo>
                    <a:moveTo>
                      <a:pt x="120" y="122"/>
                    </a:moveTo>
                    <a:lnTo>
                      <a:pt x="174" y="92"/>
                    </a:lnTo>
                    <a:moveTo>
                      <a:pt x="146" y="171"/>
                    </a:moveTo>
                    <a:lnTo>
                      <a:pt x="200" y="141"/>
                    </a:lnTo>
                    <a:moveTo>
                      <a:pt x="166" y="223"/>
                    </a:moveTo>
                    <a:lnTo>
                      <a:pt x="220" y="193"/>
                    </a:lnTo>
                    <a:moveTo>
                      <a:pt x="187" y="267"/>
                    </a:moveTo>
                    <a:lnTo>
                      <a:pt x="245" y="247"/>
                    </a:lnTo>
                    <a:moveTo>
                      <a:pt x="200" y="311"/>
                    </a:moveTo>
                    <a:lnTo>
                      <a:pt x="261" y="301"/>
                    </a:lnTo>
                    <a:moveTo>
                      <a:pt x="212" y="357"/>
                    </a:moveTo>
                    <a:lnTo>
                      <a:pt x="273" y="347"/>
                    </a:lnTo>
                    <a:moveTo>
                      <a:pt x="218" y="407"/>
                    </a:moveTo>
                    <a:lnTo>
                      <a:pt x="279" y="397"/>
                    </a:lnTo>
                    <a:moveTo>
                      <a:pt x="221" y="456"/>
                    </a:moveTo>
                    <a:lnTo>
                      <a:pt x="282" y="447"/>
                    </a:lnTo>
                    <a:moveTo>
                      <a:pt x="221" y="497"/>
                    </a:moveTo>
                    <a:lnTo>
                      <a:pt x="282" y="506"/>
                    </a:lnTo>
                    <a:moveTo>
                      <a:pt x="224" y="541"/>
                    </a:moveTo>
                    <a:lnTo>
                      <a:pt x="283" y="556"/>
                    </a:lnTo>
                    <a:moveTo>
                      <a:pt x="216" y="593"/>
                    </a:moveTo>
                    <a:lnTo>
                      <a:pt x="276" y="607"/>
                    </a:lnTo>
                    <a:moveTo>
                      <a:pt x="205" y="646"/>
                    </a:moveTo>
                    <a:lnTo>
                      <a:pt x="265" y="661"/>
                    </a:lnTo>
                    <a:moveTo>
                      <a:pt x="191" y="700"/>
                    </a:moveTo>
                    <a:lnTo>
                      <a:pt x="251" y="715"/>
                    </a:lnTo>
                    <a:moveTo>
                      <a:pt x="170" y="751"/>
                    </a:moveTo>
                    <a:lnTo>
                      <a:pt x="230" y="766"/>
                    </a:lnTo>
                    <a:moveTo>
                      <a:pt x="155" y="798"/>
                    </a:moveTo>
                    <a:lnTo>
                      <a:pt x="211" y="823"/>
                    </a:lnTo>
                    <a:moveTo>
                      <a:pt x="134" y="839"/>
                    </a:moveTo>
                    <a:lnTo>
                      <a:pt x="185" y="873"/>
                    </a:lnTo>
                    <a:moveTo>
                      <a:pt x="111" y="881"/>
                    </a:moveTo>
                    <a:lnTo>
                      <a:pt x="162" y="915"/>
                    </a:lnTo>
                    <a:moveTo>
                      <a:pt x="82" y="921"/>
                    </a:moveTo>
                    <a:lnTo>
                      <a:pt x="133" y="955"/>
                    </a:lnTo>
                    <a:moveTo>
                      <a:pt x="51" y="959"/>
                    </a:moveTo>
                    <a:lnTo>
                      <a:pt x="101" y="994"/>
                    </a:lnTo>
                    <a:moveTo>
                      <a:pt x="22" y="989"/>
                    </a:moveTo>
                    <a:lnTo>
                      <a:pt x="60" y="1037"/>
                    </a:lnTo>
                  </a:path>
                </a:pathLst>
              </a:custGeom>
              <a:noFill/>
              <a:ln w="9169">
                <a:solidFill>
                  <a:srgbClr val="231F2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" name="Line 34"/>
              <p:cNvSpPr>
                <a:spLocks noChangeShapeType="1"/>
              </p:cNvSpPr>
              <p:nvPr/>
            </p:nvSpPr>
            <p:spPr bwMode="auto">
              <a:xfrm>
                <a:off x="1932" y="518"/>
                <a:ext cx="945" cy="0"/>
              </a:xfrm>
              <a:prstGeom prst="line">
                <a:avLst/>
              </a:prstGeom>
              <a:noFill/>
              <a:ln w="9169">
                <a:solidFill>
                  <a:srgbClr val="231F2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" name="AutoShape 33"/>
              <p:cNvSpPr>
                <a:spLocks/>
              </p:cNvSpPr>
              <p:nvPr/>
            </p:nvSpPr>
            <p:spPr bwMode="auto">
              <a:xfrm>
                <a:off x="889" y="481"/>
                <a:ext cx="1044" cy="74"/>
              </a:xfrm>
              <a:custGeom>
                <a:avLst/>
                <a:gdLst>
                  <a:gd name="T0" fmla="+- 0 1398 889"/>
                  <a:gd name="T1" fmla="*/ T0 w 1044"/>
                  <a:gd name="T2" fmla="+- 0 518 481"/>
                  <a:gd name="T3" fmla="*/ 518 h 74"/>
                  <a:gd name="T4" fmla="+- 0 1932 889"/>
                  <a:gd name="T5" fmla="*/ T4 w 1044"/>
                  <a:gd name="T6" fmla="+- 0 518 481"/>
                  <a:gd name="T7" fmla="*/ 518 h 74"/>
                  <a:gd name="T8" fmla="+- 0 889 889"/>
                  <a:gd name="T9" fmla="*/ T8 w 1044"/>
                  <a:gd name="T10" fmla="+- 0 518 481"/>
                  <a:gd name="T11" fmla="*/ 518 h 74"/>
                  <a:gd name="T12" fmla="+- 0 1378 889"/>
                  <a:gd name="T13" fmla="*/ T12 w 1044"/>
                  <a:gd name="T14" fmla="+- 0 518 481"/>
                  <a:gd name="T15" fmla="*/ 518 h 74"/>
                  <a:gd name="T16" fmla="+- 0 1332 889"/>
                  <a:gd name="T17" fmla="*/ T16 w 1044"/>
                  <a:gd name="T18" fmla="+- 0 481 481"/>
                  <a:gd name="T19" fmla="*/ 481 h 74"/>
                  <a:gd name="T20" fmla="+- 0 1389 889"/>
                  <a:gd name="T21" fmla="*/ T20 w 1044"/>
                  <a:gd name="T22" fmla="+- 0 518 481"/>
                  <a:gd name="T23" fmla="*/ 518 h 74"/>
                  <a:gd name="T24" fmla="+- 0 1332 889"/>
                  <a:gd name="T25" fmla="*/ T24 w 1044"/>
                  <a:gd name="T26" fmla="+- 0 555 481"/>
                  <a:gd name="T27" fmla="*/ 555 h 7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</a:cxnLst>
                <a:rect l="0" t="0" r="r" b="b"/>
                <a:pathLst>
                  <a:path w="1044" h="74">
                    <a:moveTo>
                      <a:pt x="509" y="37"/>
                    </a:moveTo>
                    <a:lnTo>
                      <a:pt x="1043" y="37"/>
                    </a:lnTo>
                    <a:moveTo>
                      <a:pt x="0" y="37"/>
                    </a:moveTo>
                    <a:lnTo>
                      <a:pt x="489" y="37"/>
                    </a:lnTo>
                    <a:moveTo>
                      <a:pt x="443" y="0"/>
                    </a:moveTo>
                    <a:lnTo>
                      <a:pt x="500" y="37"/>
                    </a:lnTo>
                    <a:lnTo>
                      <a:pt x="443" y="74"/>
                    </a:lnTo>
                  </a:path>
                </a:pathLst>
              </a:custGeom>
              <a:noFill/>
              <a:ln w="9169">
                <a:solidFill>
                  <a:srgbClr val="231F2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" name="Line 32"/>
              <p:cNvSpPr>
                <a:spLocks noChangeShapeType="1"/>
              </p:cNvSpPr>
              <p:nvPr/>
            </p:nvSpPr>
            <p:spPr bwMode="auto">
              <a:xfrm>
                <a:off x="1929" y="391"/>
                <a:ext cx="948" cy="127"/>
              </a:xfrm>
              <a:prstGeom prst="line">
                <a:avLst/>
              </a:prstGeom>
              <a:noFill/>
              <a:ln w="9169">
                <a:solidFill>
                  <a:srgbClr val="231F2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" name="AutoShape 31"/>
              <p:cNvSpPr>
                <a:spLocks/>
              </p:cNvSpPr>
              <p:nvPr/>
            </p:nvSpPr>
            <p:spPr bwMode="auto">
              <a:xfrm>
                <a:off x="889" y="252"/>
                <a:ext cx="1040" cy="140"/>
              </a:xfrm>
              <a:custGeom>
                <a:avLst/>
                <a:gdLst>
                  <a:gd name="T0" fmla="+- 0 1407 889"/>
                  <a:gd name="T1" fmla="*/ T0 w 1040"/>
                  <a:gd name="T2" fmla="+- 0 321 252"/>
                  <a:gd name="T3" fmla="*/ 321 h 140"/>
                  <a:gd name="T4" fmla="+- 0 1929 889"/>
                  <a:gd name="T5" fmla="*/ T4 w 1040"/>
                  <a:gd name="T6" fmla="+- 0 391 252"/>
                  <a:gd name="T7" fmla="*/ 391 h 140"/>
                  <a:gd name="T8" fmla="+- 0 889 889"/>
                  <a:gd name="T9" fmla="*/ T8 w 1040"/>
                  <a:gd name="T10" fmla="+- 0 252 252"/>
                  <a:gd name="T11" fmla="*/ 252 h 140"/>
                  <a:gd name="T12" fmla="+- 0 1387 889"/>
                  <a:gd name="T13" fmla="*/ T12 w 1040"/>
                  <a:gd name="T14" fmla="+- 0 319 252"/>
                  <a:gd name="T15" fmla="*/ 319 h 140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040" h="140">
                    <a:moveTo>
                      <a:pt x="518" y="69"/>
                    </a:moveTo>
                    <a:lnTo>
                      <a:pt x="1040" y="139"/>
                    </a:lnTo>
                    <a:moveTo>
                      <a:pt x="0" y="0"/>
                    </a:moveTo>
                    <a:lnTo>
                      <a:pt x="498" y="67"/>
                    </a:lnTo>
                  </a:path>
                </a:pathLst>
              </a:custGeom>
              <a:noFill/>
              <a:ln w="9169">
                <a:solidFill>
                  <a:srgbClr val="231F2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" name="Freeform 30"/>
              <p:cNvSpPr>
                <a:spLocks/>
              </p:cNvSpPr>
              <p:nvPr/>
            </p:nvSpPr>
            <p:spPr bwMode="auto">
              <a:xfrm>
                <a:off x="1336" y="276"/>
                <a:ext cx="62" cy="74"/>
              </a:xfrm>
              <a:custGeom>
                <a:avLst/>
                <a:gdLst>
                  <a:gd name="T0" fmla="+- 0 1347 1337"/>
                  <a:gd name="T1" fmla="*/ T0 w 62"/>
                  <a:gd name="T2" fmla="+- 0 276 276"/>
                  <a:gd name="T3" fmla="*/ 276 h 74"/>
                  <a:gd name="T4" fmla="+- 0 1398 1337"/>
                  <a:gd name="T5" fmla="*/ T4 w 62"/>
                  <a:gd name="T6" fmla="+- 0 320 276"/>
                  <a:gd name="T7" fmla="*/ 320 h 74"/>
                  <a:gd name="T8" fmla="+- 0 1337 1337"/>
                  <a:gd name="T9" fmla="*/ T8 w 62"/>
                  <a:gd name="T10" fmla="+- 0 349 276"/>
                  <a:gd name="T11" fmla="*/ 349 h 7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</a:cxnLst>
                <a:rect l="0" t="0" r="r" b="b"/>
                <a:pathLst>
                  <a:path w="62" h="74">
                    <a:moveTo>
                      <a:pt x="10" y="0"/>
                    </a:moveTo>
                    <a:lnTo>
                      <a:pt x="61" y="44"/>
                    </a:lnTo>
                    <a:lnTo>
                      <a:pt x="0" y="73"/>
                    </a:lnTo>
                  </a:path>
                </a:pathLst>
              </a:custGeom>
              <a:noFill/>
              <a:ln w="9144">
                <a:solidFill>
                  <a:srgbClr val="231F2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" name="Line 29"/>
              <p:cNvSpPr>
                <a:spLocks noChangeShapeType="1"/>
              </p:cNvSpPr>
              <p:nvPr/>
            </p:nvSpPr>
            <p:spPr bwMode="auto">
              <a:xfrm>
                <a:off x="1915" y="654"/>
                <a:ext cx="955" cy="0"/>
              </a:xfrm>
              <a:prstGeom prst="line">
                <a:avLst/>
              </a:prstGeom>
              <a:noFill/>
              <a:ln w="9169">
                <a:solidFill>
                  <a:srgbClr val="231F2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" name="AutoShape 28"/>
              <p:cNvSpPr>
                <a:spLocks/>
              </p:cNvSpPr>
              <p:nvPr/>
            </p:nvSpPr>
            <p:spPr bwMode="auto">
              <a:xfrm>
                <a:off x="882" y="653"/>
                <a:ext cx="1034" cy="139"/>
              </a:xfrm>
              <a:custGeom>
                <a:avLst/>
                <a:gdLst>
                  <a:gd name="T0" fmla="+- 0 1393 882"/>
                  <a:gd name="T1" fmla="*/ T0 w 1034"/>
                  <a:gd name="T2" fmla="+- 0 724 654"/>
                  <a:gd name="T3" fmla="*/ 724 h 139"/>
                  <a:gd name="T4" fmla="+- 0 1916 882"/>
                  <a:gd name="T5" fmla="*/ T4 w 1034"/>
                  <a:gd name="T6" fmla="+- 0 654 654"/>
                  <a:gd name="T7" fmla="*/ 654 h 139"/>
                  <a:gd name="T8" fmla="+- 0 882 882"/>
                  <a:gd name="T9" fmla="*/ T8 w 1034"/>
                  <a:gd name="T10" fmla="+- 0 792 654"/>
                  <a:gd name="T11" fmla="*/ 792 h 139"/>
                  <a:gd name="T12" fmla="+- 0 1373 882"/>
                  <a:gd name="T13" fmla="*/ T12 w 1034"/>
                  <a:gd name="T14" fmla="+- 0 726 654"/>
                  <a:gd name="T15" fmla="*/ 726 h 13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034" h="139">
                    <a:moveTo>
                      <a:pt x="511" y="70"/>
                    </a:moveTo>
                    <a:lnTo>
                      <a:pt x="1034" y="0"/>
                    </a:lnTo>
                    <a:moveTo>
                      <a:pt x="0" y="138"/>
                    </a:moveTo>
                    <a:lnTo>
                      <a:pt x="491" y="72"/>
                    </a:lnTo>
                  </a:path>
                </a:pathLst>
              </a:custGeom>
              <a:noFill/>
              <a:ln w="9169">
                <a:solidFill>
                  <a:srgbClr val="231F2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" name="Freeform 27"/>
              <p:cNvSpPr>
                <a:spLocks/>
              </p:cNvSpPr>
              <p:nvPr/>
            </p:nvSpPr>
            <p:spPr bwMode="auto">
              <a:xfrm>
                <a:off x="1322" y="695"/>
                <a:ext cx="62" cy="74"/>
              </a:xfrm>
              <a:custGeom>
                <a:avLst/>
                <a:gdLst>
                  <a:gd name="T0" fmla="+- 0 1323 1323"/>
                  <a:gd name="T1" fmla="*/ T0 w 62"/>
                  <a:gd name="T2" fmla="+- 0 696 696"/>
                  <a:gd name="T3" fmla="*/ 696 h 74"/>
                  <a:gd name="T4" fmla="+- 0 1384 1323"/>
                  <a:gd name="T5" fmla="*/ T4 w 62"/>
                  <a:gd name="T6" fmla="+- 0 725 696"/>
                  <a:gd name="T7" fmla="*/ 725 h 74"/>
                  <a:gd name="T8" fmla="+- 0 1333 1323"/>
                  <a:gd name="T9" fmla="*/ T8 w 62"/>
                  <a:gd name="T10" fmla="+- 0 769 696"/>
                  <a:gd name="T11" fmla="*/ 769 h 7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</a:cxnLst>
                <a:rect l="0" t="0" r="r" b="b"/>
                <a:pathLst>
                  <a:path w="62" h="74">
                    <a:moveTo>
                      <a:pt x="0" y="0"/>
                    </a:moveTo>
                    <a:lnTo>
                      <a:pt x="61" y="29"/>
                    </a:lnTo>
                    <a:lnTo>
                      <a:pt x="10" y="73"/>
                    </a:lnTo>
                  </a:path>
                </a:pathLst>
              </a:custGeom>
              <a:noFill/>
              <a:ln w="9144">
                <a:solidFill>
                  <a:srgbClr val="231F2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" name="Line 26"/>
              <p:cNvSpPr>
                <a:spLocks noChangeShapeType="1"/>
              </p:cNvSpPr>
              <p:nvPr/>
            </p:nvSpPr>
            <p:spPr bwMode="auto">
              <a:xfrm>
                <a:off x="0" y="1148"/>
                <a:ext cx="3563" cy="0"/>
              </a:xfrm>
              <a:prstGeom prst="line">
                <a:avLst/>
              </a:prstGeom>
              <a:noFill/>
              <a:ln w="9169">
                <a:solidFill>
                  <a:srgbClr val="231F2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" name="Line 25"/>
              <p:cNvSpPr>
                <a:spLocks noChangeShapeType="1"/>
              </p:cNvSpPr>
              <p:nvPr/>
            </p:nvSpPr>
            <p:spPr bwMode="auto">
              <a:xfrm>
                <a:off x="2837" y="1148"/>
                <a:ext cx="0" cy="0"/>
              </a:xfrm>
              <a:prstGeom prst="line">
                <a:avLst/>
              </a:prstGeom>
              <a:noFill/>
              <a:ln w="9169">
                <a:solidFill>
                  <a:srgbClr val="231F2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" name="AutoShape 24"/>
              <p:cNvSpPr>
                <a:spLocks/>
              </p:cNvSpPr>
              <p:nvPr/>
            </p:nvSpPr>
            <p:spPr bwMode="auto">
              <a:xfrm>
                <a:off x="2385" y="534"/>
                <a:ext cx="489" cy="707"/>
              </a:xfrm>
              <a:custGeom>
                <a:avLst/>
                <a:gdLst>
                  <a:gd name="T0" fmla="+- 0 2800 2386"/>
                  <a:gd name="T1" fmla="*/ T0 w 489"/>
                  <a:gd name="T2" fmla="+- 0 592 535"/>
                  <a:gd name="T3" fmla="*/ 592 h 707"/>
                  <a:gd name="T4" fmla="+- 0 2837 2386"/>
                  <a:gd name="T5" fmla="*/ T4 w 489"/>
                  <a:gd name="T6" fmla="+- 0 535 535"/>
                  <a:gd name="T7" fmla="*/ 535 h 707"/>
                  <a:gd name="T8" fmla="+- 0 2874 2386"/>
                  <a:gd name="T9" fmla="*/ T8 w 489"/>
                  <a:gd name="T10" fmla="+- 0 592 535"/>
                  <a:gd name="T11" fmla="*/ 592 h 707"/>
                  <a:gd name="T12" fmla="+- 0 2386 2386"/>
                  <a:gd name="T13" fmla="*/ T12 w 489"/>
                  <a:gd name="T14" fmla="+- 0 1241 535"/>
                  <a:gd name="T15" fmla="*/ 1241 h 707"/>
                  <a:gd name="T16" fmla="+- 0 2761 2386"/>
                  <a:gd name="T17" fmla="*/ T16 w 489"/>
                  <a:gd name="T18" fmla="+- 0 1241 535"/>
                  <a:gd name="T19" fmla="*/ 1241 h 70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489" h="707">
                    <a:moveTo>
                      <a:pt x="414" y="57"/>
                    </a:moveTo>
                    <a:lnTo>
                      <a:pt x="451" y="0"/>
                    </a:lnTo>
                    <a:lnTo>
                      <a:pt x="488" y="57"/>
                    </a:lnTo>
                    <a:moveTo>
                      <a:pt x="0" y="706"/>
                    </a:moveTo>
                    <a:lnTo>
                      <a:pt x="375" y="706"/>
                    </a:lnTo>
                  </a:path>
                </a:pathLst>
              </a:custGeom>
              <a:noFill/>
              <a:ln w="9169">
                <a:solidFill>
                  <a:srgbClr val="231F2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" name="Freeform 23"/>
              <p:cNvSpPr>
                <a:spLocks/>
              </p:cNvSpPr>
              <p:nvPr/>
            </p:nvSpPr>
            <p:spPr bwMode="auto">
              <a:xfrm>
                <a:off x="2756" y="1196"/>
                <a:ext cx="89" cy="89"/>
              </a:xfrm>
              <a:custGeom>
                <a:avLst/>
                <a:gdLst>
                  <a:gd name="T0" fmla="+- 0 2757 2757"/>
                  <a:gd name="T1" fmla="*/ T0 w 89"/>
                  <a:gd name="T2" fmla="+- 0 1197 1197"/>
                  <a:gd name="T3" fmla="*/ 1197 h 89"/>
                  <a:gd name="T4" fmla="+- 0 2757 2757"/>
                  <a:gd name="T5" fmla="*/ T4 w 89"/>
                  <a:gd name="T6" fmla="+- 0 1285 1197"/>
                  <a:gd name="T7" fmla="*/ 1285 h 89"/>
                  <a:gd name="T8" fmla="+- 0 2845 2757"/>
                  <a:gd name="T9" fmla="*/ T8 w 89"/>
                  <a:gd name="T10" fmla="+- 0 1241 1197"/>
                  <a:gd name="T11" fmla="*/ 1241 h 89"/>
                  <a:gd name="T12" fmla="+- 0 2757 2757"/>
                  <a:gd name="T13" fmla="*/ T12 w 89"/>
                  <a:gd name="T14" fmla="+- 0 1197 1197"/>
                  <a:gd name="T15" fmla="*/ 1197 h 8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89" h="89">
                    <a:moveTo>
                      <a:pt x="0" y="0"/>
                    </a:moveTo>
                    <a:lnTo>
                      <a:pt x="0" y="88"/>
                    </a:lnTo>
                    <a:lnTo>
                      <a:pt x="88" y="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" name="Line 22"/>
              <p:cNvSpPr>
                <a:spLocks noChangeShapeType="1"/>
              </p:cNvSpPr>
              <p:nvPr/>
            </p:nvSpPr>
            <p:spPr bwMode="auto">
              <a:xfrm>
                <a:off x="2158" y="1241"/>
                <a:ext cx="0" cy="0"/>
              </a:xfrm>
              <a:prstGeom prst="line">
                <a:avLst/>
              </a:prstGeom>
              <a:noFill/>
              <a:ln w="9169">
                <a:solidFill>
                  <a:srgbClr val="231F2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" name="AutoShape 21"/>
              <p:cNvSpPr>
                <a:spLocks/>
              </p:cNvSpPr>
              <p:nvPr/>
            </p:nvSpPr>
            <p:spPr bwMode="auto">
              <a:xfrm>
                <a:off x="1701" y="1196"/>
                <a:ext cx="592" cy="105"/>
              </a:xfrm>
              <a:custGeom>
                <a:avLst/>
                <a:gdLst>
                  <a:gd name="T0" fmla="+- 0 1790 1702"/>
                  <a:gd name="T1" fmla="*/ T0 w 592"/>
                  <a:gd name="T2" fmla="+- 0 1197 1197"/>
                  <a:gd name="T3" fmla="*/ 1197 h 105"/>
                  <a:gd name="T4" fmla="+- 0 1702 1702"/>
                  <a:gd name="T5" fmla="*/ T4 w 592"/>
                  <a:gd name="T6" fmla="+- 0 1241 1197"/>
                  <a:gd name="T7" fmla="*/ 1241 h 105"/>
                  <a:gd name="T8" fmla="+- 0 1790 1702"/>
                  <a:gd name="T9" fmla="*/ T8 w 592"/>
                  <a:gd name="T10" fmla="+- 0 1285 1197"/>
                  <a:gd name="T11" fmla="*/ 1285 h 105"/>
                  <a:gd name="T12" fmla="+- 0 1790 1702"/>
                  <a:gd name="T13" fmla="*/ T12 w 592"/>
                  <a:gd name="T14" fmla="+- 0 1197 1197"/>
                  <a:gd name="T15" fmla="*/ 1197 h 105"/>
                  <a:gd name="T16" fmla="+- 0 2293 1702"/>
                  <a:gd name="T17" fmla="*/ T16 w 592"/>
                  <a:gd name="T18" fmla="+- 0 1220 1197"/>
                  <a:gd name="T19" fmla="*/ 1220 h 105"/>
                  <a:gd name="T20" fmla="+- 0 2280 1702"/>
                  <a:gd name="T21" fmla="*/ T20 w 592"/>
                  <a:gd name="T22" fmla="+- 0 1220 1197"/>
                  <a:gd name="T23" fmla="*/ 1220 h 105"/>
                  <a:gd name="T24" fmla="+- 0 2280 1702"/>
                  <a:gd name="T25" fmla="*/ T24 w 592"/>
                  <a:gd name="T26" fmla="+- 0 1270 1197"/>
                  <a:gd name="T27" fmla="*/ 1270 h 105"/>
                  <a:gd name="T28" fmla="+- 0 2279 1702"/>
                  <a:gd name="T29" fmla="*/ T28 w 592"/>
                  <a:gd name="T30" fmla="+- 0 1275 1197"/>
                  <a:gd name="T31" fmla="*/ 1275 h 105"/>
                  <a:gd name="T32" fmla="+- 0 2276 1702"/>
                  <a:gd name="T33" fmla="*/ T32 w 592"/>
                  <a:gd name="T34" fmla="+- 0 1282 1197"/>
                  <a:gd name="T35" fmla="*/ 1282 h 105"/>
                  <a:gd name="T36" fmla="+- 0 2274 1702"/>
                  <a:gd name="T37" fmla="*/ T36 w 592"/>
                  <a:gd name="T38" fmla="+- 0 1285 1197"/>
                  <a:gd name="T39" fmla="*/ 1285 h 105"/>
                  <a:gd name="T40" fmla="+- 0 2267 1702"/>
                  <a:gd name="T41" fmla="*/ T40 w 592"/>
                  <a:gd name="T42" fmla="+- 0 1289 1197"/>
                  <a:gd name="T43" fmla="*/ 1289 h 105"/>
                  <a:gd name="T44" fmla="+- 0 2263 1702"/>
                  <a:gd name="T45" fmla="*/ T44 w 592"/>
                  <a:gd name="T46" fmla="+- 0 1290 1197"/>
                  <a:gd name="T47" fmla="*/ 1290 h 105"/>
                  <a:gd name="T48" fmla="+- 0 2255 1702"/>
                  <a:gd name="T49" fmla="*/ T48 w 592"/>
                  <a:gd name="T50" fmla="+- 0 1290 1197"/>
                  <a:gd name="T51" fmla="*/ 1290 h 105"/>
                  <a:gd name="T52" fmla="+- 0 2251 1702"/>
                  <a:gd name="T53" fmla="*/ T52 w 592"/>
                  <a:gd name="T54" fmla="+- 0 1289 1197"/>
                  <a:gd name="T55" fmla="*/ 1289 h 105"/>
                  <a:gd name="T56" fmla="+- 0 2246 1702"/>
                  <a:gd name="T57" fmla="*/ T56 w 592"/>
                  <a:gd name="T58" fmla="+- 0 1285 1197"/>
                  <a:gd name="T59" fmla="*/ 1285 h 105"/>
                  <a:gd name="T60" fmla="+- 0 2244 1702"/>
                  <a:gd name="T61" fmla="*/ T60 w 592"/>
                  <a:gd name="T62" fmla="+- 0 1282 1197"/>
                  <a:gd name="T63" fmla="*/ 1282 h 105"/>
                  <a:gd name="T64" fmla="+- 0 2243 1702"/>
                  <a:gd name="T65" fmla="*/ T64 w 592"/>
                  <a:gd name="T66" fmla="+- 0 1276 1197"/>
                  <a:gd name="T67" fmla="*/ 1276 h 105"/>
                  <a:gd name="T68" fmla="+- 0 2242 1702"/>
                  <a:gd name="T69" fmla="*/ T68 w 592"/>
                  <a:gd name="T70" fmla="+- 0 1271 1197"/>
                  <a:gd name="T71" fmla="*/ 1271 h 105"/>
                  <a:gd name="T72" fmla="+- 0 2242 1702"/>
                  <a:gd name="T73" fmla="*/ T72 w 592"/>
                  <a:gd name="T74" fmla="+- 0 1220 1197"/>
                  <a:gd name="T75" fmla="*/ 1220 h 105"/>
                  <a:gd name="T76" fmla="+- 0 2229 1702"/>
                  <a:gd name="T77" fmla="*/ T76 w 592"/>
                  <a:gd name="T78" fmla="+- 0 1220 1197"/>
                  <a:gd name="T79" fmla="*/ 1220 h 105"/>
                  <a:gd name="T80" fmla="+- 0 2229 1702"/>
                  <a:gd name="T81" fmla="*/ T80 w 592"/>
                  <a:gd name="T82" fmla="+- 0 1269 1197"/>
                  <a:gd name="T83" fmla="*/ 1269 h 105"/>
                  <a:gd name="T84" fmla="+- 0 2229 1702"/>
                  <a:gd name="T85" fmla="*/ T84 w 592"/>
                  <a:gd name="T86" fmla="+- 0 1279 1197"/>
                  <a:gd name="T87" fmla="*/ 1279 h 105"/>
                  <a:gd name="T88" fmla="+- 0 2230 1702"/>
                  <a:gd name="T89" fmla="*/ T88 w 592"/>
                  <a:gd name="T90" fmla="+- 0 1286 1197"/>
                  <a:gd name="T91" fmla="*/ 1286 h 105"/>
                  <a:gd name="T92" fmla="+- 0 2232 1702"/>
                  <a:gd name="T93" fmla="*/ T92 w 592"/>
                  <a:gd name="T94" fmla="+- 0 1289 1197"/>
                  <a:gd name="T95" fmla="*/ 1289 h 105"/>
                  <a:gd name="T96" fmla="+- 0 2236 1702"/>
                  <a:gd name="T97" fmla="*/ T96 w 592"/>
                  <a:gd name="T98" fmla="+- 0 1295 1197"/>
                  <a:gd name="T99" fmla="*/ 1295 h 105"/>
                  <a:gd name="T100" fmla="+- 0 2239 1702"/>
                  <a:gd name="T101" fmla="*/ T100 w 592"/>
                  <a:gd name="T102" fmla="+- 0 1297 1197"/>
                  <a:gd name="T103" fmla="*/ 1297 h 105"/>
                  <a:gd name="T104" fmla="+- 0 2247 1702"/>
                  <a:gd name="T105" fmla="*/ T104 w 592"/>
                  <a:gd name="T106" fmla="+- 0 1301 1197"/>
                  <a:gd name="T107" fmla="*/ 1301 h 105"/>
                  <a:gd name="T108" fmla="+- 0 2251 1702"/>
                  <a:gd name="T109" fmla="*/ T108 w 592"/>
                  <a:gd name="T110" fmla="+- 0 1302 1197"/>
                  <a:gd name="T111" fmla="*/ 1302 h 105"/>
                  <a:gd name="T112" fmla="+- 0 2267 1702"/>
                  <a:gd name="T113" fmla="*/ T112 w 592"/>
                  <a:gd name="T114" fmla="+- 0 1302 1197"/>
                  <a:gd name="T115" fmla="*/ 1302 h 105"/>
                  <a:gd name="T116" fmla="+- 0 2275 1702"/>
                  <a:gd name="T117" fmla="*/ T116 w 592"/>
                  <a:gd name="T118" fmla="+- 0 1297 1197"/>
                  <a:gd name="T119" fmla="*/ 1297 h 105"/>
                  <a:gd name="T120" fmla="+- 0 2281 1702"/>
                  <a:gd name="T121" fmla="*/ T120 w 592"/>
                  <a:gd name="T122" fmla="+- 0 1288 1197"/>
                  <a:gd name="T123" fmla="*/ 1288 h 105"/>
                  <a:gd name="T124" fmla="+- 0 2281 1702"/>
                  <a:gd name="T125" fmla="*/ T124 w 592"/>
                  <a:gd name="T126" fmla="+- 0 1300 1197"/>
                  <a:gd name="T127" fmla="*/ 1300 h 105"/>
                  <a:gd name="T128" fmla="+- 0 2293 1702"/>
                  <a:gd name="T129" fmla="*/ T128 w 592"/>
                  <a:gd name="T130" fmla="+- 0 1300 1197"/>
                  <a:gd name="T131" fmla="*/ 1300 h 105"/>
                  <a:gd name="T132" fmla="+- 0 2293 1702"/>
                  <a:gd name="T133" fmla="*/ T132 w 592"/>
                  <a:gd name="T134" fmla="+- 0 1220 1197"/>
                  <a:gd name="T135" fmla="*/ 1220 h 105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  <a:cxn ang="0">
                    <a:pos x="T53" y="T55"/>
                  </a:cxn>
                  <a:cxn ang="0">
                    <a:pos x="T57" y="T59"/>
                  </a:cxn>
                  <a:cxn ang="0">
                    <a:pos x="T61" y="T63"/>
                  </a:cxn>
                  <a:cxn ang="0">
                    <a:pos x="T65" y="T67"/>
                  </a:cxn>
                  <a:cxn ang="0">
                    <a:pos x="T69" y="T71"/>
                  </a:cxn>
                  <a:cxn ang="0">
                    <a:pos x="T73" y="T75"/>
                  </a:cxn>
                  <a:cxn ang="0">
                    <a:pos x="T77" y="T79"/>
                  </a:cxn>
                  <a:cxn ang="0">
                    <a:pos x="T81" y="T83"/>
                  </a:cxn>
                  <a:cxn ang="0">
                    <a:pos x="T85" y="T87"/>
                  </a:cxn>
                  <a:cxn ang="0">
                    <a:pos x="T89" y="T91"/>
                  </a:cxn>
                  <a:cxn ang="0">
                    <a:pos x="T93" y="T95"/>
                  </a:cxn>
                  <a:cxn ang="0">
                    <a:pos x="T97" y="T99"/>
                  </a:cxn>
                  <a:cxn ang="0">
                    <a:pos x="T101" y="T103"/>
                  </a:cxn>
                  <a:cxn ang="0">
                    <a:pos x="T105" y="T107"/>
                  </a:cxn>
                  <a:cxn ang="0">
                    <a:pos x="T109" y="T111"/>
                  </a:cxn>
                  <a:cxn ang="0">
                    <a:pos x="T113" y="T115"/>
                  </a:cxn>
                  <a:cxn ang="0">
                    <a:pos x="T117" y="T119"/>
                  </a:cxn>
                  <a:cxn ang="0">
                    <a:pos x="T121" y="T123"/>
                  </a:cxn>
                  <a:cxn ang="0">
                    <a:pos x="T125" y="T127"/>
                  </a:cxn>
                  <a:cxn ang="0">
                    <a:pos x="T129" y="T131"/>
                  </a:cxn>
                  <a:cxn ang="0">
                    <a:pos x="T133" y="T135"/>
                  </a:cxn>
                </a:cxnLst>
                <a:rect l="0" t="0" r="r" b="b"/>
                <a:pathLst>
                  <a:path w="592" h="105">
                    <a:moveTo>
                      <a:pt x="88" y="0"/>
                    </a:moveTo>
                    <a:lnTo>
                      <a:pt x="0" y="44"/>
                    </a:lnTo>
                    <a:lnTo>
                      <a:pt x="88" y="88"/>
                    </a:lnTo>
                    <a:lnTo>
                      <a:pt x="88" y="0"/>
                    </a:lnTo>
                    <a:close/>
                    <a:moveTo>
                      <a:pt x="591" y="23"/>
                    </a:moveTo>
                    <a:lnTo>
                      <a:pt x="578" y="23"/>
                    </a:lnTo>
                    <a:lnTo>
                      <a:pt x="578" y="73"/>
                    </a:lnTo>
                    <a:lnTo>
                      <a:pt x="577" y="78"/>
                    </a:lnTo>
                    <a:lnTo>
                      <a:pt x="574" y="85"/>
                    </a:lnTo>
                    <a:lnTo>
                      <a:pt x="572" y="88"/>
                    </a:lnTo>
                    <a:lnTo>
                      <a:pt x="565" y="92"/>
                    </a:lnTo>
                    <a:lnTo>
                      <a:pt x="561" y="93"/>
                    </a:lnTo>
                    <a:lnTo>
                      <a:pt x="553" y="93"/>
                    </a:lnTo>
                    <a:lnTo>
                      <a:pt x="549" y="92"/>
                    </a:lnTo>
                    <a:lnTo>
                      <a:pt x="544" y="88"/>
                    </a:lnTo>
                    <a:lnTo>
                      <a:pt x="542" y="85"/>
                    </a:lnTo>
                    <a:lnTo>
                      <a:pt x="541" y="79"/>
                    </a:lnTo>
                    <a:lnTo>
                      <a:pt x="540" y="74"/>
                    </a:lnTo>
                    <a:lnTo>
                      <a:pt x="540" y="23"/>
                    </a:lnTo>
                    <a:lnTo>
                      <a:pt x="527" y="23"/>
                    </a:lnTo>
                    <a:lnTo>
                      <a:pt x="527" y="72"/>
                    </a:lnTo>
                    <a:lnTo>
                      <a:pt x="527" y="82"/>
                    </a:lnTo>
                    <a:lnTo>
                      <a:pt x="528" y="89"/>
                    </a:lnTo>
                    <a:lnTo>
                      <a:pt x="530" y="92"/>
                    </a:lnTo>
                    <a:lnTo>
                      <a:pt x="534" y="98"/>
                    </a:lnTo>
                    <a:lnTo>
                      <a:pt x="537" y="100"/>
                    </a:lnTo>
                    <a:lnTo>
                      <a:pt x="545" y="104"/>
                    </a:lnTo>
                    <a:lnTo>
                      <a:pt x="549" y="105"/>
                    </a:lnTo>
                    <a:lnTo>
                      <a:pt x="565" y="105"/>
                    </a:lnTo>
                    <a:lnTo>
                      <a:pt x="573" y="100"/>
                    </a:lnTo>
                    <a:lnTo>
                      <a:pt x="579" y="91"/>
                    </a:lnTo>
                    <a:lnTo>
                      <a:pt x="579" y="103"/>
                    </a:lnTo>
                    <a:lnTo>
                      <a:pt x="591" y="103"/>
                    </a:lnTo>
                    <a:lnTo>
                      <a:pt x="591" y="23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pic>
            <p:nvPicPr>
              <p:cNvPr id="1044" name="Picture 20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7" y="0"/>
                <a:ext cx="731" cy="2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3" name="Picture 19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20" y="405"/>
                <a:ext cx="1072" cy="2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2" name="Picture 18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89" y="842"/>
                <a:ext cx="372" cy="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AutoShape 17"/>
              <p:cNvSpPr>
                <a:spLocks/>
              </p:cNvSpPr>
              <p:nvPr/>
            </p:nvSpPr>
            <p:spPr bwMode="auto">
              <a:xfrm>
                <a:off x="1922" y="108"/>
                <a:ext cx="1897" cy="237"/>
              </a:xfrm>
              <a:custGeom>
                <a:avLst/>
                <a:gdLst>
                  <a:gd name="T0" fmla="+- 0 3819 1923"/>
                  <a:gd name="T1" fmla="*/ T0 w 1897"/>
                  <a:gd name="T2" fmla="+- 0 145 108"/>
                  <a:gd name="T3" fmla="*/ 145 h 237"/>
                  <a:gd name="T4" fmla="+- 0 3819 1923"/>
                  <a:gd name="T5" fmla="*/ T4 w 1897"/>
                  <a:gd name="T6" fmla="+- 0 344 108"/>
                  <a:gd name="T7" fmla="*/ 344 h 237"/>
                  <a:gd name="T8" fmla="+- 0 3819 1923"/>
                  <a:gd name="T9" fmla="*/ T8 w 1897"/>
                  <a:gd name="T10" fmla="+- 0 145 108"/>
                  <a:gd name="T11" fmla="*/ 145 h 237"/>
                  <a:gd name="T12" fmla="+- 0 1934 1923"/>
                  <a:gd name="T13" fmla="*/ T12 w 1897"/>
                  <a:gd name="T14" fmla="+- 0 145 108"/>
                  <a:gd name="T15" fmla="*/ 145 h 237"/>
                  <a:gd name="T16" fmla="+- 0 1980 1923"/>
                  <a:gd name="T17" fmla="*/ T16 w 1897"/>
                  <a:gd name="T18" fmla="+- 0 182 108"/>
                  <a:gd name="T19" fmla="*/ 182 h 237"/>
                  <a:gd name="T20" fmla="+- 0 1923 1923"/>
                  <a:gd name="T21" fmla="*/ T20 w 1897"/>
                  <a:gd name="T22" fmla="+- 0 145 108"/>
                  <a:gd name="T23" fmla="*/ 145 h 237"/>
                  <a:gd name="T24" fmla="+- 0 1980 1923"/>
                  <a:gd name="T25" fmla="*/ T24 w 1897"/>
                  <a:gd name="T26" fmla="+- 0 108 108"/>
                  <a:gd name="T27" fmla="*/ 108 h 23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</a:cxnLst>
                <a:rect l="0" t="0" r="r" b="b"/>
                <a:pathLst>
                  <a:path w="1897" h="237">
                    <a:moveTo>
                      <a:pt x="1896" y="37"/>
                    </a:moveTo>
                    <a:lnTo>
                      <a:pt x="1896" y="236"/>
                    </a:lnTo>
                    <a:moveTo>
                      <a:pt x="1896" y="37"/>
                    </a:moveTo>
                    <a:lnTo>
                      <a:pt x="11" y="37"/>
                    </a:lnTo>
                    <a:moveTo>
                      <a:pt x="57" y="74"/>
                    </a:moveTo>
                    <a:lnTo>
                      <a:pt x="0" y="37"/>
                    </a:lnTo>
                    <a:lnTo>
                      <a:pt x="57" y="0"/>
                    </a:lnTo>
                  </a:path>
                </a:pathLst>
              </a:custGeom>
              <a:noFill/>
              <a:ln w="9169">
                <a:solidFill>
                  <a:srgbClr val="231F2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7303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91589"/>
            <a:ext cx="10353761" cy="1053738"/>
          </a:xfrm>
        </p:spPr>
        <p:txBody>
          <a:bodyPr/>
          <a:lstStyle/>
          <a:p>
            <a:r>
              <a:rPr lang="en-US" dirty="0" smtClean="0">
                <a:effectLst/>
              </a:rPr>
              <a:t>sign convention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6606" y="1140822"/>
            <a:ext cx="8064138" cy="5529943"/>
          </a:xfrm>
        </p:spPr>
        <p:txBody>
          <a:bodyPr/>
          <a:lstStyle/>
          <a:p>
            <a:r>
              <a:rPr lang="en-US" dirty="0">
                <a:effectLst/>
              </a:rPr>
              <a:t>Most  convenient  sign  convention </a:t>
            </a:r>
            <a:r>
              <a:rPr lang="en-US" dirty="0" smtClean="0">
                <a:effectLst/>
              </a:rPr>
              <a:t>for ray optics </a:t>
            </a:r>
            <a:r>
              <a:rPr lang="en-US" dirty="0">
                <a:effectLst/>
              </a:rPr>
              <a:t>is  </a:t>
            </a:r>
            <a:r>
              <a:rPr lang="en-US" cap="small" dirty="0">
                <a:effectLst/>
              </a:rPr>
              <a:t>Cartesian</a:t>
            </a:r>
            <a:r>
              <a:rPr lang="en-US" dirty="0">
                <a:effectLst/>
              </a:rPr>
              <a:t> sign convention </a:t>
            </a:r>
            <a:r>
              <a:rPr lang="en-US" cap="small" dirty="0">
                <a:effectLst/>
              </a:rPr>
              <a:t>as</a:t>
            </a:r>
            <a:r>
              <a:rPr lang="en-US" dirty="0">
                <a:effectLst/>
              </a:rPr>
              <a:t> it is </a:t>
            </a:r>
            <a:r>
              <a:rPr lang="en-US" cap="small" dirty="0">
                <a:effectLst/>
              </a:rPr>
              <a:t>analogous</a:t>
            </a:r>
            <a:r>
              <a:rPr lang="en-US" dirty="0">
                <a:effectLst/>
              </a:rPr>
              <a:t> to </a:t>
            </a:r>
            <a:r>
              <a:rPr lang="en-US" cap="small" dirty="0">
                <a:effectLst/>
              </a:rPr>
              <a:t>coordinate</a:t>
            </a:r>
            <a:r>
              <a:rPr lang="en-US" dirty="0">
                <a:effectLst/>
              </a:rPr>
              <a:t> </a:t>
            </a:r>
            <a:r>
              <a:rPr lang="en-US" dirty="0" smtClean="0">
                <a:effectLst/>
              </a:rPr>
              <a:t>geometry</a:t>
            </a:r>
          </a:p>
          <a:p>
            <a:r>
              <a:rPr lang="en-US" dirty="0">
                <a:effectLst/>
              </a:rPr>
              <a:t>According  to  this  sign  </a:t>
            </a:r>
            <a:r>
              <a:rPr lang="en-US" dirty="0" smtClean="0">
                <a:effectLst/>
              </a:rPr>
              <a:t>convention as shown in fig.</a:t>
            </a:r>
          </a:p>
          <a:p>
            <a:pPr marL="457200" indent="-457200">
              <a:buFont typeface="+mj-lt"/>
              <a:buAutoNum type="arabicPeriod"/>
            </a:pPr>
            <a:r>
              <a:rPr lang="en-US" i="1" dirty="0">
                <a:effectLst/>
              </a:rPr>
              <a:t>x</a:t>
            </a:r>
            <a:r>
              <a:rPr lang="en-US" cap="small" dirty="0">
                <a:effectLst/>
              </a:rPr>
              <a:t>-axis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can</a:t>
            </a:r>
            <a:r>
              <a:rPr lang="en-US" dirty="0">
                <a:effectLst/>
              </a:rPr>
              <a:t> be conveniently chosen </a:t>
            </a:r>
            <a:r>
              <a:rPr lang="en-US" cap="small" dirty="0">
                <a:effectLst/>
              </a:rPr>
              <a:t>as</a:t>
            </a:r>
            <a:r>
              <a:rPr lang="en-US" dirty="0">
                <a:effectLst/>
              </a:rPr>
              <a:t> the</a:t>
            </a:r>
            <a:r>
              <a:rPr lang="en-US" cap="small" dirty="0">
                <a:effectLst/>
              </a:rPr>
              <a:t> principal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axis</a:t>
            </a:r>
            <a:r>
              <a:rPr lang="en-US" dirty="0">
                <a:effectLst/>
              </a:rPr>
              <a:t> with origin </a:t>
            </a:r>
            <a:r>
              <a:rPr lang="en-US" cap="small" dirty="0">
                <a:effectLst/>
              </a:rPr>
              <a:t>at</a:t>
            </a:r>
            <a:r>
              <a:rPr lang="en-US" dirty="0">
                <a:effectLst/>
              </a:rPr>
              <a:t> the </a:t>
            </a:r>
            <a:r>
              <a:rPr lang="en-US" dirty="0" smtClean="0">
                <a:effectLst/>
              </a:rPr>
              <a:t>pole</a:t>
            </a:r>
          </a:p>
          <a:p>
            <a:pPr marL="457200" indent="-457200">
              <a:buFont typeface="+mj-lt"/>
              <a:buAutoNum type="arabicPeriod"/>
            </a:pPr>
            <a:r>
              <a:rPr lang="en-US" cap="small" dirty="0">
                <a:effectLst/>
              </a:rPr>
              <a:t>Distances</a:t>
            </a:r>
            <a:r>
              <a:rPr lang="en-US" dirty="0">
                <a:effectLst/>
              </a:rPr>
              <a:t> to the left of the pole </a:t>
            </a:r>
            <a:r>
              <a:rPr lang="en-US" cap="small" dirty="0">
                <a:effectLst/>
              </a:rPr>
              <a:t>are negative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and</a:t>
            </a:r>
            <a:r>
              <a:rPr lang="en-US" dirty="0">
                <a:effectLst/>
              </a:rPr>
              <a:t> those to the right of the pole</a:t>
            </a:r>
            <a:r>
              <a:rPr lang="en-US" cap="small" dirty="0">
                <a:effectLst/>
              </a:rPr>
              <a:t> are</a:t>
            </a:r>
            <a:r>
              <a:rPr lang="en-US" dirty="0">
                <a:effectLst/>
              </a:rPr>
              <a:t> </a:t>
            </a:r>
            <a:r>
              <a:rPr lang="en-US" dirty="0" smtClean="0">
                <a:effectLst/>
              </a:rPr>
              <a:t>positive</a:t>
            </a:r>
          </a:p>
          <a:p>
            <a:pPr marL="457200" indent="-457200">
              <a:buFont typeface="+mj-lt"/>
              <a:buAutoNum type="arabicPeriod"/>
            </a:pPr>
            <a:r>
              <a:rPr lang="en-US" cap="small" dirty="0">
                <a:effectLst/>
              </a:rPr>
              <a:t>Distances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above</a:t>
            </a:r>
            <a:r>
              <a:rPr lang="en-US" dirty="0">
                <a:effectLst/>
              </a:rPr>
              <a:t> the </a:t>
            </a:r>
            <a:r>
              <a:rPr lang="en-US" cap="small" dirty="0">
                <a:effectLst/>
              </a:rPr>
              <a:t>principal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axis</a:t>
            </a:r>
            <a:r>
              <a:rPr lang="en-US" dirty="0">
                <a:effectLst/>
              </a:rPr>
              <a:t> (</a:t>
            </a:r>
            <a:r>
              <a:rPr lang="en-US" i="1" dirty="0">
                <a:effectLst/>
              </a:rPr>
              <a:t>x</a:t>
            </a:r>
            <a:r>
              <a:rPr lang="en-US" cap="small" dirty="0">
                <a:effectLst/>
              </a:rPr>
              <a:t>-axis) are</a:t>
            </a:r>
            <a:r>
              <a:rPr lang="en-US" dirty="0">
                <a:effectLst/>
              </a:rPr>
              <a:t> positive while those below it </a:t>
            </a:r>
            <a:r>
              <a:rPr lang="en-US" cap="small" dirty="0">
                <a:effectLst/>
              </a:rPr>
              <a:t>are negative</a:t>
            </a:r>
            <a:endParaRPr lang="en-US" dirty="0" smtClean="0">
              <a:effectLst/>
            </a:endParaRPr>
          </a:p>
          <a:p>
            <a:pPr marL="457200" indent="-457200">
              <a:buFont typeface="+mj-lt"/>
              <a:buAutoNum type="arabicPeriod"/>
            </a:pP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14" y="1939307"/>
            <a:ext cx="3592960" cy="224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8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278674"/>
            <a:ext cx="10353761" cy="836023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Reflection from </a:t>
            </a:r>
            <a:r>
              <a:rPr lang="en-US" cap="small" dirty="0">
                <a:effectLst/>
              </a:rPr>
              <a:t>a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plane</a:t>
            </a:r>
            <a:r>
              <a:rPr lang="en-US" dirty="0">
                <a:effectLst/>
              </a:rPr>
              <a:t> </a:t>
            </a:r>
            <a:r>
              <a:rPr lang="en-US" cap="small" dirty="0">
                <a:effectLst/>
              </a:rPr>
              <a:t>surface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2548" y="1114697"/>
                <a:ext cx="11756571" cy="552994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>
                    <a:effectLst/>
                  </a:rPr>
                  <a:t>If the object is in front of </a:t>
                </a:r>
                <a:r>
                  <a:rPr lang="en-US" cap="small" dirty="0">
                    <a:effectLst/>
                  </a:rPr>
                  <a:t>a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plane</a:t>
                </a:r>
                <a:r>
                  <a:rPr lang="en-US" dirty="0">
                    <a:effectLst/>
                  </a:rPr>
                  <a:t> reflecting</a:t>
                </a:r>
                <a:r>
                  <a:rPr lang="en-US" cap="small" dirty="0">
                    <a:effectLst/>
                  </a:rPr>
                  <a:t> surface,</a:t>
                </a:r>
                <a:r>
                  <a:rPr lang="en-US" dirty="0">
                    <a:effectLst/>
                  </a:rPr>
                  <a:t> the </a:t>
                </a:r>
                <a:r>
                  <a:rPr lang="en-US" cap="small" dirty="0">
                    <a:effectLst/>
                  </a:rPr>
                  <a:t>image</a:t>
                </a:r>
                <a:r>
                  <a:rPr lang="en-US" dirty="0">
                    <a:effectLst/>
                  </a:rPr>
                  <a:t> is </a:t>
                </a:r>
                <a:r>
                  <a:rPr lang="en-US" cap="small" dirty="0">
                    <a:effectLst/>
                  </a:rPr>
                  <a:t>virtual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and laterally</a:t>
                </a:r>
                <a:r>
                  <a:rPr lang="en-US" dirty="0">
                    <a:effectLst/>
                  </a:rPr>
                  <a:t> inverted. It is of the </a:t>
                </a:r>
                <a:r>
                  <a:rPr lang="en-US" cap="small" dirty="0">
                    <a:effectLst/>
                  </a:rPr>
                  <a:t>same</a:t>
                </a:r>
                <a:r>
                  <a:rPr lang="en-US" dirty="0">
                    <a:effectLst/>
                  </a:rPr>
                  <a:t> size </a:t>
                </a:r>
                <a:r>
                  <a:rPr lang="en-US" cap="small" dirty="0">
                    <a:effectLst/>
                  </a:rPr>
                  <a:t>as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that</a:t>
                </a:r>
                <a:r>
                  <a:rPr lang="en-US" dirty="0">
                    <a:effectLst/>
                  </a:rPr>
                  <a:t> of the object </a:t>
                </a:r>
                <a:r>
                  <a:rPr lang="en-US" cap="small" dirty="0">
                    <a:effectLst/>
                  </a:rPr>
                  <a:t>and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at</a:t>
                </a:r>
                <a:r>
                  <a:rPr lang="en-US" dirty="0">
                    <a:effectLst/>
                  </a:rPr>
                  <a:t> the </a:t>
                </a:r>
                <a:r>
                  <a:rPr lang="en-US" cap="small" dirty="0">
                    <a:effectLst/>
                  </a:rPr>
                  <a:t>same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distance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as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that</a:t>
                </a:r>
                <a:r>
                  <a:rPr lang="en-US" dirty="0">
                    <a:effectLst/>
                  </a:rPr>
                  <a:t> of object but on the other side of the reflecting</a:t>
                </a:r>
                <a:r>
                  <a:rPr lang="en-US" cap="small" dirty="0">
                    <a:effectLst/>
                  </a:rPr>
                  <a:t> </a:t>
                </a:r>
                <a:r>
                  <a:rPr lang="en-US" cap="small" dirty="0" smtClean="0">
                    <a:effectLst/>
                  </a:rPr>
                  <a:t>surface</a:t>
                </a:r>
              </a:p>
              <a:p>
                <a:r>
                  <a:rPr lang="en-US" dirty="0">
                    <a:effectLst/>
                  </a:rPr>
                  <a:t>If we </a:t>
                </a:r>
                <a:r>
                  <a:rPr lang="en-US" cap="small" dirty="0">
                    <a:effectLst/>
                  </a:rPr>
                  <a:t>are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standing</a:t>
                </a:r>
                <a:r>
                  <a:rPr lang="en-US" dirty="0">
                    <a:effectLst/>
                  </a:rPr>
                  <a:t> on the </a:t>
                </a:r>
                <a:r>
                  <a:rPr lang="en-US" cap="small" dirty="0">
                    <a:effectLst/>
                  </a:rPr>
                  <a:t>bank</a:t>
                </a:r>
                <a:r>
                  <a:rPr lang="en-US" dirty="0">
                    <a:effectLst/>
                  </a:rPr>
                  <a:t> of </a:t>
                </a:r>
                <a:r>
                  <a:rPr lang="en-US" cap="small" dirty="0">
                    <a:effectLst/>
                  </a:rPr>
                  <a:t>a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still water</a:t>
                </a:r>
                <a:r>
                  <a:rPr lang="en-US" dirty="0">
                    <a:effectLst/>
                  </a:rPr>
                  <a:t> body </a:t>
                </a:r>
                <a:r>
                  <a:rPr lang="en-US" cap="small" dirty="0">
                    <a:effectLst/>
                  </a:rPr>
                  <a:t>and</a:t>
                </a:r>
                <a:r>
                  <a:rPr lang="en-US" dirty="0">
                    <a:effectLst/>
                  </a:rPr>
                  <a:t> look for our </a:t>
                </a:r>
                <a:r>
                  <a:rPr lang="en-US" cap="small" dirty="0">
                    <a:effectLst/>
                  </a:rPr>
                  <a:t>image</a:t>
                </a:r>
                <a:r>
                  <a:rPr lang="en-US" dirty="0">
                    <a:effectLst/>
                  </a:rPr>
                  <a:t> formed by </a:t>
                </a:r>
                <a:r>
                  <a:rPr lang="en-US" cap="small" dirty="0">
                    <a:effectLst/>
                  </a:rPr>
                  <a:t>water</a:t>
                </a:r>
                <a:r>
                  <a:rPr lang="en-US" dirty="0">
                    <a:effectLst/>
                  </a:rPr>
                  <a:t> (or if we </a:t>
                </a:r>
                <a:r>
                  <a:rPr lang="en-US" cap="small" dirty="0">
                    <a:effectLst/>
                  </a:rPr>
                  <a:t>are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standing</a:t>
                </a:r>
                <a:r>
                  <a:rPr lang="en-US" dirty="0">
                    <a:effectLst/>
                  </a:rPr>
                  <a:t> on </a:t>
                </a:r>
                <a:r>
                  <a:rPr lang="en-US" cap="small" dirty="0">
                    <a:effectLst/>
                  </a:rPr>
                  <a:t>a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plane</a:t>
                </a:r>
                <a:r>
                  <a:rPr lang="en-US" dirty="0">
                    <a:effectLst/>
                  </a:rPr>
                  <a:t> mirror </a:t>
                </a:r>
                <a:r>
                  <a:rPr lang="en-US" cap="small" dirty="0">
                    <a:effectLst/>
                  </a:rPr>
                  <a:t>and</a:t>
                </a:r>
                <a:r>
                  <a:rPr lang="en-US" dirty="0">
                    <a:effectLst/>
                  </a:rPr>
                  <a:t> look for our </a:t>
                </a:r>
                <a:r>
                  <a:rPr lang="en-US" cap="small" dirty="0">
                    <a:effectLst/>
                  </a:rPr>
                  <a:t>image</a:t>
                </a:r>
                <a:r>
                  <a:rPr lang="en-US" dirty="0">
                    <a:effectLst/>
                  </a:rPr>
                  <a:t> formed by the mirror), the </a:t>
                </a:r>
                <a:r>
                  <a:rPr lang="en-US" cap="small" dirty="0">
                    <a:effectLst/>
                  </a:rPr>
                  <a:t>image</a:t>
                </a:r>
                <a:r>
                  <a:rPr lang="en-US" dirty="0">
                    <a:effectLst/>
                  </a:rPr>
                  <a:t> is</a:t>
                </a:r>
                <a:r>
                  <a:rPr lang="en-US" cap="small" dirty="0">
                    <a:effectLst/>
                  </a:rPr>
                  <a:t> laterally</a:t>
                </a:r>
                <a:r>
                  <a:rPr lang="en-US" dirty="0">
                    <a:effectLst/>
                  </a:rPr>
                  <a:t> reversed, of the </a:t>
                </a:r>
                <a:r>
                  <a:rPr lang="en-US" cap="small" dirty="0">
                    <a:effectLst/>
                  </a:rPr>
                  <a:t>same</a:t>
                </a:r>
                <a:r>
                  <a:rPr lang="en-US" dirty="0">
                    <a:effectLst/>
                  </a:rPr>
                  <a:t> size </a:t>
                </a:r>
                <a:r>
                  <a:rPr lang="en-US" cap="small" dirty="0">
                    <a:effectLst/>
                  </a:rPr>
                  <a:t>and</a:t>
                </a:r>
                <a:r>
                  <a:rPr lang="en-US" dirty="0">
                    <a:effectLst/>
                  </a:rPr>
                  <a:t> on the other </a:t>
                </a:r>
                <a:r>
                  <a:rPr lang="en-US" dirty="0" smtClean="0">
                    <a:effectLst/>
                  </a:rPr>
                  <a:t>side</a:t>
                </a:r>
              </a:p>
              <a:p>
                <a:r>
                  <a:rPr lang="en-US" dirty="0" smtClean="0">
                    <a:effectLst/>
                  </a:rPr>
                  <a:t>If </a:t>
                </a:r>
                <a:r>
                  <a:rPr lang="en-US" cap="small" dirty="0">
                    <a:effectLst/>
                  </a:rPr>
                  <a:t>an</a:t>
                </a:r>
                <a:r>
                  <a:rPr lang="en-US" dirty="0">
                    <a:effectLst/>
                  </a:rPr>
                  <a:t> object is kept between two </a:t>
                </a:r>
                <a:r>
                  <a:rPr lang="en-US" cap="small" dirty="0">
                    <a:effectLst/>
                  </a:rPr>
                  <a:t>plane</a:t>
                </a:r>
                <a:r>
                  <a:rPr lang="en-US" dirty="0">
                    <a:effectLst/>
                  </a:rPr>
                  <a:t> mirrors inclined </a:t>
                </a:r>
                <a:r>
                  <a:rPr lang="en-US" cap="small" dirty="0">
                    <a:effectLst/>
                  </a:rPr>
                  <a:t>at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an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 smtClean="0">
                    <a:effectLst/>
                  </a:rPr>
                  <a:t>angle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 smtClean="0">
                    <a:effectLst/>
                  </a:rPr>
                  <a:t> </a:t>
                </a:r>
                <a:r>
                  <a:rPr lang="en-US" cap="small" dirty="0" smtClean="0">
                    <a:effectLst/>
                  </a:rPr>
                  <a:t>,</a:t>
                </a:r>
                <a:r>
                  <a:rPr lang="en-US" dirty="0" smtClean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a</a:t>
                </a:r>
                <a:r>
                  <a:rPr lang="en-US" dirty="0">
                    <a:effectLst/>
                  </a:rPr>
                  <a:t> number of </a:t>
                </a:r>
                <a:r>
                  <a:rPr lang="en-US" cap="small" dirty="0">
                    <a:effectLst/>
                  </a:rPr>
                  <a:t>images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are</a:t>
                </a:r>
                <a:r>
                  <a:rPr lang="en-US" dirty="0">
                    <a:effectLst/>
                  </a:rPr>
                  <a:t> formed due to multiple reflections </a:t>
                </a:r>
                <a:r>
                  <a:rPr lang="en-US" dirty="0" smtClean="0">
                    <a:effectLst/>
                  </a:rPr>
                  <a:t>from</a:t>
                </a:r>
                <a:r>
                  <a:rPr lang="en-IN" sz="1200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both </a:t>
                </a:r>
                <a:r>
                  <a:rPr lang="en-US" dirty="0">
                    <a:effectLst/>
                  </a:rPr>
                  <a:t>the </a:t>
                </a:r>
                <a:r>
                  <a:rPr lang="en-US" dirty="0" smtClean="0">
                    <a:effectLst/>
                  </a:rPr>
                  <a:t>mirrors. </a:t>
                </a:r>
                <a:r>
                  <a:rPr lang="en-US" cap="small" dirty="0">
                    <a:effectLst/>
                  </a:rPr>
                  <a:t>Exact</a:t>
                </a:r>
                <a:r>
                  <a:rPr lang="en-US" dirty="0">
                    <a:effectLst/>
                  </a:rPr>
                  <a:t> number of </a:t>
                </a:r>
                <a:r>
                  <a:rPr lang="en-US" cap="small" dirty="0">
                    <a:effectLst/>
                  </a:rPr>
                  <a:t>images</a:t>
                </a:r>
                <a:r>
                  <a:rPr lang="en-US" dirty="0">
                    <a:effectLst/>
                  </a:rPr>
                  <a:t> depends upon the </a:t>
                </a:r>
                <a:r>
                  <a:rPr lang="en-US" cap="small" dirty="0">
                    <a:effectLst/>
                  </a:rPr>
                  <a:t>angle</a:t>
                </a:r>
                <a:r>
                  <a:rPr lang="en-US" dirty="0">
                    <a:effectLst/>
                  </a:rPr>
                  <a:t> between the mirrors </a:t>
                </a:r>
                <a:r>
                  <a:rPr lang="en-US" cap="small" dirty="0">
                    <a:effectLst/>
                  </a:rPr>
                  <a:t>and</a:t>
                </a:r>
                <a:r>
                  <a:rPr lang="en-US" dirty="0">
                    <a:effectLst/>
                  </a:rPr>
                  <a:t> where </a:t>
                </a:r>
                <a:r>
                  <a:rPr lang="en-US" cap="small" dirty="0">
                    <a:effectLst/>
                  </a:rPr>
                  <a:t>exactly</a:t>
                </a:r>
                <a:r>
                  <a:rPr lang="en-US" dirty="0">
                    <a:effectLst/>
                  </a:rPr>
                  <a:t> the object is kept. It </a:t>
                </a:r>
                <a:r>
                  <a:rPr lang="en-US" cap="small" dirty="0">
                    <a:effectLst/>
                  </a:rPr>
                  <a:t>can</a:t>
                </a:r>
                <a:r>
                  <a:rPr lang="en-US" dirty="0">
                    <a:effectLst/>
                  </a:rPr>
                  <a:t> be </a:t>
                </a:r>
                <a:r>
                  <a:rPr lang="en-US" cap="small" dirty="0">
                    <a:effectLst/>
                  </a:rPr>
                  <a:t>obtained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as</a:t>
                </a:r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follows 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360</m:t>
                        </m:r>
                      </m:num>
                      <m:den>
                        <m:r>
                          <a:rPr lang="en-US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endParaRPr lang="en-IN" dirty="0" smtClean="0"/>
              </a:p>
              <a:p>
                <a:r>
                  <a:rPr lang="en-US" dirty="0">
                    <a:effectLst/>
                  </a:rPr>
                  <a:t>Let </a:t>
                </a:r>
                <a:r>
                  <a:rPr lang="en-US" i="1" dirty="0">
                    <a:effectLst/>
                  </a:rPr>
                  <a:t>N </a:t>
                </a:r>
                <a:r>
                  <a:rPr lang="en-US" dirty="0">
                    <a:effectLst/>
                  </a:rPr>
                  <a:t>be the number of </a:t>
                </a:r>
                <a:r>
                  <a:rPr lang="en-US" cap="small" dirty="0">
                    <a:effectLst/>
                  </a:rPr>
                  <a:t>images</a:t>
                </a:r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seen</a:t>
                </a:r>
              </a:p>
              <a:p>
                <a:pPr marL="514350" indent="-514350">
                  <a:buFont typeface="+mj-lt"/>
                  <a:buAutoNum type="romanUcPeriod"/>
                </a:pPr>
                <a:r>
                  <a:rPr lang="en-US" dirty="0">
                    <a:effectLst/>
                  </a:rPr>
                  <a:t>If </a:t>
                </a:r>
                <a:r>
                  <a:rPr lang="en-US" i="1" dirty="0">
                    <a:effectLst/>
                  </a:rPr>
                  <a:t>n </a:t>
                </a:r>
                <a:r>
                  <a:rPr lang="en-US" dirty="0">
                    <a:effectLst/>
                  </a:rPr>
                  <a:t>is </a:t>
                </a:r>
                <a:r>
                  <a:rPr lang="en-US" cap="small" dirty="0">
                    <a:effectLst/>
                  </a:rPr>
                  <a:t>an</a:t>
                </a:r>
                <a:r>
                  <a:rPr lang="en-US" dirty="0">
                    <a:effectLst/>
                  </a:rPr>
                  <a:t> even integer, </a:t>
                </a:r>
                <a:r>
                  <a:rPr lang="en-US" i="1" dirty="0">
                    <a:effectLst/>
                  </a:rPr>
                  <a:t>N </a:t>
                </a:r>
                <a:r>
                  <a:rPr lang="en-US" dirty="0">
                    <a:effectLst/>
                  </a:rPr>
                  <a:t>= (</a:t>
                </a:r>
                <a:r>
                  <a:rPr lang="en-US" i="1" dirty="0">
                    <a:effectLst/>
                  </a:rPr>
                  <a:t>n </a:t>
                </a:r>
                <a:r>
                  <a:rPr lang="en-US" dirty="0">
                    <a:effectLst/>
                  </a:rPr>
                  <a:t>-1), irrespective of where the object </a:t>
                </a:r>
                <a:r>
                  <a:rPr lang="en-US" dirty="0" smtClean="0">
                    <a:effectLst/>
                  </a:rPr>
                  <a:t>is</a:t>
                </a:r>
              </a:p>
              <a:p>
                <a:pPr marL="514350" indent="-514350">
                  <a:buFont typeface="+mj-lt"/>
                  <a:buAutoNum type="romanUcPeriod"/>
                </a:pPr>
                <a:r>
                  <a:rPr lang="en-US" dirty="0">
                    <a:effectLst/>
                  </a:rPr>
                  <a:t>If </a:t>
                </a:r>
                <a:r>
                  <a:rPr lang="en-US" i="1" dirty="0">
                    <a:effectLst/>
                  </a:rPr>
                  <a:t>n </a:t>
                </a:r>
                <a:r>
                  <a:rPr lang="en-US" dirty="0">
                    <a:effectLst/>
                  </a:rPr>
                  <a:t>is </a:t>
                </a:r>
                <a:r>
                  <a:rPr lang="en-US" cap="small" dirty="0">
                    <a:effectLst/>
                  </a:rPr>
                  <a:t>an</a:t>
                </a:r>
                <a:r>
                  <a:rPr lang="en-US" dirty="0">
                    <a:effectLst/>
                  </a:rPr>
                  <a:t> odd integer </a:t>
                </a:r>
                <a:r>
                  <a:rPr lang="en-US" cap="small" dirty="0">
                    <a:effectLst/>
                  </a:rPr>
                  <a:t>and</a:t>
                </a:r>
                <a:r>
                  <a:rPr lang="en-US" dirty="0">
                    <a:effectLst/>
                  </a:rPr>
                  <a:t> object is </a:t>
                </a:r>
                <a:r>
                  <a:rPr lang="en-US" cap="small" dirty="0">
                    <a:effectLst/>
                  </a:rPr>
                  <a:t>exactly</a:t>
                </a:r>
                <a:r>
                  <a:rPr lang="en-US" dirty="0">
                    <a:effectLst/>
                  </a:rPr>
                  <a:t> on the </a:t>
                </a:r>
                <a:r>
                  <a:rPr lang="en-US" cap="small" dirty="0">
                    <a:effectLst/>
                  </a:rPr>
                  <a:t>angle</a:t>
                </a:r>
                <a:r>
                  <a:rPr lang="en-US" dirty="0">
                    <a:effectLst/>
                  </a:rPr>
                  <a:t> bisector, </a:t>
                </a:r>
                <a:r>
                  <a:rPr lang="en-US" i="1" dirty="0">
                    <a:effectLst/>
                  </a:rPr>
                  <a:t>N </a:t>
                </a:r>
                <a:r>
                  <a:rPr lang="en-US" dirty="0">
                    <a:effectLst/>
                  </a:rPr>
                  <a:t>= (</a:t>
                </a:r>
                <a:r>
                  <a:rPr lang="en-US" i="1" dirty="0">
                    <a:effectLst/>
                  </a:rPr>
                  <a:t>n </a:t>
                </a:r>
                <a:r>
                  <a:rPr lang="en-US" dirty="0">
                    <a:effectLst/>
                  </a:rPr>
                  <a:t>-1</a:t>
                </a:r>
                <a:r>
                  <a:rPr lang="en-US" dirty="0" smtClean="0">
                    <a:effectLst/>
                  </a:rPr>
                  <a:t>)</a:t>
                </a:r>
              </a:p>
              <a:p>
                <a:pPr marL="514350" indent="-514350">
                  <a:buFont typeface="+mj-lt"/>
                  <a:buAutoNum type="romanUcPeriod"/>
                </a:pPr>
                <a:r>
                  <a:rPr lang="en-US" dirty="0">
                    <a:effectLst/>
                  </a:rPr>
                  <a:t>If </a:t>
                </a:r>
                <a:r>
                  <a:rPr lang="en-US" i="1" dirty="0">
                    <a:effectLst/>
                  </a:rPr>
                  <a:t>n </a:t>
                </a:r>
                <a:r>
                  <a:rPr lang="en-US" dirty="0">
                    <a:effectLst/>
                  </a:rPr>
                  <a:t>is </a:t>
                </a:r>
                <a:r>
                  <a:rPr lang="en-US" cap="small" dirty="0">
                    <a:effectLst/>
                  </a:rPr>
                  <a:t>an</a:t>
                </a:r>
                <a:r>
                  <a:rPr lang="en-US" dirty="0">
                    <a:effectLst/>
                  </a:rPr>
                  <a:t> odd integer </a:t>
                </a:r>
                <a:r>
                  <a:rPr lang="en-US" cap="small" dirty="0">
                    <a:effectLst/>
                  </a:rPr>
                  <a:t>and</a:t>
                </a:r>
                <a:r>
                  <a:rPr lang="en-US" dirty="0">
                    <a:effectLst/>
                  </a:rPr>
                  <a:t> object is off the</a:t>
                </a:r>
                <a:r>
                  <a:rPr lang="en-US" cap="small" dirty="0">
                    <a:effectLst/>
                  </a:rPr>
                  <a:t> angle</a:t>
                </a:r>
                <a:r>
                  <a:rPr lang="en-US" dirty="0">
                    <a:effectLst/>
                  </a:rPr>
                  <a:t> bisector, </a:t>
                </a:r>
                <a:r>
                  <a:rPr lang="en-US" i="1" dirty="0">
                    <a:effectLst/>
                  </a:rPr>
                  <a:t>N </a:t>
                </a:r>
                <a:r>
                  <a:rPr lang="en-US" dirty="0">
                    <a:effectLst/>
                  </a:rPr>
                  <a:t>= </a:t>
                </a:r>
                <a:r>
                  <a:rPr lang="en-US" i="1" dirty="0" smtClean="0">
                    <a:effectLst/>
                  </a:rPr>
                  <a:t>n</a:t>
                </a:r>
              </a:p>
              <a:p>
                <a:pPr marL="514350" indent="-514350">
                  <a:buFont typeface="+mj-lt"/>
                  <a:buAutoNum type="romanUcPeriod"/>
                </a:pPr>
                <a:r>
                  <a:rPr lang="en-US" dirty="0">
                    <a:effectLst/>
                  </a:rPr>
                  <a:t>If </a:t>
                </a:r>
                <a:r>
                  <a:rPr lang="en-US" i="1" dirty="0">
                    <a:effectLst/>
                  </a:rPr>
                  <a:t>n </a:t>
                </a:r>
                <a:r>
                  <a:rPr lang="en-US" dirty="0">
                    <a:effectLst/>
                  </a:rPr>
                  <a:t>is not </a:t>
                </a:r>
                <a:r>
                  <a:rPr lang="en-US" cap="small" dirty="0">
                    <a:effectLst/>
                  </a:rPr>
                  <a:t>an</a:t>
                </a:r>
                <a:r>
                  <a:rPr lang="en-US" dirty="0">
                    <a:effectLst/>
                  </a:rPr>
                  <a:t> integer, </a:t>
                </a:r>
                <a:r>
                  <a:rPr lang="en-US" i="1" dirty="0">
                    <a:effectLst/>
                  </a:rPr>
                  <a:t>N </a:t>
                </a:r>
                <a:r>
                  <a:rPr lang="en-US" dirty="0">
                    <a:effectLst/>
                  </a:rPr>
                  <a:t>= </a:t>
                </a:r>
                <a:r>
                  <a:rPr lang="en-US" i="1" dirty="0">
                    <a:effectLst/>
                  </a:rPr>
                  <a:t>m</a:t>
                </a:r>
                <a:r>
                  <a:rPr lang="en-US" dirty="0">
                    <a:effectLst/>
                  </a:rPr>
                  <a:t>, where </a:t>
                </a:r>
                <a:r>
                  <a:rPr lang="en-US" i="1" dirty="0">
                    <a:effectLst/>
                  </a:rPr>
                  <a:t>m </a:t>
                </a:r>
                <a:r>
                  <a:rPr lang="en-US" dirty="0">
                    <a:effectLst/>
                  </a:rPr>
                  <a:t>is</a:t>
                </a:r>
                <a:r>
                  <a:rPr lang="en-US" cap="small" dirty="0">
                    <a:effectLst/>
                  </a:rPr>
                  <a:t> integral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part</a:t>
                </a:r>
                <a:r>
                  <a:rPr lang="en-US" dirty="0">
                    <a:effectLst/>
                  </a:rPr>
                  <a:t> of </a:t>
                </a:r>
                <a:r>
                  <a:rPr lang="en-US" i="1" dirty="0">
                    <a:effectLst/>
                  </a:rPr>
                  <a:t>n</a:t>
                </a:r>
                <a:endParaRPr lang="en-IN" dirty="0" smtClean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2548" y="1114697"/>
                <a:ext cx="11756571" cy="5529943"/>
              </a:xfrm>
              <a:blipFill>
                <a:blip r:embed="rId2"/>
                <a:stretch>
                  <a:fillRect l="-467" t="-66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08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1"/>
            <a:ext cx="10353761" cy="548640"/>
          </a:xfrm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Reflection from curved mirrors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978331" y="1158241"/>
                <a:ext cx="9091748" cy="549510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  <a:effectLst/>
                  </a:rPr>
                  <a:t>Mirrors:</a:t>
                </a:r>
                <a:r>
                  <a:rPr lang="en-US" dirty="0" smtClean="0">
                    <a:effectLst/>
                  </a:rPr>
                  <a:t> Mirrors </a:t>
                </a:r>
                <a:r>
                  <a:rPr lang="en-US" cap="small" dirty="0" smtClean="0">
                    <a:effectLst/>
                  </a:rPr>
                  <a:t>are</a:t>
                </a:r>
                <a:r>
                  <a:rPr lang="en-US" dirty="0" smtClean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parts</a:t>
                </a:r>
                <a:r>
                  <a:rPr lang="en-US" dirty="0">
                    <a:effectLst/>
                  </a:rPr>
                  <a:t> of </a:t>
                </a:r>
                <a:r>
                  <a:rPr lang="en-US" cap="small" dirty="0">
                    <a:effectLst/>
                  </a:rPr>
                  <a:t>a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sphere</a:t>
                </a:r>
                <a:r>
                  <a:rPr lang="en-US" dirty="0">
                    <a:effectLst/>
                  </a:rPr>
                  <a:t> polished from outside (convex) or from inside </a:t>
                </a:r>
                <a:r>
                  <a:rPr lang="en-US" cap="small" dirty="0">
                    <a:effectLst/>
                  </a:rPr>
                  <a:t>(concave</a:t>
                </a:r>
                <a:r>
                  <a:rPr lang="en-US" cap="small" dirty="0" smtClean="0">
                    <a:effectLst/>
                  </a:rPr>
                  <a:t>)</a:t>
                </a:r>
              </a:p>
              <a:p>
                <a:r>
                  <a:rPr lang="en-US" cap="small" dirty="0">
                    <a:solidFill>
                      <a:srgbClr val="FF0000"/>
                    </a:solidFill>
                    <a:effectLst/>
                  </a:rPr>
                  <a:t>Radius </a:t>
                </a:r>
                <a:r>
                  <a:rPr lang="en-US" cap="small" dirty="0" smtClean="0">
                    <a:solidFill>
                      <a:srgbClr val="FF0000"/>
                    </a:solidFill>
                    <a:effectLst/>
                  </a:rPr>
                  <a:t> of curvature:</a:t>
                </a:r>
                <a:r>
                  <a:rPr lang="en-US" cap="small" dirty="0" smtClean="0">
                    <a:effectLst/>
                  </a:rPr>
                  <a:t> Radius</a:t>
                </a:r>
                <a:r>
                  <a:rPr lang="en-US" dirty="0" smtClean="0">
                    <a:effectLst/>
                  </a:rPr>
                  <a:t>  </a:t>
                </a:r>
                <a:r>
                  <a:rPr lang="en-US" dirty="0">
                    <a:effectLst/>
                  </a:rPr>
                  <a:t>of  the  sphere  of  which  </a:t>
                </a:r>
                <a:r>
                  <a:rPr lang="en-US" cap="small" dirty="0">
                    <a:effectLst/>
                  </a:rPr>
                  <a:t>a</a:t>
                </a:r>
                <a:r>
                  <a:rPr lang="en-US" dirty="0">
                    <a:effectLst/>
                  </a:rPr>
                  <a:t>  mirror is  </a:t>
                </a:r>
                <a:r>
                  <a:rPr lang="en-US" cap="small" dirty="0">
                    <a:effectLst/>
                  </a:rPr>
                  <a:t>a</a:t>
                </a:r>
                <a:r>
                  <a:rPr lang="en-US" dirty="0">
                    <a:effectLst/>
                  </a:rPr>
                  <a:t>  </a:t>
                </a:r>
                <a:r>
                  <a:rPr lang="en-US" cap="small" dirty="0">
                    <a:effectLst/>
                  </a:rPr>
                  <a:t>part</a:t>
                </a:r>
                <a:r>
                  <a:rPr lang="en-US" dirty="0">
                    <a:effectLst/>
                  </a:rPr>
                  <a:t>  is  </a:t>
                </a:r>
                <a:r>
                  <a:rPr lang="en-US" cap="small" dirty="0">
                    <a:effectLst/>
                  </a:rPr>
                  <a:t>called</a:t>
                </a:r>
                <a:r>
                  <a:rPr lang="en-US" dirty="0">
                    <a:effectLst/>
                  </a:rPr>
                  <a:t>  </a:t>
                </a:r>
                <a:r>
                  <a:rPr lang="en-US" cap="small" dirty="0">
                    <a:effectLst/>
                  </a:rPr>
                  <a:t>as</a:t>
                </a:r>
                <a:r>
                  <a:rPr lang="en-US" dirty="0">
                    <a:effectLst/>
                  </a:rPr>
                  <a:t>  </a:t>
                </a:r>
                <a:r>
                  <a:rPr lang="en-US" cap="small" dirty="0">
                    <a:effectLst/>
                  </a:rPr>
                  <a:t>radius</a:t>
                </a:r>
                <a:r>
                  <a:rPr lang="en-US" dirty="0">
                    <a:effectLst/>
                  </a:rPr>
                  <a:t>  of  </a:t>
                </a:r>
                <a:r>
                  <a:rPr lang="en-US" cap="small" dirty="0">
                    <a:effectLst/>
                  </a:rPr>
                  <a:t>curvature</a:t>
                </a:r>
                <a:r>
                  <a:rPr lang="en-US" dirty="0">
                    <a:effectLst/>
                  </a:rPr>
                  <a:t>  (</a:t>
                </a:r>
                <a:r>
                  <a:rPr lang="en-US" i="1" dirty="0">
                    <a:effectLst/>
                  </a:rPr>
                  <a:t>R</a:t>
                </a:r>
                <a:r>
                  <a:rPr lang="en-US" dirty="0">
                    <a:effectLst/>
                  </a:rPr>
                  <a:t>) of the </a:t>
                </a:r>
                <a:r>
                  <a:rPr lang="en-US" dirty="0" smtClean="0">
                    <a:effectLst/>
                  </a:rPr>
                  <a:t>mirror.</a:t>
                </a:r>
              </a:p>
              <a:p>
                <a:r>
                  <a:rPr lang="en-US" dirty="0" smtClean="0">
                    <a:solidFill>
                      <a:srgbClr val="FF0000"/>
                    </a:solidFill>
                    <a:effectLst/>
                  </a:rPr>
                  <a:t>Focal length:</a:t>
                </a:r>
                <a:r>
                  <a:rPr lang="en-US" dirty="0" smtClean="0">
                    <a:effectLst/>
                  </a:rPr>
                  <a:t> Only </a:t>
                </a:r>
                <a:r>
                  <a:rPr lang="en-US" dirty="0">
                    <a:effectLst/>
                  </a:rPr>
                  <a:t>for </a:t>
                </a:r>
                <a:r>
                  <a:rPr lang="en-US" cap="small" dirty="0">
                    <a:effectLst/>
                  </a:rPr>
                  <a:t>spherical</a:t>
                </a:r>
                <a:r>
                  <a:rPr lang="en-US" dirty="0">
                    <a:effectLst/>
                  </a:rPr>
                  <a:t> mirrors, </a:t>
                </a:r>
                <a:r>
                  <a:rPr lang="en-US" cap="small" dirty="0">
                    <a:effectLst/>
                  </a:rPr>
                  <a:t>half</a:t>
                </a:r>
                <a:r>
                  <a:rPr lang="en-US" dirty="0">
                    <a:effectLst/>
                  </a:rPr>
                  <a:t> of  </a:t>
                </a:r>
                <a:r>
                  <a:rPr lang="en-US" cap="small" dirty="0">
                    <a:effectLst/>
                  </a:rPr>
                  <a:t>radius</a:t>
                </a:r>
                <a:r>
                  <a:rPr lang="en-US" dirty="0">
                    <a:effectLst/>
                  </a:rPr>
                  <a:t>  of  </a:t>
                </a:r>
                <a:r>
                  <a:rPr lang="en-US" cap="small" dirty="0">
                    <a:effectLst/>
                  </a:rPr>
                  <a:t>curvature</a:t>
                </a:r>
                <a:r>
                  <a:rPr lang="en-US" dirty="0">
                    <a:effectLst/>
                  </a:rPr>
                  <a:t>  is  </a:t>
                </a:r>
                <a:r>
                  <a:rPr lang="en-US" cap="small" dirty="0">
                    <a:effectLst/>
                  </a:rPr>
                  <a:t>focal</a:t>
                </a:r>
                <a:r>
                  <a:rPr lang="en-US" dirty="0">
                    <a:effectLst/>
                  </a:rPr>
                  <a:t>  length  of  </a:t>
                </a:r>
                <a:r>
                  <a:rPr lang="en-US" dirty="0" smtClean="0">
                    <a:effectLst/>
                  </a:rPr>
                  <a:t>the mirror (f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dirty="0" smtClean="0"/>
                  <a:t> )</a:t>
                </a:r>
              </a:p>
              <a:p>
                <a:r>
                  <a:rPr lang="en-US" dirty="0">
                    <a:effectLst/>
                  </a:rPr>
                  <a:t>For  </a:t>
                </a:r>
                <a:r>
                  <a:rPr lang="en-US" cap="small" dirty="0">
                    <a:effectLst/>
                  </a:rPr>
                  <a:t>a</a:t>
                </a:r>
                <a:r>
                  <a:rPr lang="en-US" dirty="0">
                    <a:effectLst/>
                  </a:rPr>
                  <a:t>  </a:t>
                </a:r>
                <a:r>
                  <a:rPr lang="en-US" cap="small" dirty="0">
                    <a:effectLst/>
                  </a:rPr>
                  <a:t>concave</a:t>
                </a:r>
                <a:r>
                  <a:rPr lang="en-US" dirty="0">
                    <a:effectLst/>
                  </a:rPr>
                  <a:t>  mirror  it  </a:t>
                </a:r>
                <a:r>
                  <a:rPr lang="en-US" dirty="0" smtClean="0">
                    <a:effectLst/>
                  </a:rPr>
                  <a:t>is </a:t>
                </a:r>
                <a:r>
                  <a:rPr lang="en-US" dirty="0">
                    <a:effectLst/>
                  </a:rPr>
                  <a:t>the  </a:t>
                </a:r>
                <a:r>
                  <a:rPr lang="en-US" cap="small" dirty="0">
                    <a:effectLst/>
                  </a:rPr>
                  <a:t>distance</a:t>
                </a:r>
                <a:r>
                  <a:rPr lang="en-US" dirty="0">
                    <a:effectLst/>
                  </a:rPr>
                  <a:t>  </a:t>
                </a:r>
                <a:r>
                  <a:rPr lang="en-US" cap="small" dirty="0">
                    <a:effectLst/>
                  </a:rPr>
                  <a:t>at</a:t>
                </a:r>
                <a:r>
                  <a:rPr lang="en-US" dirty="0">
                    <a:effectLst/>
                  </a:rPr>
                  <a:t>  which  </a:t>
                </a:r>
                <a:r>
                  <a:rPr lang="en-US" cap="small" dirty="0">
                    <a:effectLst/>
                  </a:rPr>
                  <a:t>parallel</a:t>
                </a:r>
                <a:r>
                  <a:rPr lang="en-US" dirty="0">
                    <a:effectLst/>
                  </a:rPr>
                  <a:t>  incident  </a:t>
                </a:r>
                <a:r>
                  <a:rPr lang="en-US" cap="small" dirty="0" smtClean="0">
                    <a:effectLst/>
                  </a:rPr>
                  <a:t>rays</a:t>
                </a:r>
                <a:r>
                  <a:rPr lang="en-IN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converge</a:t>
                </a:r>
              </a:p>
              <a:p>
                <a:r>
                  <a:rPr lang="en-US" dirty="0">
                    <a:effectLst/>
                  </a:rPr>
                  <a:t>For </a:t>
                </a:r>
                <a:r>
                  <a:rPr lang="en-US" cap="small" dirty="0">
                    <a:effectLst/>
                  </a:rPr>
                  <a:t>a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convex</a:t>
                </a:r>
                <a:r>
                  <a:rPr lang="en-US" dirty="0">
                    <a:effectLst/>
                  </a:rPr>
                  <a:t> mirror, it is the </a:t>
                </a:r>
                <a:r>
                  <a:rPr lang="en-US" cap="small" dirty="0">
                    <a:effectLst/>
                  </a:rPr>
                  <a:t>distance</a:t>
                </a:r>
                <a:r>
                  <a:rPr lang="en-US" dirty="0">
                    <a:effectLst/>
                  </a:rPr>
                  <a:t> from where </a:t>
                </a:r>
                <a:r>
                  <a:rPr lang="en-US" cap="small" dirty="0">
                    <a:effectLst/>
                  </a:rPr>
                  <a:t>parallel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rays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appear</a:t>
                </a:r>
                <a:r>
                  <a:rPr lang="en-US" dirty="0">
                    <a:effectLst/>
                  </a:rPr>
                  <a:t> to be diverging </a:t>
                </a:r>
                <a:r>
                  <a:rPr lang="en-US" cap="small" dirty="0">
                    <a:effectLst/>
                  </a:rPr>
                  <a:t>after</a:t>
                </a:r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reflection</a:t>
                </a:r>
              </a:p>
              <a:p>
                <a:r>
                  <a:rPr lang="en-US" dirty="0">
                    <a:effectLst/>
                  </a:rPr>
                  <a:t>According to sign convention, the incident </a:t>
                </a:r>
                <a:r>
                  <a:rPr lang="en-US" cap="small" dirty="0">
                    <a:effectLst/>
                  </a:rPr>
                  <a:t>rays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are</a:t>
                </a:r>
                <a:r>
                  <a:rPr lang="en-US" dirty="0">
                    <a:effectLst/>
                  </a:rPr>
                  <a:t> from left to right </a:t>
                </a:r>
                <a:r>
                  <a:rPr lang="en-US" cap="small" dirty="0">
                    <a:effectLst/>
                  </a:rPr>
                  <a:t>and</a:t>
                </a:r>
                <a:r>
                  <a:rPr lang="en-US" dirty="0">
                    <a:effectLst/>
                  </a:rPr>
                  <a:t> they should </a:t>
                </a:r>
                <a:r>
                  <a:rPr lang="en-US" cap="small" dirty="0">
                    <a:effectLst/>
                  </a:rPr>
                  <a:t>face</a:t>
                </a:r>
                <a:r>
                  <a:rPr lang="en-US" dirty="0">
                    <a:effectLst/>
                  </a:rPr>
                  <a:t> the polished </a:t>
                </a:r>
                <a:r>
                  <a:rPr lang="en-US" cap="small" dirty="0">
                    <a:effectLst/>
                  </a:rPr>
                  <a:t>surface</a:t>
                </a:r>
                <a:r>
                  <a:rPr lang="en-US" dirty="0">
                    <a:effectLst/>
                  </a:rPr>
                  <a:t> of the </a:t>
                </a:r>
                <a:r>
                  <a:rPr lang="en-US" dirty="0" smtClean="0">
                    <a:effectLst/>
                  </a:rPr>
                  <a:t>mirror</a:t>
                </a:r>
              </a:p>
              <a:p>
                <a:r>
                  <a:rPr lang="en-US" dirty="0">
                    <a:effectLst/>
                  </a:rPr>
                  <a:t>Thus, </a:t>
                </a:r>
                <a:r>
                  <a:rPr lang="en-US" cap="small" dirty="0">
                    <a:effectLst/>
                  </a:rPr>
                  <a:t>focal</a:t>
                </a:r>
                <a:r>
                  <a:rPr lang="en-US" dirty="0">
                    <a:effectLst/>
                  </a:rPr>
                  <a:t> length of </a:t>
                </a:r>
                <a:r>
                  <a:rPr lang="en-US" cap="small" dirty="0">
                    <a:effectLst/>
                  </a:rPr>
                  <a:t>a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convex</a:t>
                </a:r>
                <a:r>
                  <a:rPr lang="en-US" dirty="0">
                    <a:effectLst/>
                  </a:rPr>
                  <a:t> mirror is </a:t>
                </a:r>
                <a:r>
                  <a:rPr lang="en-US" dirty="0" smtClean="0">
                    <a:effectLst/>
                  </a:rPr>
                  <a:t>positive, </a:t>
                </a:r>
                <a:r>
                  <a:rPr lang="en-US" dirty="0">
                    <a:effectLst/>
                  </a:rPr>
                  <a:t>while </a:t>
                </a:r>
                <a:r>
                  <a:rPr lang="en-US" cap="small" dirty="0">
                    <a:effectLst/>
                  </a:rPr>
                  <a:t>that</a:t>
                </a:r>
                <a:r>
                  <a:rPr lang="en-US" dirty="0">
                    <a:effectLst/>
                  </a:rPr>
                  <a:t> of </a:t>
                </a:r>
                <a:r>
                  <a:rPr lang="en-US" cap="small" dirty="0">
                    <a:effectLst/>
                  </a:rPr>
                  <a:t>a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concave</a:t>
                </a:r>
                <a:r>
                  <a:rPr lang="en-US" dirty="0">
                    <a:effectLst/>
                  </a:rPr>
                  <a:t> mirror is </a:t>
                </a:r>
                <a:r>
                  <a:rPr lang="en-US" cap="small" dirty="0" smtClean="0">
                    <a:effectLst/>
                  </a:rPr>
                  <a:t>negative</a:t>
                </a:r>
                <a:r>
                  <a:rPr lang="en-US" dirty="0">
                    <a:effectLst/>
                  </a:rPr>
                  <a:t>.</a:t>
                </a:r>
                <a:endParaRPr lang="en-IN" dirty="0" smtClean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78331" y="1158241"/>
                <a:ext cx="9091748" cy="5495108"/>
              </a:xfrm>
              <a:blipFill>
                <a:blip r:embed="rId2"/>
                <a:stretch>
                  <a:fillRect l="-537" t="-555" b="-5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/>
          <p:cNvGrpSpPr/>
          <p:nvPr/>
        </p:nvGrpSpPr>
        <p:grpSpPr>
          <a:xfrm>
            <a:off x="104503" y="1278661"/>
            <a:ext cx="2873828" cy="5374688"/>
            <a:chOff x="104503" y="1278661"/>
            <a:chExt cx="2873828" cy="5374688"/>
          </a:xfrm>
        </p:grpSpPr>
        <p:sp>
          <p:nvSpPr>
            <p:cNvPr id="31" name="Rectangle 30"/>
            <p:cNvSpPr/>
            <p:nvPr/>
          </p:nvSpPr>
          <p:spPr>
            <a:xfrm>
              <a:off x="104503" y="1278661"/>
              <a:ext cx="2873828" cy="537468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6" name="image542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7670" y="4042799"/>
              <a:ext cx="2489200" cy="2066925"/>
            </a:xfrm>
            <a:prstGeom prst="rect">
              <a:avLst/>
            </a:prstGeom>
          </p:spPr>
        </p:pic>
        <p:grpSp>
          <p:nvGrpSpPr>
            <p:cNvPr id="40" name="Group 39"/>
            <p:cNvGrpSpPr/>
            <p:nvPr/>
          </p:nvGrpSpPr>
          <p:grpSpPr>
            <a:xfrm>
              <a:off x="307205" y="1549355"/>
              <a:ext cx="2328862" cy="1820862"/>
              <a:chOff x="307205" y="1549355"/>
              <a:chExt cx="2328862" cy="1820862"/>
            </a:xfrm>
          </p:grpSpPr>
          <p:grpSp>
            <p:nvGrpSpPr>
              <p:cNvPr id="4" name="Group 2"/>
              <p:cNvGrpSpPr>
                <a:grpSpLocks/>
              </p:cNvGrpSpPr>
              <p:nvPr/>
            </p:nvGrpSpPr>
            <p:grpSpPr bwMode="auto">
              <a:xfrm>
                <a:off x="307205" y="1549355"/>
                <a:ext cx="2328862" cy="1820862"/>
                <a:chOff x="6299" y="300"/>
                <a:chExt cx="3668" cy="2867"/>
              </a:xfrm>
            </p:grpSpPr>
            <p:sp>
              <p:nvSpPr>
                <p:cNvPr id="5" name="AutoShape 3"/>
                <p:cNvSpPr>
                  <a:spLocks/>
                </p:cNvSpPr>
                <p:nvPr/>
              </p:nvSpPr>
              <p:spPr bwMode="auto">
                <a:xfrm>
                  <a:off x="6299" y="884"/>
                  <a:ext cx="2024" cy="1468"/>
                </a:xfrm>
                <a:custGeom>
                  <a:avLst/>
                  <a:gdLst>
                    <a:gd name="T0" fmla="+- 0 6299 6299"/>
                    <a:gd name="T1" fmla="*/ T0 w 2024"/>
                    <a:gd name="T2" fmla="+- 0 1282 884"/>
                    <a:gd name="T3" fmla="*/ 1282 h 1468"/>
                    <a:gd name="T4" fmla="+- 0 7079 6299"/>
                    <a:gd name="T5" fmla="*/ T4 w 2024"/>
                    <a:gd name="T6" fmla="+- 0 1282 884"/>
                    <a:gd name="T7" fmla="*/ 1282 h 1468"/>
                    <a:gd name="T8" fmla="+- 0 7031 6299"/>
                    <a:gd name="T9" fmla="*/ T8 w 2024"/>
                    <a:gd name="T10" fmla="+- 0 1244 884"/>
                    <a:gd name="T11" fmla="*/ 1244 h 1468"/>
                    <a:gd name="T12" fmla="+- 0 7090 6299"/>
                    <a:gd name="T13" fmla="*/ T12 w 2024"/>
                    <a:gd name="T14" fmla="+- 0 1282 884"/>
                    <a:gd name="T15" fmla="*/ 1282 h 1468"/>
                    <a:gd name="T16" fmla="+- 0 7031 6299"/>
                    <a:gd name="T17" fmla="*/ T16 w 2024"/>
                    <a:gd name="T18" fmla="+- 0 1321 884"/>
                    <a:gd name="T19" fmla="*/ 1321 h 1468"/>
                    <a:gd name="T20" fmla="+- 0 6932 6299"/>
                    <a:gd name="T21" fmla="*/ T20 w 2024"/>
                    <a:gd name="T22" fmla="+- 0 923 884"/>
                    <a:gd name="T23" fmla="*/ 923 h 1468"/>
                    <a:gd name="T24" fmla="+- 0 8252 6299"/>
                    <a:gd name="T25" fmla="*/ T24 w 2024"/>
                    <a:gd name="T26" fmla="+- 0 923 884"/>
                    <a:gd name="T27" fmla="*/ 923 h 1468"/>
                    <a:gd name="T28" fmla="+- 0 6304 6299"/>
                    <a:gd name="T29" fmla="*/ T28 w 2024"/>
                    <a:gd name="T30" fmla="+- 0 923 884"/>
                    <a:gd name="T31" fmla="*/ 923 h 1468"/>
                    <a:gd name="T32" fmla="+- 0 6911 6299"/>
                    <a:gd name="T33" fmla="*/ T32 w 2024"/>
                    <a:gd name="T34" fmla="+- 0 923 884"/>
                    <a:gd name="T35" fmla="*/ 923 h 1468"/>
                    <a:gd name="T36" fmla="+- 0 6864 6299"/>
                    <a:gd name="T37" fmla="*/ T36 w 2024"/>
                    <a:gd name="T38" fmla="+- 0 884 884"/>
                    <a:gd name="T39" fmla="*/ 884 h 1468"/>
                    <a:gd name="T40" fmla="+- 0 6923 6299"/>
                    <a:gd name="T41" fmla="*/ T40 w 2024"/>
                    <a:gd name="T42" fmla="+- 0 923 884"/>
                    <a:gd name="T43" fmla="*/ 923 h 1468"/>
                    <a:gd name="T44" fmla="+- 0 6864 6299"/>
                    <a:gd name="T45" fmla="*/ T44 w 2024"/>
                    <a:gd name="T46" fmla="+- 0 961 884"/>
                    <a:gd name="T47" fmla="*/ 961 h 1468"/>
                    <a:gd name="T48" fmla="+- 0 6920 6299"/>
                    <a:gd name="T49" fmla="*/ T48 w 2024"/>
                    <a:gd name="T50" fmla="+- 0 2313 884"/>
                    <a:gd name="T51" fmla="*/ 2313 h 1468"/>
                    <a:gd name="T52" fmla="+- 0 8206 6299"/>
                    <a:gd name="T53" fmla="*/ T52 w 2024"/>
                    <a:gd name="T54" fmla="+- 0 2313 884"/>
                    <a:gd name="T55" fmla="*/ 2313 h 1468"/>
                    <a:gd name="T56" fmla="+- 0 6312 6299"/>
                    <a:gd name="T57" fmla="*/ T56 w 2024"/>
                    <a:gd name="T58" fmla="+- 0 2313 884"/>
                    <a:gd name="T59" fmla="*/ 2313 h 1468"/>
                    <a:gd name="T60" fmla="+- 0 6899 6299"/>
                    <a:gd name="T61" fmla="*/ T60 w 2024"/>
                    <a:gd name="T62" fmla="+- 0 2313 884"/>
                    <a:gd name="T63" fmla="*/ 2313 h 1468"/>
                    <a:gd name="T64" fmla="+- 0 6852 6299"/>
                    <a:gd name="T65" fmla="*/ T64 w 2024"/>
                    <a:gd name="T66" fmla="+- 0 2274 884"/>
                    <a:gd name="T67" fmla="*/ 2274 h 1468"/>
                    <a:gd name="T68" fmla="+- 0 6911 6299"/>
                    <a:gd name="T69" fmla="*/ T68 w 2024"/>
                    <a:gd name="T70" fmla="+- 0 2313 884"/>
                    <a:gd name="T71" fmla="*/ 2313 h 1468"/>
                    <a:gd name="T72" fmla="+- 0 6852 6299"/>
                    <a:gd name="T73" fmla="*/ T72 w 2024"/>
                    <a:gd name="T74" fmla="+- 0 2351 884"/>
                    <a:gd name="T75" fmla="*/ 2351 h 1468"/>
                    <a:gd name="T76" fmla="+- 0 6920 6299"/>
                    <a:gd name="T77" fmla="*/ T76 w 2024"/>
                    <a:gd name="T78" fmla="+- 0 1955 884"/>
                    <a:gd name="T79" fmla="*/ 1955 h 1468"/>
                    <a:gd name="T80" fmla="+- 0 8322 6299"/>
                    <a:gd name="T81" fmla="*/ T80 w 2024"/>
                    <a:gd name="T82" fmla="+- 0 1956 884"/>
                    <a:gd name="T83" fmla="*/ 1956 h 1468"/>
                    <a:gd name="T84" fmla="+- 0 6307 6299"/>
                    <a:gd name="T85" fmla="*/ T84 w 2024"/>
                    <a:gd name="T86" fmla="+- 0 1954 884"/>
                    <a:gd name="T87" fmla="*/ 1954 h 1468"/>
                    <a:gd name="T88" fmla="+- 0 6899 6299"/>
                    <a:gd name="T89" fmla="*/ T88 w 2024"/>
                    <a:gd name="T90" fmla="+- 0 1955 884"/>
                    <a:gd name="T91" fmla="*/ 1955 h 1468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  <a:cxn ang="0">
                      <a:pos x="T17" y="T19"/>
                    </a:cxn>
                    <a:cxn ang="0">
                      <a:pos x="T21" y="T23"/>
                    </a:cxn>
                    <a:cxn ang="0">
                      <a:pos x="T25" y="T27"/>
                    </a:cxn>
                    <a:cxn ang="0">
                      <a:pos x="T29" y="T31"/>
                    </a:cxn>
                    <a:cxn ang="0">
                      <a:pos x="T33" y="T35"/>
                    </a:cxn>
                    <a:cxn ang="0">
                      <a:pos x="T37" y="T39"/>
                    </a:cxn>
                    <a:cxn ang="0">
                      <a:pos x="T41" y="T43"/>
                    </a:cxn>
                    <a:cxn ang="0">
                      <a:pos x="T45" y="T47"/>
                    </a:cxn>
                    <a:cxn ang="0">
                      <a:pos x="T49" y="T51"/>
                    </a:cxn>
                    <a:cxn ang="0">
                      <a:pos x="T53" y="T55"/>
                    </a:cxn>
                    <a:cxn ang="0">
                      <a:pos x="T57" y="T59"/>
                    </a:cxn>
                    <a:cxn ang="0">
                      <a:pos x="T61" y="T63"/>
                    </a:cxn>
                    <a:cxn ang="0">
                      <a:pos x="T65" y="T67"/>
                    </a:cxn>
                    <a:cxn ang="0">
                      <a:pos x="T69" y="T71"/>
                    </a:cxn>
                    <a:cxn ang="0">
                      <a:pos x="T73" y="T75"/>
                    </a:cxn>
                    <a:cxn ang="0">
                      <a:pos x="T77" y="T79"/>
                    </a:cxn>
                    <a:cxn ang="0">
                      <a:pos x="T81" y="T83"/>
                    </a:cxn>
                    <a:cxn ang="0">
                      <a:pos x="T85" y="T87"/>
                    </a:cxn>
                    <a:cxn ang="0">
                      <a:pos x="T89" y="T91"/>
                    </a:cxn>
                  </a:cxnLst>
                  <a:rect l="0" t="0" r="r" b="b"/>
                  <a:pathLst>
                    <a:path w="2024" h="1468">
                      <a:moveTo>
                        <a:pt x="0" y="398"/>
                      </a:moveTo>
                      <a:lnTo>
                        <a:pt x="780" y="398"/>
                      </a:lnTo>
                      <a:moveTo>
                        <a:pt x="732" y="360"/>
                      </a:moveTo>
                      <a:lnTo>
                        <a:pt x="791" y="398"/>
                      </a:lnTo>
                      <a:lnTo>
                        <a:pt x="732" y="437"/>
                      </a:lnTo>
                      <a:moveTo>
                        <a:pt x="633" y="39"/>
                      </a:moveTo>
                      <a:lnTo>
                        <a:pt x="1953" y="39"/>
                      </a:lnTo>
                      <a:moveTo>
                        <a:pt x="5" y="39"/>
                      </a:moveTo>
                      <a:lnTo>
                        <a:pt x="612" y="39"/>
                      </a:lnTo>
                      <a:moveTo>
                        <a:pt x="565" y="0"/>
                      </a:moveTo>
                      <a:lnTo>
                        <a:pt x="624" y="39"/>
                      </a:lnTo>
                      <a:lnTo>
                        <a:pt x="565" y="77"/>
                      </a:lnTo>
                      <a:moveTo>
                        <a:pt x="621" y="1429"/>
                      </a:moveTo>
                      <a:lnTo>
                        <a:pt x="1907" y="1429"/>
                      </a:lnTo>
                      <a:moveTo>
                        <a:pt x="13" y="1429"/>
                      </a:moveTo>
                      <a:lnTo>
                        <a:pt x="600" y="1429"/>
                      </a:lnTo>
                      <a:moveTo>
                        <a:pt x="553" y="1390"/>
                      </a:moveTo>
                      <a:lnTo>
                        <a:pt x="612" y="1429"/>
                      </a:lnTo>
                      <a:lnTo>
                        <a:pt x="553" y="1467"/>
                      </a:lnTo>
                      <a:moveTo>
                        <a:pt x="621" y="1071"/>
                      </a:moveTo>
                      <a:lnTo>
                        <a:pt x="2023" y="1072"/>
                      </a:lnTo>
                      <a:moveTo>
                        <a:pt x="8" y="1070"/>
                      </a:moveTo>
                      <a:lnTo>
                        <a:pt x="600" y="1071"/>
                      </a:lnTo>
                    </a:path>
                  </a:pathLst>
                </a:custGeom>
                <a:noFill/>
                <a:ln w="9563">
                  <a:solidFill>
                    <a:srgbClr val="231F2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6" name="Freeform 4"/>
                <p:cNvSpPr>
                  <a:spLocks/>
                </p:cNvSpPr>
                <p:nvPr/>
              </p:nvSpPr>
              <p:spPr bwMode="auto">
                <a:xfrm>
                  <a:off x="6851" y="1916"/>
                  <a:ext cx="60" cy="77"/>
                </a:xfrm>
                <a:custGeom>
                  <a:avLst/>
                  <a:gdLst>
                    <a:gd name="T0" fmla="+- 0 6852 6852"/>
                    <a:gd name="T1" fmla="*/ T0 w 60"/>
                    <a:gd name="T2" fmla="+- 0 1916 1916"/>
                    <a:gd name="T3" fmla="*/ 1916 h 77"/>
                    <a:gd name="T4" fmla="+- 0 6911 6852"/>
                    <a:gd name="T5" fmla="*/ T4 w 60"/>
                    <a:gd name="T6" fmla="+- 0 1955 1916"/>
                    <a:gd name="T7" fmla="*/ 1955 h 77"/>
                    <a:gd name="T8" fmla="+- 0 6852 6852"/>
                    <a:gd name="T9" fmla="*/ T8 w 60"/>
                    <a:gd name="T10" fmla="+- 0 1993 1916"/>
                    <a:gd name="T11" fmla="*/ 1993 h 77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</a:cxnLst>
                  <a:rect l="0" t="0" r="r" b="b"/>
                  <a:pathLst>
                    <a:path w="60" h="77">
                      <a:moveTo>
                        <a:pt x="0" y="0"/>
                      </a:moveTo>
                      <a:lnTo>
                        <a:pt x="59" y="39"/>
                      </a:lnTo>
                      <a:lnTo>
                        <a:pt x="0" y="77"/>
                      </a:lnTo>
                    </a:path>
                  </a:pathLst>
                </a:custGeom>
                <a:noFill/>
                <a:ln w="9525">
                  <a:solidFill>
                    <a:srgbClr val="231F2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7" name="AutoShape 5"/>
                <p:cNvSpPr>
                  <a:spLocks/>
                </p:cNvSpPr>
                <p:nvPr/>
              </p:nvSpPr>
              <p:spPr bwMode="auto">
                <a:xfrm>
                  <a:off x="7863" y="529"/>
                  <a:ext cx="350" cy="2158"/>
                </a:xfrm>
                <a:custGeom>
                  <a:avLst/>
                  <a:gdLst>
                    <a:gd name="T0" fmla="+- 0 8213 7864"/>
                    <a:gd name="T1" fmla="*/ T0 w 350"/>
                    <a:gd name="T2" fmla="+- 0 530 530"/>
                    <a:gd name="T3" fmla="*/ 530 h 2158"/>
                    <a:gd name="T4" fmla="+- 0 8168 7864"/>
                    <a:gd name="T5" fmla="*/ T4 w 350"/>
                    <a:gd name="T6" fmla="+- 0 597 530"/>
                    <a:gd name="T7" fmla="*/ 597 h 2158"/>
                    <a:gd name="T8" fmla="+- 0 8126 7864"/>
                    <a:gd name="T9" fmla="*/ T8 w 350"/>
                    <a:gd name="T10" fmla="+- 0 665 530"/>
                    <a:gd name="T11" fmla="*/ 665 h 2158"/>
                    <a:gd name="T12" fmla="+- 0 8088 7864"/>
                    <a:gd name="T13" fmla="*/ T12 w 350"/>
                    <a:gd name="T14" fmla="+- 0 733 530"/>
                    <a:gd name="T15" fmla="*/ 733 h 2158"/>
                    <a:gd name="T16" fmla="+- 0 8052 7864"/>
                    <a:gd name="T17" fmla="*/ T16 w 350"/>
                    <a:gd name="T18" fmla="+- 0 801 530"/>
                    <a:gd name="T19" fmla="*/ 801 h 2158"/>
                    <a:gd name="T20" fmla="+- 0 8020 7864"/>
                    <a:gd name="T21" fmla="*/ T20 w 350"/>
                    <a:gd name="T22" fmla="+- 0 869 530"/>
                    <a:gd name="T23" fmla="*/ 869 h 2158"/>
                    <a:gd name="T24" fmla="+- 0 7990 7864"/>
                    <a:gd name="T25" fmla="*/ T24 w 350"/>
                    <a:gd name="T26" fmla="+- 0 938 530"/>
                    <a:gd name="T27" fmla="*/ 938 h 2158"/>
                    <a:gd name="T28" fmla="+- 0 7964 7864"/>
                    <a:gd name="T29" fmla="*/ T28 w 350"/>
                    <a:gd name="T30" fmla="+- 0 1007 530"/>
                    <a:gd name="T31" fmla="*/ 1007 h 2158"/>
                    <a:gd name="T32" fmla="+- 0 7940 7864"/>
                    <a:gd name="T33" fmla="*/ T32 w 350"/>
                    <a:gd name="T34" fmla="+- 0 1077 530"/>
                    <a:gd name="T35" fmla="*/ 1077 h 2158"/>
                    <a:gd name="T36" fmla="+- 0 7920 7864"/>
                    <a:gd name="T37" fmla="*/ T36 w 350"/>
                    <a:gd name="T38" fmla="+- 0 1147 530"/>
                    <a:gd name="T39" fmla="*/ 1147 h 2158"/>
                    <a:gd name="T40" fmla="+- 0 7903 7864"/>
                    <a:gd name="T41" fmla="*/ T40 w 350"/>
                    <a:gd name="T42" fmla="+- 0 1217 530"/>
                    <a:gd name="T43" fmla="*/ 1217 h 2158"/>
                    <a:gd name="T44" fmla="+- 0 7889 7864"/>
                    <a:gd name="T45" fmla="*/ T44 w 350"/>
                    <a:gd name="T46" fmla="+- 0 1287 530"/>
                    <a:gd name="T47" fmla="*/ 1287 h 2158"/>
                    <a:gd name="T48" fmla="+- 0 7878 7864"/>
                    <a:gd name="T49" fmla="*/ T48 w 350"/>
                    <a:gd name="T50" fmla="+- 0 1358 530"/>
                    <a:gd name="T51" fmla="*/ 1358 h 2158"/>
                    <a:gd name="T52" fmla="+- 0 7870 7864"/>
                    <a:gd name="T53" fmla="*/ T52 w 350"/>
                    <a:gd name="T54" fmla="+- 0 1429 530"/>
                    <a:gd name="T55" fmla="*/ 1429 h 2158"/>
                    <a:gd name="T56" fmla="+- 0 7865 7864"/>
                    <a:gd name="T57" fmla="*/ T56 w 350"/>
                    <a:gd name="T58" fmla="+- 0 1501 530"/>
                    <a:gd name="T59" fmla="*/ 1501 h 2158"/>
                    <a:gd name="T60" fmla="+- 0 7864 7864"/>
                    <a:gd name="T61" fmla="*/ T60 w 350"/>
                    <a:gd name="T62" fmla="+- 0 1572 530"/>
                    <a:gd name="T63" fmla="*/ 1572 h 2158"/>
                    <a:gd name="T64" fmla="+- 0 7865 7864"/>
                    <a:gd name="T65" fmla="*/ T64 w 350"/>
                    <a:gd name="T66" fmla="+- 0 1644 530"/>
                    <a:gd name="T67" fmla="*/ 1644 h 2158"/>
                    <a:gd name="T68" fmla="+- 0 7869 7864"/>
                    <a:gd name="T69" fmla="*/ T68 w 350"/>
                    <a:gd name="T70" fmla="+- 0 1717 530"/>
                    <a:gd name="T71" fmla="*/ 1717 h 2158"/>
                    <a:gd name="T72" fmla="+- 0 7877 7864"/>
                    <a:gd name="T73" fmla="*/ T72 w 350"/>
                    <a:gd name="T74" fmla="+- 0 1789 530"/>
                    <a:gd name="T75" fmla="*/ 1789 h 2158"/>
                    <a:gd name="T76" fmla="+- 0 7888 7864"/>
                    <a:gd name="T77" fmla="*/ T76 w 350"/>
                    <a:gd name="T78" fmla="+- 0 1862 530"/>
                    <a:gd name="T79" fmla="*/ 1862 h 2158"/>
                    <a:gd name="T80" fmla="+- 0 7902 7864"/>
                    <a:gd name="T81" fmla="*/ T80 w 350"/>
                    <a:gd name="T82" fmla="+- 0 1936 530"/>
                    <a:gd name="T83" fmla="*/ 1936 h 2158"/>
                    <a:gd name="T84" fmla="+- 0 7919 7864"/>
                    <a:gd name="T85" fmla="*/ T84 w 350"/>
                    <a:gd name="T86" fmla="+- 0 2009 530"/>
                    <a:gd name="T87" fmla="*/ 2009 h 2158"/>
                    <a:gd name="T88" fmla="+- 0 7939 7864"/>
                    <a:gd name="T89" fmla="*/ T88 w 350"/>
                    <a:gd name="T90" fmla="+- 0 2083 530"/>
                    <a:gd name="T91" fmla="*/ 2083 h 2158"/>
                    <a:gd name="T92" fmla="+- 0 7962 7864"/>
                    <a:gd name="T93" fmla="*/ T92 w 350"/>
                    <a:gd name="T94" fmla="+- 0 2158 530"/>
                    <a:gd name="T95" fmla="*/ 2158 h 2158"/>
                    <a:gd name="T96" fmla="+- 0 7989 7864"/>
                    <a:gd name="T97" fmla="*/ T96 w 350"/>
                    <a:gd name="T98" fmla="+- 0 2232 530"/>
                    <a:gd name="T99" fmla="*/ 2232 h 2158"/>
                    <a:gd name="T100" fmla="+- 0 8018 7864"/>
                    <a:gd name="T101" fmla="*/ T100 w 350"/>
                    <a:gd name="T102" fmla="+- 0 2307 530"/>
                    <a:gd name="T103" fmla="*/ 2307 h 2158"/>
                    <a:gd name="T104" fmla="+- 0 8051 7864"/>
                    <a:gd name="T105" fmla="*/ T104 w 350"/>
                    <a:gd name="T106" fmla="+- 0 2383 530"/>
                    <a:gd name="T107" fmla="*/ 2383 h 2158"/>
                    <a:gd name="T108" fmla="+- 0 8087 7864"/>
                    <a:gd name="T109" fmla="*/ T108 w 350"/>
                    <a:gd name="T110" fmla="+- 0 2458 530"/>
                    <a:gd name="T111" fmla="*/ 2458 h 2158"/>
                    <a:gd name="T112" fmla="+- 0 8126 7864"/>
                    <a:gd name="T113" fmla="*/ T112 w 350"/>
                    <a:gd name="T114" fmla="+- 0 2534 530"/>
                    <a:gd name="T115" fmla="*/ 2534 h 2158"/>
                    <a:gd name="T116" fmla="+- 0 8168 7864"/>
                    <a:gd name="T117" fmla="*/ T116 w 350"/>
                    <a:gd name="T118" fmla="+- 0 2611 530"/>
                    <a:gd name="T119" fmla="*/ 2611 h 2158"/>
                    <a:gd name="T120" fmla="+- 0 8213 7864"/>
                    <a:gd name="T121" fmla="*/ T120 w 350"/>
                    <a:gd name="T122" fmla="+- 0 2687 530"/>
                    <a:gd name="T123" fmla="*/ 2687 h 2158"/>
                    <a:gd name="T124" fmla="+- 0 7950 7864"/>
                    <a:gd name="T125" fmla="*/ T124 w 350"/>
                    <a:gd name="T126" fmla="+- 0 1797 530"/>
                    <a:gd name="T127" fmla="*/ 1797 h 2158"/>
                    <a:gd name="T128" fmla="+- 0 7881 7864"/>
                    <a:gd name="T129" fmla="*/ T128 w 350"/>
                    <a:gd name="T130" fmla="+- 0 1821 530"/>
                    <a:gd name="T131" fmla="*/ 1821 h 2158"/>
                    <a:gd name="T132" fmla="+- 0 7942 7864"/>
                    <a:gd name="T133" fmla="*/ T132 w 350"/>
                    <a:gd name="T134" fmla="+- 0 1740 530"/>
                    <a:gd name="T135" fmla="*/ 1740 h 2158"/>
                    <a:gd name="T136" fmla="+- 0 7874 7864"/>
                    <a:gd name="T137" fmla="*/ T136 w 350"/>
                    <a:gd name="T138" fmla="+- 0 1764 530"/>
                    <a:gd name="T139" fmla="*/ 1764 h 2158"/>
                    <a:gd name="T140" fmla="+- 0 7938 7864"/>
                    <a:gd name="T141" fmla="*/ T140 w 350"/>
                    <a:gd name="T142" fmla="+- 0 1663 530"/>
                    <a:gd name="T143" fmla="*/ 1663 h 2158"/>
                    <a:gd name="T144" fmla="+- 0 7870 7864"/>
                    <a:gd name="T145" fmla="*/ T144 w 350"/>
                    <a:gd name="T146" fmla="+- 0 1687 530"/>
                    <a:gd name="T147" fmla="*/ 1687 h 2158"/>
                    <a:gd name="T148" fmla="+- 0 7938 7864"/>
                    <a:gd name="T149" fmla="*/ T148 w 350"/>
                    <a:gd name="T150" fmla="+- 0 1584 530"/>
                    <a:gd name="T151" fmla="*/ 1584 h 2158"/>
                    <a:gd name="T152" fmla="+- 0 7870 7864"/>
                    <a:gd name="T153" fmla="*/ T152 w 350"/>
                    <a:gd name="T154" fmla="+- 0 1608 530"/>
                    <a:gd name="T155" fmla="*/ 1608 h 2158"/>
                    <a:gd name="T156" fmla="+- 0 7939 7864"/>
                    <a:gd name="T157" fmla="*/ T156 w 350"/>
                    <a:gd name="T158" fmla="+- 0 1503 530"/>
                    <a:gd name="T159" fmla="*/ 1503 h 2158"/>
                    <a:gd name="T160" fmla="+- 0 7871 7864"/>
                    <a:gd name="T161" fmla="*/ T160 w 350"/>
                    <a:gd name="T162" fmla="+- 0 1526 530"/>
                    <a:gd name="T163" fmla="*/ 1526 h 2158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  <a:cxn ang="0">
                      <a:pos x="T17" y="T19"/>
                    </a:cxn>
                    <a:cxn ang="0">
                      <a:pos x="T21" y="T23"/>
                    </a:cxn>
                    <a:cxn ang="0">
                      <a:pos x="T25" y="T27"/>
                    </a:cxn>
                    <a:cxn ang="0">
                      <a:pos x="T29" y="T31"/>
                    </a:cxn>
                    <a:cxn ang="0">
                      <a:pos x="T33" y="T35"/>
                    </a:cxn>
                    <a:cxn ang="0">
                      <a:pos x="T37" y="T39"/>
                    </a:cxn>
                    <a:cxn ang="0">
                      <a:pos x="T41" y="T43"/>
                    </a:cxn>
                    <a:cxn ang="0">
                      <a:pos x="T45" y="T47"/>
                    </a:cxn>
                    <a:cxn ang="0">
                      <a:pos x="T49" y="T51"/>
                    </a:cxn>
                    <a:cxn ang="0">
                      <a:pos x="T53" y="T55"/>
                    </a:cxn>
                    <a:cxn ang="0">
                      <a:pos x="T57" y="T59"/>
                    </a:cxn>
                    <a:cxn ang="0">
                      <a:pos x="T61" y="T63"/>
                    </a:cxn>
                    <a:cxn ang="0">
                      <a:pos x="T65" y="T67"/>
                    </a:cxn>
                    <a:cxn ang="0">
                      <a:pos x="T69" y="T71"/>
                    </a:cxn>
                    <a:cxn ang="0">
                      <a:pos x="T73" y="T75"/>
                    </a:cxn>
                    <a:cxn ang="0">
                      <a:pos x="T77" y="T79"/>
                    </a:cxn>
                    <a:cxn ang="0">
                      <a:pos x="T81" y="T83"/>
                    </a:cxn>
                    <a:cxn ang="0">
                      <a:pos x="T85" y="T87"/>
                    </a:cxn>
                    <a:cxn ang="0">
                      <a:pos x="T89" y="T91"/>
                    </a:cxn>
                    <a:cxn ang="0">
                      <a:pos x="T93" y="T95"/>
                    </a:cxn>
                    <a:cxn ang="0">
                      <a:pos x="T97" y="T99"/>
                    </a:cxn>
                    <a:cxn ang="0">
                      <a:pos x="T101" y="T103"/>
                    </a:cxn>
                    <a:cxn ang="0">
                      <a:pos x="T105" y="T107"/>
                    </a:cxn>
                    <a:cxn ang="0">
                      <a:pos x="T109" y="T111"/>
                    </a:cxn>
                    <a:cxn ang="0">
                      <a:pos x="T113" y="T115"/>
                    </a:cxn>
                    <a:cxn ang="0">
                      <a:pos x="T117" y="T119"/>
                    </a:cxn>
                    <a:cxn ang="0">
                      <a:pos x="T121" y="T123"/>
                    </a:cxn>
                    <a:cxn ang="0">
                      <a:pos x="T125" y="T127"/>
                    </a:cxn>
                    <a:cxn ang="0">
                      <a:pos x="T129" y="T131"/>
                    </a:cxn>
                    <a:cxn ang="0">
                      <a:pos x="T133" y="T135"/>
                    </a:cxn>
                    <a:cxn ang="0">
                      <a:pos x="T137" y="T139"/>
                    </a:cxn>
                    <a:cxn ang="0">
                      <a:pos x="T141" y="T143"/>
                    </a:cxn>
                    <a:cxn ang="0">
                      <a:pos x="T145" y="T147"/>
                    </a:cxn>
                    <a:cxn ang="0">
                      <a:pos x="T149" y="T151"/>
                    </a:cxn>
                    <a:cxn ang="0">
                      <a:pos x="T153" y="T155"/>
                    </a:cxn>
                    <a:cxn ang="0">
                      <a:pos x="T157" y="T159"/>
                    </a:cxn>
                    <a:cxn ang="0">
                      <a:pos x="T161" y="T163"/>
                    </a:cxn>
                  </a:cxnLst>
                  <a:rect l="0" t="0" r="r" b="b"/>
                  <a:pathLst>
                    <a:path w="350" h="2158">
                      <a:moveTo>
                        <a:pt x="349" y="0"/>
                      </a:moveTo>
                      <a:lnTo>
                        <a:pt x="304" y="67"/>
                      </a:lnTo>
                      <a:lnTo>
                        <a:pt x="262" y="135"/>
                      </a:lnTo>
                      <a:lnTo>
                        <a:pt x="224" y="203"/>
                      </a:lnTo>
                      <a:lnTo>
                        <a:pt x="188" y="271"/>
                      </a:lnTo>
                      <a:lnTo>
                        <a:pt x="156" y="339"/>
                      </a:lnTo>
                      <a:lnTo>
                        <a:pt x="126" y="408"/>
                      </a:lnTo>
                      <a:lnTo>
                        <a:pt x="100" y="477"/>
                      </a:lnTo>
                      <a:lnTo>
                        <a:pt x="76" y="547"/>
                      </a:lnTo>
                      <a:lnTo>
                        <a:pt x="56" y="617"/>
                      </a:lnTo>
                      <a:lnTo>
                        <a:pt x="39" y="687"/>
                      </a:lnTo>
                      <a:lnTo>
                        <a:pt x="25" y="757"/>
                      </a:lnTo>
                      <a:lnTo>
                        <a:pt x="14" y="828"/>
                      </a:lnTo>
                      <a:lnTo>
                        <a:pt x="6" y="899"/>
                      </a:lnTo>
                      <a:lnTo>
                        <a:pt x="1" y="971"/>
                      </a:lnTo>
                      <a:lnTo>
                        <a:pt x="0" y="1042"/>
                      </a:lnTo>
                      <a:lnTo>
                        <a:pt x="1" y="1114"/>
                      </a:lnTo>
                      <a:lnTo>
                        <a:pt x="5" y="1187"/>
                      </a:lnTo>
                      <a:lnTo>
                        <a:pt x="13" y="1259"/>
                      </a:lnTo>
                      <a:lnTo>
                        <a:pt x="24" y="1332"/>
                      </a:lnTo>
                      <a:lnTo>
                        <a:pt x="38" y="1406"/>
                      </a:lnTo>
                      <a:lnTo>
                        <a:pt x="55" y="1479"/>
                      </a:lnTo>
                      <a:lnTo>
                        <a:pt x="75" y="1553"/>
                      </a:lnTo>
                      <a:lnTo>
                        <a:pt x="98" y="1628"/>
                      </a:lnTo>
                      <a:lnTo>
                        <a:pt x="125" y="1702"/>
                      </a:lnTo>
                      <a:lnTo>
                        <a:pt x="154" y="1777"/>
                      </a:lnTo>
                      <a:lnTo>
                        <a:pt x="187" y="1853"/>
                      </a:lnTo>
                      <a:lnTo>
                        <a:pt x="223" y="1928"/>
                      </a:lnTo>
                      <a:lnTo>
                        <a:pt x="262" y="2004"/>
                      </a:lnTo>
                      <a:lnTo>
                        <a:pt x="304" y="2081"/>
                      </a:lnTo>
                      <a:lnTo>
                        <a:pt x="349" y="2157"/>
                      </a:lnTo>
                      <a:moveTo>
                        <a:pt x="86" y="1267"/>
                      </a:moveTo>
                      <a:lnTo>
                        <a:pt x="17" y="1291"/>
                      </a:lnTo>
                      <a:moveTo>
                        <a:pt x="78" y="1210"/>
                      </a:moveTo>
                      <a:lnTo>
                        <a:pt x="10" y="1234"/>
                      </a:lnTo>
                      <a:moveTo>
                        <a:pt x="74" y="1133"/>
                      </a:moveTo>
                      <a:lnTo>
                        <a:pt x="6" y="1157"/>
                      </a:lnTo>
                      <a:moveTo>
                        <a:pt x="74" y="1054"/>
                      </a:moveTo>
                      <a:lnTo>
                        <a:pt x="6" y="1078"/>
                      </a:lnTo>
                      <a:moveTo>
                        <a:pt x="75" y="973"/>
                      </a:moveTo>
                      <a:lnTo>
                        <a:pt x="7" y="996"/>
                      </a:lnTo>
                    </a:path>
                  </a:pathLst>
                </a:custGeom>
                <a:noFill/>
                <a:ln w="9563">
                  <a:solidFill>
                    <a:srgbClr val="231F2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8" name="Line 6"/>
                <p:cNvSpPr>
                  <a:spLocks noChangeShapeType="1"/>
                </p:cNvSpPr>
                <p:nvPr/>
              </p:nvSpPr>
              <p:spPr bwMode="auto">
                <a:xfrm>
                  <a:off x="7872" y="1436"/>
                  <a:ext cx="83" cy="0"/>
                </a:xfrm>
                <a:prstGeom prst="line">
                  <a:avLst/>
                </a:prstGeom>
                <a:noFill/>
                <a:ln w="14491">
                  <a:solidFill>
                    <a:srgbClr val="231F2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9" name="Line 7"/>
                <p:cNvSpPr>
                  <a:spLocks noChangeShapeType="1"/>
                </p:cNvSpPr>
                <p:nvPr/>
              </p:nvSpPr>
              <p:spPr bwMode="auto">
                <a:xfrm>
                  <a:off x="7879" y="1361"/>
                  <a:ext cx="80" cy="0"/>
                </a:xfrm>
                <a:prstGeom prst="line">
                  <a:avLst/>
                </a:prstGeom>
                <a:noFill/>
                <a:ln w="13818">
                  <a:solidFill>
                    <a:srgbClr val="231F2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0" name="Line 8"/>
                <p:cNvSpPr>
                  <a:spLocks noChangeShapeType="1"/>
                </p:cNvSpPr>
                <p:nvPr/>
              </p:nvSpPr>
              <p:spPr bwMode="auto">
                <a:xfrm>
                  <a:off x="7892" y="1291"/>
                  <a:ext cx="80" cy="0"/>
                </a:xfrm>
                <a:prstGeom prst="line">
                  <a:avLst/>
                </a:prstGeom>
                <a:noFill/>
                <a:ln w="13818">
                  <a:solidFill>
                    <a:srgbClr val="231F2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1" name="Line 9"/>
                <p:cNvSpPr>
                  <a:spLocks noChangeShapeType="1"/>
                </p:cNvSpPr>
                <p:nvPr/>
              </p:nvSpPr>
              <p:spPr bwMode="auto">
                <a:xfrm>
                  <a:off x="7908" y="1217"/>
                  <a:ext cx="80" cy="0"/>
                </a:xfrm>
                <a:prstGeom prst="line">
                  <a:avLst/>
                </a:prstGeom>
                <a:noFill/>
                <a:ln w="13818">
                  <a:solidFill>
                    <a:srgbClr val="231F2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2" name="Line 10"/>
                <p:cNvSpPr>
                  <a:spLocks noChangeShapeType="1"/>
                </p:cNvSpPr>
                <p:nvPr/>
              </p:nvSpPr>
              <p:spPr bwMode="auto">
                <a:xfrm>
                  <a:off x="7994" y="1151"/>
                  <a:ext cx="0" cy="0"/>
                </a:xfrm>
                <a:prstGeom prst="line">
                  <a:avLst/>
                </a:prstGeom>
                <a:noFill/>
                <a:ln w="9563">
                  <a:solidFill>
                    <a:srgbClr val="231F2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pic>
              <p:nvPicPr>
                <p:cNvPr id="1035" name="Picture 11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50" y="553"/>
                  <a:ext cx="295" cy="5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" name="AutoShape 12"/>
                <p:cNvSpPr>
                  <a:spLocks/>
                </p:cNvSpPr>
                <p:nvPr/>
              </p:nvSpPr>
              <p:spPr bwMode="auto">
                <a:xfrm>
                  <a:off x="6299" y="1023"/>
                  <a:ext cx="3668" cy="1413"/>
                </a:xfrm>
                <a:custGeom>
                  <a:avLst/>
                  <a:gdLst>
                    <a:gd name="T0" fmla="+- 0 8142 6299"/>
                    <a:gd name="T1" fmla="*/ T0 w 3668"/>
                    <a:gd name="T2" fmla="+- 0 2405 1024"/>
                    <a:gd name="T3" fmla="*/ 2405 h 1413"/>
                    <a:gd name="T4" fmla="+- 0 8077 6299"/>
                    <a:gd name="T5" fmla="*/ T4 w 3668"/>
                    <a:gd name="T6" fmla="+- 0 2437 1024"/>
                    <a:gd name="T7" fmla="*/ 2437 h 1413"/>
                    <a:gd name="T8" fmla="+- 0 8110 6299"/>
                    <a:gd name="T9" fmla="*/ T8 w 3668"/>
                    <a:gd name="T10" fmla="+- 0 2330 1024"/>
                    <a:gd name="T11" fmla="*/ 2330 h 1413"/>
                    <a:gd name="T12" fmla="+- 0 8047 6299"/>
                    <a:gd name="T13" fmla="*/ T12 w 3668"/>
                    <a:gd name="T14" fmla="+- 0 2365 1024"/>
                    <a:gd name="T15" fmla="*/ 2365 h 1413"/>
                    <a:gd name="T16" fmla="+- 0 8090 6299"/>
                    <a:gd name="T17" fmla="*/ T16 w 3668"/>
                    <a:gd name="T18" fmla="+- 0 2282 1024"/>
                    <a:gd name="T19" fmla="*/ 2282 h 1413"/>
                    <a:gd name="T20" fmla="+- 0 8022 6299"/>
                    <a:gd name="T21" fmla="*/ T20 w 3668"/>
                    <a:gd name="T22" fmla="+- 0 2307 1024"/>
                    <a:gd name="T23" fmla="*/ 2307 h 1413"/>
                    <a:gd name="T24" fmla="+- 0 8073 6299"/>
                    <a:gd name="T25" fmla="*/ T24 w 3668"/>
                    <a:gd name="T26" fmla="+- 0 2221 1024"/>
                    <a:gd name="T27" fmla="*/ 2221 h 1413"/>
                    <a:gd name="T28" fmla="+- 0 8005 6299"/>
                    <a:gd name="T29" fmla="*/ T28 w 3668"/>
                    <a:gd name="T30" fmla="+- 0 2246 1024"/>
                    <a:gd name="T31" fmla="*/ 2246 h 1413"/>
                    <a:gd name="T32" fmla="+- 0 8046 6299"/>
                    <a:gd name="T33" fmla="*/ T32 w 3668"/>
                    <a:gd name="T34" fmla="+- 0 2156 1024"/>
                    <a:gd name="T35" fmla="*/ 2156 h 1413"/>
                    <a:gd name="T36" fmla="+- 0 7986 6299"/>
                    <a:gd name="T37" fmla="*/ T36 w 3668"/>
                    <a:gd name="T38" fmla="+- 0 2197 1024"/>
                    <a:gd name="T39" fmla="*/ 2197 h 1413"/>
                    <a:gd name="T40" fmla="+- 0 8021 6299"/>
                    <a:gd name="T41" fmla="*/ T40 w 3668"/>
                    <a:gd name="T42" fmla="+- 0 2096 1024"/>
                    <a:gd name="T43" fmla="*/ 2096 h 1413"/>
                    <a:gd name="T44" fmla="+- 0 7959 6299"/>
                    <a:gd name="T45" fmla="*/ T44 w 3668"/>
                    <a:gd name="T46" fmla="+- 0 2124 1024"/>
                    <a:gd name="T47" fmla="*/ 2124 h 1413"/>
                    <a:gd name="T48" fmla="+- 0 7995 6299"/>
                    <a:gd name="T49" fmla="*/ T48 w 3668"/>
                    <a:gd name="T50" fmla="+- 0 2034 1024"/>
                    <a:gd name="T51" fmla="*/ 2034 h 1413"/>
                    <a:gd name="T52" fmla="+- 0 7935 6299"/>
                    <a:gd name="T53" fmla="*/ T52 w 3668"/>
                    <a:gd name="T54" fmla="+- 0 2059 1024"/>
                    <a:gd name="T55" fmla="*/ 2059 h 1413"/>
                    <a:gd name="T56" fmla="+- 0 7973 6299"/>
                    <a:gd name="T57" fmla="*/ T56 w 3668"/>
                    <a:gd name="T58" fmla="+- 0 1967 1024"/>
                    <a:gd name="T59" fmla="*/ 1967 h 1413"/>
                    <a:gd name="T60" fmla="+- 0 7913 6299"/>
                    <a:gd name="T61" fmla="*/ T60 w 3668"/>
                    <a:gd name="T62" fmla="+- 0 1991 1024"/>
                    <a:gd name="T63" fmla="*/ 1991 h 1413"/>
                    <a:gd name="T64" fmla="+- 0 7965 6299"/>
                    <a:gd name="T65" fmla="*/ T64 w 3668"/>
                    <a:gd name="T66" fmla="+- 0 1915 1024"/>
                    <a:gd name="T67" fmla="*/ 1915 h 1413"/>
                    <a:gd name="T68" fmla="+- 0 7904 6299"/>
                    <a:gd name="T69" fmla="*/ T68 w 3668"/>
                    <a:gd name="T70" fmla="+- 0 1940 1024"/>
                    <a:gd name="T71" fmla="*/ 1940 h 1413"/>
                    <a:gd name="T72" fmla="+- 0 7959 6299"/>
                    <a:gd name="T73" fmla="*/ T72 w 3668"/>
                    <a:gd name="T74" fmla="+- 0 1854 1024"/>
                    <a:gd name="T75" fmla="*/ 1854 h 1413"/>
                    <a:gd name="T76" fmla="+- 0 7898 6299"/>
                    <a:gd name="T77" fmla="*/ T76 w 3668"/>
                    <a:gd name="T78" fmla="+- 0 1878 1024"/>
                    <a:gd name="T79" fmla="*/ 1878 h 1413"/>
                    <a:gd name="T80" fmla="+- 0 6299 6299"/>
                    <a:gd name="T81" fmla="*/ T80 w 3668"/>
                    <a:gd name="T82" fmla="+- 0 1613 1024"/>
                    <a:gd name="T83" fmla="*/ 1613 h 1413"/>
                    <a:gd name="T84" fmla="+- 0 9967 6299"/>
                    <a:gd name="T85" fmla="*/ T84 w 3668"/>
                    <a:gd name="T86" fmla="+- 0 1613 1024"/>
                    <a:gd name="T87" fmla="*/ 1613 h 1413"/>
                    <a:gd name="T88" fmla="+- 0 7095 6299"/>
                    <a:gd name="T89" fmla="*/ T88 w 3668"/>
                    <a:gd name="T90" fmla="+- 0 1282 1024"/>
                    <a:gd name="T91" fmla="*/ 1282 h 1413"/>
                    <a:gd name="T92" fmla="+- 0 7887 6299"/>
                    <a:gd name="T93" fmla="*/ T92 w 3668"/>
                    <a:gd name="T94" fmla="+- 0 1282 1024"/>
                    <a:gd name="T95" fmla="*/ 1282 h 1413"/>
                    <a:gd name="T96" fmla="+- 0 6806 6299"/>
                    <a:gd name="T97" fmla="*/ T96 w 3668"/>
                    <a:gd name="T98" fmla="+- 0 1613 1024"/>
                    <a:gd name="T99" fmla="*/ 1613 h 1413"/>
                    <a:gd name="T100" fmla="+- 0 7107 6299"/>
                    <a:gd name="T101" fmla="*/ T100 w 3668"/>
                    <a:gd name="T102" fmla="+- 0 1613 1024"/>
                    <a:gd name="T103" fmla="*/ 1613 h 1413"/>
                    <a:gd name="T104" fmla="+- 0 7059 6299"/>
                    <a:gd name="T105" fmla="*/ T104 w 3668"/>
                    <a:gd name="T106" fmla="+- 0 1575 1024"/>
                    <a:gd name="T107" fmla="*/ 1575 h 1413"/>
                    <a:gd name="T108" fmla="+- 0 7119 6299"/>
                    <a:gd name="T109" fmla="*/ T108 w 3668"/>
                    <a:gd name="T110" fmla="+- 0 1613 1024"/>
                    <a:gd name="T111" fmla="*/ 1613 h 1413"/>
                    <a:gd name="T112" fmla="+- 0 7059 6299"/>
                    <a:gd name="T113" fmla="*/ T112 w 3668"/>
                    <a:gd name="T114" fmla="+- 0 1652 1024"/>
                    <a:gd name="T115" fmla="*/ 1652 h 1413"/>
                    <a:gd name="T116" fmla="+- 0 6902 6299"/>
                    <a:gd name="T117" fmla="*/ T116 w 3668"/>
                    <a:gd name="T118" fmla="+- 0 1613 1024"/>
                    <a:gd name="T119" fmla="*/ 1613 h 1413"/>
                    <a:gd name="T120" fmla="+- 0 6751 6299"/>
                    <a:gd name="T121" fmla="*/ T120 w 3668"/>
                    <a:gd name="T122" fmla="+- 0 1613 1024"/>
                    <a:gd name="T123" fmla="*/ 1613 h 1413"/>
                    <a:gd name="T124" fmla="+- 0 6799 6299"/>
                    <a:gd name="T125" fmla="*/ T124 w 3668"/>
                    <a:gd name="T126" fmla="+- 0 1652 1024"/>
                    <a:gd name="T127" fmla="*/ 1652 h 1413"/>
                    <a:gd name="T128" fmla="+- 0 6739 6299"/>
                    <a:gd name="T129" fmla="*/ T128 w 3668"/>
                    <a:gd name="T130" fmla="+- 0 1613 1024"/>
                    <a:gd name="T131" fmla="*/ 1613 h 1413"/>
                    <a:gd name="T132" fmla="+- 0 6799 6299"/>
                    <a:gd name="T133" fmla="*/ T132 w 3668"/>
                    <a:gd name="T134" fmla="+- 0 1575 1024"/>
                    <a:gd name="T135" fmla="*/ 1575 h 1413"/>
                    <a:gd name="T136" fmla="+- 0 7895 6299"/>
                    <a:gd name="T137" fmla="*/ T136 w 3668"/>
                    <a:gd name="T138" fmla="+- 0 1287 1024"/>
                    <a:gd name="T139" fmla="*/ 1287 h 1413"/>
                    <a:gd name="T140" fmla="+- 0 7247 6299"/>
                    <a:gd name="T141" fmla="*/ T140 w 3668"/>
                    <a:gd name="T142" fmla="+- 0 1024 1024"/>
                    <a:gd name="T143" fmla="*/ 1024 h 1413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  <a:cxn ang="0">
                      <a:pos x="T17" y="T19"/>
                    </a:cxn>
                    <a:cxn ang="0">
                      <a:pos x="T21" y="T23"/>
                    </a:cxn>
                    <a:cxn ang="0">
                      <a:pos x="T25" y="T27"/>
                    </a:cxn>
                    <a:cxn ang="0">
                      <a:pos x="T29" y="T31"/>
                    </a:cxn>
                    <a:cxn ang="0">
                      <a:pos x="T33" y="T35"/>
                    </a:cxn>
                    <a:cxn ang="0">
                      <a:pos x="T37" y="T39"/>
                    </a:cxn>
                    <a:cxn ang="0">
                      <a:pos x="T41" y="T43"/>
                    </a:cxn>
                    <a:cxn ang="0">
                      <a:pos x="T45" y="T47"/>
                    </a:cxn>
                    <a:cxn ang="0">
                      <a:pos x="T49" y="T51"/>
                    </a:cxn>
                    <a:cxn ang="0">
                      <a:pos x="T53" y="T55"/>
                    </a:cxn>
                    <a:cxn ang="0">
                      <a:pos x="T57" y="T59"/>
                    </a:cxn>
                    <a:cxn ang="0">
                      <a:pos x="T61" y="T63"/>
                    </a:cxn>
                    <a:cxn ang="0">
                      <a:pos x="T65" y="T67"/>
                    </a:cxn>
                    <a:cxn ang="0">
                      <a:pos x="T69" y="T71"/>
                    </a:cxn>
                    <a:cxn ang="0">
                      <a:pos x="T73" y="T75"/>
                    </a:cxn>
                    <a:cxn ang="0">
                      <a:pos x="T77" y="T79"/>
                    </a:cxn>
                    <a:cxn ang="0">
                      <a:pos x="T81" y="T83"/>
                    </a:cxn>
                    <a:cxn ang="0">
                      <a:pos x="T85" y="T87"/>
                    </a:cxn>
                    <a:cxn ang="0">
                      <a:pos x="T89" y="T91"/>
                    </a:cxn>
                    <a:cxn ang="0">
                      <a:pos x="T93" y="T95"/>
                    </a:cxn>
                    <a:cxn ang="0">
                      <a:pos x="T97" y="T99"/>
                    </a:cxn>
                    <a:cxn ang="0">
                      <a:pos x="T101" y="T103"/>
                    </a:cxn>
                    <a:cxn ang="0">
                      <a:pos x="T105" y="T107"/>
                    </a:cxn>
                    <a:cxn ang="0">
                      <a:pos x="T109" y="T111"/>
                    </a:cxn>
                    <a:cxn ang="0">
                      <a:pos x="T113" y="T115"/>
                    </a:cxn>
                    <a:cxn ang="0">
                      <a:pos x="T117" y="T119"/>
                    </a:cxn>
                    <a:cxn ang="0">
                      <a:pos x="T121" y="T123"/>
                    </a:cxn>
                    <a:cxn ang="0">
                      <a:pos x="T125" y="T127"/>
                    </a:cxn>
                    <a:cxn ang="0">
                      <a:pos x="T129" y="T131"/>
                    </a:cxn>
                    <a:cxn ang="0">
                      <a:pos x="T133" y="T135"/>
                    </a:cxn>
                    <a:cxn ang="0">
                      <a:pos x="T137" y="T139"/>
                    </a:cxn>
                    <a:cxn ang="0">
                      <a:pos x="T141" y="T143"/>
                    </a:cxn>
                  </a:cxnLst>
                  <a:rect l="0" t="0" r="r" b="b"/>
                  <a:pathLst>
                    <a:path w="3668" h="1413">
                      <a:moveTo>
                        <a:pt x="1843" y="1381"/>
                      </a:moveTo>
                      <a:lnTo>
                        <a:pt x="1778" y="1413"/>
                      </a:lnTo>
                      <a:moveTo>
                        <a:pt x="1811" y="1306"/>
                      </a:moveTo>
                      <a:lnTo>
                        <a:pt x="1748" y="1341"/>
                      </a:lnTo>
                      <a:moveTo>
                        <a:pt x="1791" y="1258"/>
                      </a:moveTo>
                      <a:lnTo>
                        <a:pt x="1723" y="1283"/>
                      </a:lnTo>
                      <a:moveTo>
                        <a:pt x="1774" y="1197"/>
                      </a:moveTo>
                      <a:lnTo>
                        <a:pt x="1706" y="1222"/>
                      </a:lnTo>
                      <a:moveTo>
                        <a:pt x="1747" y="1132"/>
                      </a:moveTo>
                      <a:lnTo>
                        <a:pt x="1687" y="1173"/>
                      </a:lnTo>
                      <a:moveTo>
                        <a:pt x="1722" y="1072"/>
                      </a:moveTo>
                      <a:lnTo>
                        <a:pt x="1660" y="1100"/>
                      </a:lnTo>
                      <a:moveTo>
                        <a:pt x="1696" y="1010"/>
                      </a:moveTo>
                      <a:lnTo>
                        <a:pt x="1636" y="1035"/>
                      </a:lnTo>
                      <a:moveTo>
                        <a:pt x="1674" y="943"/>
                      </a:moveTo>
                      <a:lnTo>
                        <a:pt x="1614" y="967"/>
                      </a:lnTo>
                      <a:moveTo>
                        <a:pt x="1666" y="891"/>
                      </a:moveTo>
                      <a:lnTo>
                        <a:pt x="1605" y="916"/>
                      </a:lnTo>
                      <a:moveTo>
                        <a:pt x="1660" y="830"/>
                      </a:moveTo>
                      <a:lnTo>
                        <a:pt x="1599" y="854"/>
                      </a:lnTo>
                      <a:moveTo>
                        <a:pt x="0" y="589"/>
                      </a:moveTo>
                      <a:lnTo>
                        <a:pt x="3668" y="589"/>
                      </a:lnTo>
                      <a:moveTo>
                        <a:pt x="796" y="258"/>
                      </a:moveTo>
                      <a:lnTo>
                        <a:pt x="1588" y="258"/>
                      </a:lnTo>
                      <a:moveTo>
                        <a:pt x="507" y="589"/>
                      </a:moveTo>
                      <a:lnTo>
                        <a:pt x="808" y="589"/>
                      </a:lnTo>
                      <a:moveTo>
                        <a:pt x="760" y="551"/>
                      </a:moveTo>
                      <a:lnTo>
                        <a:pt x="820" y="589"/>
                      </a:lnTo>
                      <a:lnTo>
                        <a:pt x="760" y="628"/>
                      </a:lnTo>
                      <a:moveTo>
                        <a:pt x="603" y="589"/>
                      </a:moveTo>
                      <a:lnTo>
                        <a:pt x="452" y="589"/>
                      </a:lnTo>
                      <a:moveTo>
                        <a:pt x="500" y="628"/>
                      </a:moveTo>
                      <a:lnTo>
                        <a:pt x="440" y="589"/>
                      </a:lnTo>
                      <a:lnTo>
                        <a:pt x="500" y="551"/>
                      </a:lnTo>
                      <a:moveTo>
                        <a:pt x="1596" y="263"/>
                      </a:moveTo>
                      <a:lnTo>
                        <a:pt x="948" y="0"/>
                      </a:lnTo>
                    </a:path>
                  </a:pathLst>
                </a:custGeom>
                <a:noFill/>
                <a:ln w="9563">
                  <a:solidFill>
                    <a:srgbClr val="231F2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" name="Freeform 13"/>
                <p:cNvSpPr>
                  <a:spLocks/>
                </p:cNvSpPr>
                <p:nvPr/>
              </p:nvSpPr>
              <p:spPr bwMode="auto">
                <a:xfrm>
                  <a:off x="7236" y="1005"/>
                  <a:ext cx="70" cy="72"/>
                </a:xfrm>
                <a:custGeom>
                  <a:avLst/>
                  <a:gdLst>
                    <a:gd name="T0" fmla="+- 0 7277 7236"/>
                    <a:gd name="T1" fmla="*/ T0 w 70"/>
                    <a:gd name="T2" fmla="+- 0 1077 1006"/>
                    <a:gd name="T3" fmla="*/ 1077 h 72"/>
                    <a:gd name="T4" fmla="+- 0 7236 7236"/>
                    <a:gd name="T5" fmla="*/ T4 w 70"/>
                    <a:gd name="T6" fmla="+- 0 1019 1006"/>
                    <a:gd name="T7" fmla="*/ 1019 h 72"/>
                    <a:gd name="T8" fmla="+- 0 7306 7236"/>
                    <a:gd name="T9" fmla="*/ T8 w 70"/>
                    <a:gd name="T10" fmla="+- 0 1006 1006"/>
                    <a:gd name="T11" fmla="*/ 1006 h 72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</a:cxnLst>
                  <a:rect l="0" t="0" r="r" b="b"/>
                  <a:pathLst>
                    <a:path w="70" h="72">
                      <a:moveTo>
                        <a:pt x="41" y="71"/>
                      </a:moveTo>
                      <a:lnTo>
                        <a:pt x="0" y="13"/>
                      </a:lnTo>
                      <a:lnTo>
                        <a:pt x="70" y="0"/>
                      </a:lnTo>
                    </a:path>
                  </a:pathLst>
                </a:custGeom>
                <a:noFill/>
                <a:ln w="9550">
                  <a:solidFill>
                    <a:srgbClr val="231F2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5" name="Line 14"/>
                <p:cNvSpPr>
                  <a:spLocks noChangeShapeType="1"/>
                </p:cNvSpPr>
                <p:nvPr/>
              </p:nvSpPr>
              <p:spPr bwMode="auto">
                <a:xfrm>
                  <a:off x="8700" y="1613"/>
                  <a:ext cx="0" cy="0"/>
                </a:xfrm>
                <a:prstGeom prst="line">
                  <a:avLst/>
                </a:prstGeom>
                <a:noFill/>
                <a:ln w="9563">
                  <a:solidFill>
                    <a:srgbClr val="231F2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6" name="Line 15"/>
                <p:cNvSpPr>
                  <a:spLocks noChangeShapeType="1"/>
                </p:cNvSpPr>
                <p:nvPr/>
              </p:nvSpPr>
              <p:spPr bwMode="auto">
                <a:xfrm>
                  <a:off x="7915" y="1950"/>
                  <a:ext cx="0" cy="294"/>
                </a:xfrm>
                <a:prstGeom prst="line">
                  <a:avLst/>
                </a:prstGeom>
                <a:noFill/>
                <a:ln w="9563">
                  <a:solidFill>
                    <a:srgbClr val="231F2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7" name="Freeform 16"/>
                <p:cNvSpPr>
                  <a:spLocks/>
                </p:cNvSpPr>
                <p:nvPr/>
              </p:nvSpPr>
              <p:spPr bwMode="auto">
                <a:xfrm>
                  <a:off x="7218" y="2189"/>
                  <a:ext cx="70" cy="71"/>
                </a:xfrm>
                <a:custGeom>
                  <a:avLst/>
                  <a:gdLst>
                    <a:gd name="T0" fmla="+- 0 7288 7218"/>
                    <a:gd name="T1" fmla="*/ T0 w 70"/>
                    <a:gd name="T2" fmla="+- 0 2260 2190"/>
                    <a:gd name="T3" fmla="*/ 2260 h 71"/>
                    <a:gd name="T4" fmla="+- 0 7218 7218"/>
                    <a:gd name="T5" fmla="*/ T4 w 70"/>
                    <a:gd name="T6" fmla="+- 0 2248 2190"/>
                    <a:gd name="T7" fmla="*/ 2248 h 71"/>
                    <a:gd name="T8" fmla="+- 0 7258 7218"/>
                    <a:gd name="T9" fmla="*/ T8 w 70"/>
                    <a:gd name="T10" fmla="+- 0 2190 2190"/>
                    <a:gd name="T11" fmla="*/ 2190 h 71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</a:cxnLst>
                  <a:rect l="0" t="0" r="r" b="b"/>
                  <a:pathLst>
                    <a:path w="70" h="71">
                      <a:moveTo>
                        <a:pt x="70" y="70"/>
                      </a:moveTo>
                      <a:lnTo>
                        <a:pt x="0" y="58"/>
                      </a:lnTo>
                      <a:lnTo>
                        <a:pt x="40" y="0"/>
                      </a:lnTo>
                    </a:path>
                  </a:pathLst>
                </a:custGeom>
                <a:noFill/>
                <a:ln w="9550">
                  <a:solidFill>
                    <a:srgbClr val="231F2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8" name="Line 17"/>
                <p:cNvSpPr>
                  <a:spLocks noChangeShapeType="1"/>
                </p:cNvSpPr>
                <p:nvPr/>
              </p:nvSpPr>
              <p:spPr bwMode="auto">
                <a:xfrm>
                  <a:off x="8700" y="1613"/>
                  <a:ext cx="0" cy="337"/>
                </a:xfrm>
                <a:prstGeom prst="line">
                  <a:avLst/>
                </a:prstGeom>
                <a:noFill/>
                <a:ln w="9563">
                  <a:solidFill>
                    <a:srgbClr val="231F2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9" name="Line 18"/>
                <p:cNvSpPr>
                  <a:spLocks noChangeShapeType="1"/>
                </p:cNvSpPr>
                <p:nvPr/>
              </p:nvSpPr>
              <p:spPr bwMode="auto">
                <a:xfrm>
                  <a:off x="8002" y="918"/>
                  <a:ext cx="0" cy="0"/>
                </a:xfrm>
                <a:prstGeom prst="line">
                  <a:avLst/>
                </a:prstGeom>
                <a:noFill/>
                <a:ln w="9563">
                  <a:solidFill>
                    <a:srgbClr val="231F2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0" name="Freeform 19"/>
                <p:cNvSpPr>
                  <a:spLocks/>
                </p:cNvSpPr>
                <p:nvPr/>
              </p:nvSpPr>
              <p:spPr bwMode="auto">
                <a:xfrm>
                  <a:off x="7643" y="575"/>
                  <a:ext cx="70" cy="69"/>
                </a:xfrm>
                <a:custGeom>
                  <a:avLst/>
                  <a:gdLst>
                    <a:gd name="T0" fmla="+- 0 7660 7643"/>
                    <a:gd name="T1" fmla="*/ T0 w 70"/>
                    <a:gd name="T2" fmla="+- 0 644 575"/>
                    <a:gd name="T3" fmla="*/ 644 h 69"/>
                    <a:gd name="T4" fmla="+- 0 7643 7643"/>
                    <a:gd name="T5" fmla="*/ T4 w 70"/>
                    <a:gd name="T6" fmla="+- 0 575 575"/>
                    <a:gd name="T7" fmla="*/ 575 h 69"/>
                    <a:gd name="T8" fmla="+- 0 7713 7643"/>
                    <a:gd name="T9" fmla="*/ T8 w 70"/>
                    <a:gd name="T10" fmla="+- 0 588 575"/>
                    <a:gd name="T11" fmla="*/ 588 h 6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</a:cxnLst>
                  <a:rect l="0" t="0" r="r" b="b"/>
                  <a:pathLst>
                    <a:path w="70" h="69">
                      <a:moveTo>
                        <a:pt x="17" y="69"/>
                      </a:moveTo>
                      <a:lnTo>
                        <a:pt x="0" y="0"/>
                      </a:lnTo>
                      <a:lnTo>
                        <a:pt x="70" y="13"/>
                      </a:lnTo>
                    </a:path>
                  </a:pathLst>
                </a:custGeom>
                <a:noFill/>
                <a:ln w="9538">
                  <a:solidFill>
                    <a:srgbClr val="231F2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" name="Line 20"/>
                <p:cNvSpPr>
                  <a:spLocks noChangeShapeType="1"/>
                </p:cNvSpPr>
                <p:nvPr/>
              </p:nvSpPr>
              <p:spPr bwMode="auto">
                <a:xfrm>
                  <a:off x="8730" y="1613"/>
                  <a:ext cx="0" cy="0"/>
                </a:xfrm>
                <a:prstGeom prst="line">
                  <a:avLst/>
                </a:prstGeom>
                <a:noFill/>
                <a:ln w="9563">
                  <a:solidFill>
                    <a:srgbClr val="231F2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" name="AutoShape 21"/>
                <p:cNvSpPr>
                  <a:spLocks/>
                </p:cNvSpPr>
                <p:nvPr/>
              </p:nvSpPr>
              <p:spPr bwMode="auto">
                <a:xfrm>
                  <a:off x="7363" y="307"/>
                  <a:ext cx="651" cy="2377"/>
                </a:xfrm>
                <a:custGeom>
                  <a:avLst/>
                  <a:gdLst>
                    <a:gd name="T0" fmla="+- 0 7364 7364"/>
                    <a:gd name="T1" fmla="*/ T0 w 651"/>
                    <a:gd name="T2" fmla="+- 0 308 308"/>
                    <a:gd name="T3" fmla="*/ 308 h 2377"/>
                    <a:gd name="T4" fmla="+- 0 7637 7364"/>
                    <a:gd name="T5" fmla="*/ T4 w 651"/>
                    <a:gd name="T6" fmla="+- 0 569 308"/>
                    <a:gd name="T7" fmla="*/ 569 h 2377"/>
                    <a:gd name="T8" fmla="+- 0 8014 7364"/>
                    <a:gd name="T9" fmla="*/ T8 w 651"/>
                    <a:gd name="T10" fmla="+- 0 2296 308"/>
                    <a:gd name="T11" fmla="*/ 2296 h 2377"/>
                    <a:gd name="T12" fmla="+- 0 7609 7364"/>
                    <a:gd name="T13" fmla="*/ T12 w 651"/>
                    <a:gd name="T14" fmla="+- 0 2684 308"/>
                    <a:gd name="T15" fmla="*/ 2684 h 2377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651" h="2377">
                      <a:moveTo>
                        <a:pt x="0" y="0"/>
                      </a:moveTo>
                      <a:lnTo>
                        <a:pt x="273" y="261"/>
                      </a:lnTo>
                      <a:moveTo>
                        <a:pt x="650" y="1988"/>
                      </a:moveTo>
                      <a:lnTo>
                        <a:pt x="245" y="2376"/>
                      </a:lnTo>
                    </a:path>
                  </a:pathLst>
                </a:custGeom>
                <a:noFill/>
                <a:ln w="9563">
                  <a:solidFill>
                    <a:srgbClr val="231F2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3" name="Freeform 22"/>
                <p:cNvSpPr>
                  <a:spLocks/>
                </p:cNvSpPr>
                <p:nvPr/>
              </p:nvSpPr>
              <p:spPr bwMode="auto">
                <a:xfrm>
                  <a:off x="7600" y="2623"/>
                  <a:ext cx="70" cy="69"/>
                </a:xfrm>
                <a:custGeom>
                  <a:avLst/>
                  <a:gdLst>
                    <a:gd name="T0" fmla="+- 0 7670 7600"/>
                    <a:gd name="T1" fmla="*/ T0 w 70"/>
                    <a:gd name="T2" fmla="+- 0 2679 2623"/>
                    <a:gd name="T3" fmla="*/ 2679 h 69"/>
                    <a:gd name="T4" fmla="+- 0 7600 7600"/>
                    <a:gd name="T5" fmla="*/ T4 w 70"/>
                    <a:gd name="T6" fmla="+- 0 2692 2623"/>
                    <a:gd name="T7" fmla="*/ 2692 h 69"/>
                    <a:gd name="T8" fmla="+- 0 7617 7600"/>
                    <a:gd name="T9" fmla="*/ T8 w 70"/>
                    <a:gd name="T10" fmla="+- 0 2623 2623"/>
                    <a:gd name="T11" fmla="*/ 2623 h 6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</a:cxnLst>
                  <a:rect l="0" t="0" r="r" b="b"/>
                  <a:pathLst>
                    <a:path w="70" h="69">
                      <a:moveTo>
                        <a:pt x="70" y="56"/>
                      </a:moveTo>
                      <a:lnTo>
                        <a:pt x="0" y="69"/>
                      </a:lnTo>
                      <a:lnTo>
                        <a:pt x="17" y="0"/>
                      </a:lnTo>
                    </a:path>
                  </a:pathLst>
                </a:custGeom>
                <a:noFill/>
                <a:ln w="9538">
                  <a:solidFill>
                    <a:srgbClr val="231F2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4" name="AutoShape 23"/>
                <p:cNvSpPr>
                  <a:spLocks/>
                </p:cNvSpPr>
                <p:nvPr/>
              </p:nvSpPr>
              <p:spPr bwMode="auto">
                <a:xfrm>
                  <a:off x="7232" y="591"/>
                  <a:ext cx="2363" cy="1706"/>
                </a:xfrm>
                <a:custGeom>
                  <a:avLst/>
                  <a:gdLst>
                    <a:gd name="T0" fmla="+- 0 8736 7232"/>
                    <a:gd name="T1" fmla="*/ T0 w 2363"/>
                    <a:gd name="T2" fmla="+- 0 1606 591"/>
                    <a:gd name="T3" fmla="*/ 1606 h 1706"/>
                    <a:gd name="T4" fmla="+- 0 8014 7232"/>
                    <a:gd name="T5" fmla="*/ T4 w 2363"/>
                    <a:gd name="T6" fmla="+- 0 2296 591"/>
                    <a:gd name="T7" fmla="*/ 2296 h 1706"/>
                    <a:gd name="T8" fmla="+- 0 7232 7232"/>
                    <a:gd name="T9" fmla="*/ T8 w 2363"/>
                    <a:gd name="T10" fmla="+- 0 591 591"/>
                    <a:gd name="T11" fmla="*/ 591 h 1706"/>
                    <a:gd name="T12" fmla="+- 0 9595 7232"/>
                    <a:gd name="T13" fmla="*/ T12 w 2363"/>
                    <a:gd name="T14" fmla="+- 0 1613 591"/>
                    <a:gd name="T15" fmla="*/ 1613 h 1706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363" h="1706">
                      <a:moveTo>
                        <a:pt x="1504" y="1015"/>
                      </a:moveTo>
                      <a:lnTo>
                        <a:pt x="782" y="1705"/>
                      </a:lnTo>
                      <a:moveTo>
                        <a:pt x="0" y="0"/>
                      </a:moveTo>
                      <a:lnTo>
                        <a:pt x="2363" y="1022"/>
                      </a:lnTo>
                    </a:path>
                  </a:pathLst>
                </a:custGeom>
                <a:noFill/>
                <a:ln w="9563">
                  <a:solidFill>
                    <a:srgbClr val="231F2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pic>
              <p:nvPicPr>
                <p:cNvPr id="1048" name="Picture 24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82" y="1633"/>
                  <a:ext cx="105" cy="1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9" name="Picture 25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09" y="1644"/>
                  <a:ext cx="109" cy="14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5" name="AutoShape 26"/>
                <p:cNvSpPr>
                  <a:spLocks/>
                </p:cNvSpPr>
                <p:nvPr/>
              </p:nvSpPr>
              <p:spPr bwMode="auto">
                <a:xfrm>
                  <a:off x="7902" y="1628"/>
                  <a:ext cx="1633" cy="1486"/>
                </a:xfrm>
                <a:custGeom>
                  <a:avLst/>
                  <a:gdLst>
                    <a:gd name="T0" fmla="+- 0 7902 7902"/>
                    <a:gd name="T1" fmla="*/ T0 w 1633"/>
                    <a:gd name="T2" fmla="+- 0 1955 1628"/>
                    <a:gd name="T3" fmla="*/ 1955 h 1486"/>
                    <a:gd name="T4" fmla="+- 0 7902 7902"/>
                    <a:gd name="T5" fmla="*/ T4 w 1633"/>
                    <a:gd name="T6" fmla="+- 0 2869 1628"/>
                    <a:gd name="T7" fmla="*/ 2869 h 1486"/>
                    <a:gd name="T8" fmla="+- 0 8705 7902"/>
                    <a:gd name="T9" fmla="*/ T8 w 1633"/>
                    <a:gd name="T10" fmla="+- 0 1628 1628"/>
                    <a:gd name="T11" fmla="*/ 1628 h 1486"/>
                    <a:gd name="T12" fmla="+- 0 8705 7902"/>
                    <a:gd name="T13" fmla="*/ T12 w 1633"/>
                    <a:gd name="T14" fmla="+- 0 2863 1628"/>
                    <a:gd name="T15" fmla="*/ 2863 h 1486"/>
                    <a:gd name="T16" fmla="+- 0 9535 7902"/>
                    <a:gd name="T17" fmla="*/ T16 w 1633"/>
                    <a:gd name="T18" fmla="+- 0 1628 1628"/>
                    <a:gd name="T19" fmla="*/ 1628 h 1486"/>
                    <a:gd name="T20" fmla="+- 0 9535 7902"/>
                    <a:gd name="T21" fmla="*/ T20 w 1633"/>
                    <a:gd name="T22" fmla="+- 0 3113 1628"/>
                    <a:gd name="T23" fmla="*/ 3113 h 1486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  <a:cxn ang="0">
                      <a:pos x="T17" y="T19"/>
                    </a:cxn>
                    <a:cxn ang="0">
                      <a:pos x="T21" y="T23"/>
                    </a:cxn>
                  </a:cxnLst>
                  <a:rect l="0" t="0" r="r" b="b"/>
                  <a:pathLst>
                    <a:path w="1633" h="1486">
                      <a:moveTo>
                        <a:pt x="0" y="327"/>
                      </a:moveTo>
                      <a:lnTo>
                        <a:pt x="0" y="1241"/>
                      </a:lnTo>
                      <a:moveTo>
                        <a:pt x="803" y="0"/>
                      </a:moveTo>
                      <a:lnTo>
                        <a:pt x="803" y="1235"/>
                      </a:lnTo>
                      <a:moveTo>
                        <a:pt x="1633" y="0"/>
                      </a:moveTo>
                      <a:lnTo>
                        <a:pt x="1633" y="1485"/>
                      </a:lnTo>
                    </a:path>
                  </a:pathLst>
                </a:custGeom>
                <a:noFill/>
                <a:ln w="9563">
                  <a:solidFill>
                    <a:srgbClr val="231F2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pic>
              <p:nvPicPr>
                <p:cNvPr id="1051" name="Picture 27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83" y="422"/>
                  <a:ext cx="469" cy="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6" name="AutoShape 28"/>
                <p:cNvSpPr>
                  <a:spLocks/>
                </p:cNvSpPr>
                <p:nvPr/>
              </p:nvSpPr>
              <p:spPr bwMode="auto">
                <a:xfrm>
                  <a:off x="7370" y="2464"/>
                  <a:ext cx="906" cy="448"/>
                </a:xfrm>
                <a:custGeom>
                  <a:avLst/>
                  <a:gdLst>
                    <a:gd name="T0" fmla="+- 0 8276 7370"/>
                    <a:gd name="T1" fmla="*/ T0 w 906"/>
                    <a:gd name="T2" fmla="+- 0 2639 2465"/>
                    <a:gd name="T3" fmla="*/ 2639 h 448"/>
                    <a:gd name="T4" fmla="+- 0 8203 7370"/>
                    <a:gd name="T5" fmla="*/ T4 w 906"/>
                    <a:gd name="T6" fmla="+- 0 2654 2465"/>
                    <a:gd name="T7" fmla="*/ 2654 h 448"/>
                    <a:gd name="T8" fmla="+- 0 8244 7370"/>
                    <a:gd name="T9" fmla="*/ T8 w 906"/>
                    <a:gd name="T10" fmla="+- 0 2584 2465"/>
                    <a:gd name="T11" fmla="*/ 2584 h 448"/>
                    <a:gd name="T12" fmla="+- 0 8171 7370"/>
                    <a:gd name="T13" fmla="*/ T12 w 906"/>
                    <a:gd name="T14" fmla="+- 0 2599 2465"/>
                    <a:gd name="T15" fmla="*/ 2599 h 448"/>
                    <a:gd name="T16" fmla="+- 0 8213 7370"/>
                    <a:gd name="T17" fmla="*/ T16 w 906"/>
                    <a:gd name="T18" fmla="+- 0 2523 2465"/>
                    <a:gd name="T19" fmla="*/ 2523 h 448"/>
                    <a:gd name="T20" fmla="+- 0 8144 7370"/>
                    <a:gd name="T21" fmla="*/ T20 w 906"/>
                    <a:gd name="T22" fmla="+- 0 2553 2465"/>
                    <a:gd name="T23" fmla="*/ 2553 h 448"/>
                    <a:gd name="T24" fmla="+- 0 8179 7370"/>
                    <a:gd name="T25" fmla="*/ T24 w 906"/>
                    <a:gd name="T26" fmla="+- 0 2465 2465"/>
                    <a:gd name="T27" fmla="*/ 2465 h 448"/>
                    <a:gd name="T28" fmla="+- 0 8116 7370"/>
                    <a:gd name="T29" fmla="*/ T28 w 906"/>
                    <a:gd name="T30" fmla="+- 0 2500 2465"/>
                    <a:gd name="T31" fmla="*/ 2500 h 448"/>
                    <a:gd name="T32" fmla="+- 0 7370 7370"/>
                    <a:gd name="T33" fmla="*/ T32 w 906"/>
                    <a:gd name="T34" fmla="+- 0 2912 2465"/>
                    <a:gd name="T35" fmla="*/ 2912 h 448"/>
                    <a:gd name="T36" fmla="+- 0 7594 7370"/>
                    <a:gd name="T37" fmla="*/ T36 w 906"/>
                    <a:gd name="T38" fmla="+- 0 2698 2465"/>
                    <a:gd name="T39" fmla="*/ 2698 h 448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  <a:cxn ang="0">
                      <a:pos x="T17" y="T19"/>
                    </a:cxn>
                    <a:cxn ang="0">
                      <a:pos x="T21" y="T23"/>
                    </a:cxn>
                    <a:cxn ang="0">
                      <a:pos x="T25" y="T27"/>
                    </a:cxn>
                    <a:cxn ang="0">
                      <a:pos x="T29" y="T31"/>
                    </a:cxn>
                    <a:cxn ang="0">
                      <a:pos x="T33" y="T35"/>
                    </a:cxn>
                    <a:cxn ang="0">
                      <a:pos x="T37" y="T39"/>
                    </a:cxn>
                  </a:cxnLst>
                  <a:rect l="0" t="0" r="r" b="b"/>
                  <a:pathLst>
                    <a:path w="906" h="448">
                      <a:moveTo>
                        <a:pt x="906" y="174"/>
                      </a:moveTo>
                      <a:lnTo>
                        <a:pt x="833" y="189"/>
                      </a:lnTo>
                      <a:moveTo>
                        <a:pt x="874" y="119"/>
                      </a:moveTo>
                      <a:lnTo>
                        <a:pt x="801" y="134"/>
                      </a:lnTo>
                      <a:moveTo>
                        <a:pt x="843" y="58"/>
                      </a:moveTo>
                      <a:lnTo>
                        <a:pt x="774" y="88"/>
                      </a:lnTo>
                      <a:moveTo>
                        <a:pt x="809" y="0"/>
                      </a:moveTo>
                      <a:lnTo>
                        <a:pt x="746" y="35"/>
                      </a:lnTo>
                      <a:moveTo>
                        <a:pt x="0" y="447"/>
                      </a:moveTo>
                      <a:lnTo>
                        <a:pt x="224" y="233"/>
                      </a:lnTo>
                    </a:path>
                  </a:pathLst>
                </a:custGeom>
                <a:noFill/>
                <a:ln w="9563">
                  <a:solidFill>
                    <a:srgbClr val="231F2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7" name="AutoShape 29"/>
                <p:cNvSpPr>
                  <a:spLocks/>
                </p:cNvSpPr>
                <p:nvPr/>
              </p:nvSpPr>
              <p:spPr bwMode="auto">
                <a:xfrm>
                  <a:off x="8147" y="2718"/>
                  <a:ext cx="456" cy="284"/>
                </a:xfrm>
                <a:custGeom>
                  <a:avLst/>
                  <a:gdLst>
                    <a:gd name="T0" fmla="+- 0 8177 8147"/>
                    <a:gd name="T1" fmla="*/ T0 w 456"/>
                    <a:gd name="T2" fmla="+- 0 2812 2718"/>
                    <a:gd name="T3" fmla="*/ 2812 h 284"/>
                    <a:gd name="T4" fmla="+- 0 8220 8147"/>
                    <a:gd name="T5" fmla="*/ T4 w 456"/>
                    <a:gd name="T6" fmla="+- 0 2770 2718"/>
                    <a:gd name="T7" fmla="*/ 2770 h 284"/>
                    <a:gd name="T8" fmla="+- 0 8220 8147"/>
                    <a:gd name="T9" fmla="*/ T8 w 456"/>
                    <a:gd name="T10" fmla="+- 0 2782 2718"/>
                    <a:gd name="T11" fmla="*/ 2782 h 284"/>
                    <a:gd name="T12" fmla="+- 0 8177 8147"/>
                    <a:gd name="T13" fmla="*/ T12 w 456"/>
                    <a:gd name="T14" fmla="+- 0 2740 2718"/>
                    <a:gd name="T15" fmla="*/ 2740 h 284"/>
                    <a:gd name="T16" fmla="+- 0 8190 8147"/>
                    <a:gd name="T17" fmla="*/ T16 w 456"/>
                    <a:gd name="T18" fmla="+- 0 2740 2718"/>
                    <a:gd name="T19" fmla="*/ 2740 h 284"/>
                    <a:gd name="T20" fmla="+- 0 8242 8147"/>
                    <a:gd name="T21" fmla="*/ T20 w 456"/>
                    <a:gd name="T22" fmla="+- 0 2830 2718"/>
                    <a:gd name="T23" fmla="*/ 2830 h 284"/>
                    <a:gd name="T24" fmla="+- 0 8271 8147"/>
                    <a:gd name="T25" fmla="*/ T24 w 456"/>
                    <a:gd name="T26" fmla="+- 0 2751 2718"/>
                    <a:gd name="T27" fmla="*/ 2751 h 284"/>
                    <a:gd name="T28" fmla="+- 0 8271 8147"/>
                    <a:gd name="T29" fmla="*/ T28 w 456"/>
                    <a:gd name="T30" fmla="+- 0 2761 2718"/>
                    <a:gd name="T31" fmla="*/ 2761 h 284"/>
                    <a:gd name="T32" fmla="+- 0 8258 8147"/>
                    <a:gd name="T33" fmla="*/ T32 w 456"/>
                    <a:gd name="T34" fmla="+- 0 2718 2718"/>
                    <a:gd name="T35" fmla="*/ 2718 h 284"/>
                    <a:gd name="T36" fmla="+- 0 8244 8147"/>
                    <a:gd name="T37" fmla="*/ T36 w 456"/>
                    <a:gd name="T38" fmla="+- 0 2727 2718"/>
                    <a:gd name="T39" fmla="*/ 2727 h 284"/>
                    <a:gd name="T40" fmla="+- 0 8242 8147"/>
                    <a:gd name="T41" fmla="*/ T40 w 456"/>
                    <a:gd name="T42" fmla="+- 0 2751 2718"/>
                    <a:gd name="T43" fmla="*/ 2751 h 284"/>
                    <a:gd name="T44" fmla="+- 0 8256 8147"/>
                    <a:gd name="T45" fmla="*/ T44 w 456"/>
                    <a:gd name="T46" fmla="+- 0 2735 2718"/>
                    <a:gd name="T47" fmla="*/ 2735 h 284"/>
                    <a:gd name="T48" fmla="+- 0 8274 8147"/>
                    <a:gd name="T49" fmla="*/ T48 w 456"/>
                    <a:gd name="T50" fmla="+- 0 2731 2718"/>
                    <a:gd name="T51" fmla="*/ 2731 h 284"/>
                    <a:gd name="T52" fmla="+- 0 8267 8147"/>
                    <a:gd name="T53" fmla="*/ T52 w 456"/>
                    <a:gd name="T54" fmla="+- 0 2718 2718"/>
                    <a:gd name="T55" fmla="*/ 2718 h 284"/>
                    <a:gd name="T56" fmla="+- 0 8271 8147"/>
                    <a:gd name="T57" fmla="*/ T56 w 456"/>
                    <a:gd name="T58" fmla="+- 0 2731 2718"/>
                    <a:gd name="T59" fmla="*/ 2731 h 284"/>
                    <a:gd name="T60" fmla="+- 0 8352 8147"/>
                    <a:gd name="T61" fmla="*/ T60 w 456"/>
                    <a:gd name="T62" fmla="+- 0 2753 2718"/>
                    <a:gd name="T63" fmla="*/ 2753 h 284"/>
                    <a:gd name="T64" fmla="+- 0 8352 8147"/>
                    <a:gd name="T65" fmla="*/ T64 w 456"/>
                    <a:gd name="T66" fmla="+- 0 2766 2718"/>
                    <a:gd name="T67" fmla="*/ 2766 h 284"/>
                    <a:gd name="T68" fmla="+- 0 8279 8147"/>
                    <a:gd name="T69" fmla="*/ T68 w 456"/>
                    <a:gd name="T70" fmla="+- 0 2786 2718"/>
                    <a:gd name="T71" fmla="*/ 2786 h 284"/>
                    <a:gd name="T72" fmla="+- 0 8352 8147"/>
                    <a:gd name="T73" fmla="*/ T72 w 456"/>
                    <a:gd name="T74" fmla="+- 0 2786 2718"/>
                    <a:gd name="T75" fmla="*/ 2786 h 284"/>
                    <a:gd name="T76" fmla="+- 0 8442 8147"/>
                    <a:gd name="T77" fmla="*/ T76 w 456"/>
                    <a:gd name="T78" fmla="+- 0 2812 2718"/>
                    <a:gd name="T79" fmla="*/ 2812 h 284"/>
                    <a:gd name="T80" fmla="+- 0 8485 8147"/>
                    <a:gd name="T81" fmla="*/ T80 w 456"/>
                    <a:gd name="T82" fmla="+- 0 2770 2718"/>
                    <a:gd name="T83" fmla="*/ 2770 h 284"/>
                    <a:gd name="T84" fmla="+- 0 8485 8147"/>
                    <a:gd name="T85" fmla="*/ T84 w 456"/>
                    <a:gd name="T86" fmla="+- 0 2782 2718"/>
                    <a:gd name="T87" fmla="*/ 2782 h 284"/>
                    <a:gd name="T88" fmla="+- 0 8442 8147"/>
                    <a:gd name="T89" fmla="*/ T88 w 456"/>
                    <a:gd name="T90" fmla="+- 0 2740 2718"/>
                    <a:gd name="T91" fmla="*/ 2740 h 284"/>
                    <a:gd name="T92" fmla="+- 0 8455 8147"/>
                    <a:gd name="T93" fmla="*/ T92 w 456"/>
                    <a:gd name="T94" fmla="+- 0 2740 2718"/>
                    <a:gd name="T95" fmla="*/ 2740 h 284"/>
                    <a:gd name="T96" fmla="+- 0 8505 8147"/>
                    <a:gd name="T97" fmla="*/ T96 w 456"/>
                    <a:gd name="T98" fmla="+- 0 2830 2718"/>
                    <a:gd name="T99" fmla="*/ 2830 h 284"/>
                    <a:gd name="T100" fmla="+- 0 8565 8147"/>
                    <a:gd name="T101" fmla="*/ T100 w 456"/>
                    <a:gd name="T102" fmla="+- 0 2781 2718"/>
                    <a:gd name="T103" fmla="*/ 2781 h 284"/>
                    <a:gd name="T104" fmla="+- 0 8580 8147"/>
                    <a:gd name="T105" fmla="*/ T104 w 456"/>
                    <a:gd name="T106" fmla="+- 0 2775 2718"/>
                    <a:gd name="T107" fmla="*/ 2775 h 284"/>
                    <a:gd name="T108" fmla="+- 0 8520 8147"/>
                    <a:gd name="T109" fmla="*/ T108 w 456"/>
                    <a:gd name="T110" fmla="+- 0 2732 2718"/>
                    <a:gd name="T111" fmla="*/ 2732 h 284"/>
                    <a:gd name="T112" fmla="+- 0 8581 8147"/>
                    <a:gd name="T113" fmla="*/ T112 w 456"/>
                    <a:gd name="T114" fmla="+- 0 2725 2718"/>
                    <a:gd name="T115" fmla="*/ 2725 h 284"/>
                    <a:gd name="T116" fmla="+- 0 8565 8147"/>
                    <a:gd name="T117" fmla="*/ T116 w 456"/>
                    <a:gd name="T118" fmla="+- 0 2781 2718"/>
                    <a:gd name="T119" fmla="*/ 2781 h 284"/>
                    <a:gd name="T120" fmla="+- 0 8545 8147"/>
                    <a:gd name="T121" fmla="*/ T120 w 456"/>
                    <a:gd name="T122" fmla="+- 0 2782 2718"/>
                    <a:gd name="T123" fmla="*/ 2782 h 284"/>
                    <a:gd name="T124" fmla="+- 0 8551 8147"/>
                    <a:gd name="T125" fmla="*/ T124 w 456"/>
                    <a:gd name="T126" fmla="+- 0 2785 2718"/>
                    <a:gd name="T127" fmla="*/ 2785 h 284"/>
                    <a:gd name="T128" fmla="+- 0 8559 8147"/>
                    <a:gd name="T129" fmla="*/ T128 w 456"/>
                    <a:gd name="T130" fmla="+- 0 2792 2718"/>
                    <a:gd name="T131" fmla="*/ 2792 h 284"/>
                    <a:gd name="T132" fmla="+- 0 8569 8147"/>
                    <a:gd name="T133" fmla="*/ T132 w 456"/>
                    <a:gd name="T134" fmla="+- 0 2807 2718"/>
                    <a:gd name="T135" fmla="*/ 2807 h 284"/>
                    <a:gd name="T136" fmla="+- 0 8583 8147"/>
                    <a:gd name="T137" fmla="*/ T136 w 456"/>
                    <a:gd name="T138" fmla="+- 0 2800 2718"/>
                    <a:gd name="T139" fmla="*/ 2800 h 284"/>
                    <a:gd name="T140" fmla="+- 0 8569 8147"/>
                    <a:gd name="T141" fmla="*/ T140 w 456"/>
                    <a:gd name="T142" fmla="+- 0 2784 2718"/>
                    <a:gd name="T143" fmla="*/ 2784 h 284"/>
                    <a:gd name="T144" fmla="+- 0 8588 8147"/>
                    <a:gd name="T145" fmla="*/ T144 w 456"/>
                    <a:gd name="T146" fmla="+- 0 2732 2718"/>
                    <a:gd name="T147" fmla="*/ 2732 h 284"/>
                    <a:gd name="T148" fmla="+- 0 8576 8147"/>
                    <a:gd name="T149" fmla="*/ T148 w 456"/>
                    <a:gd name="T150" fmla="+- 0 2741 2718"/>
                    <a:gd name="T151" fmla="*/ 2741 h 284"/>
                    <a:gd name="T152" fmla="+- 0 8577 8147"/>
                    <a:gd name="T153" fmla="*/ T152 w 456"/>
                    <a:gd name="T154" fmla="+- 0 2757 2718"/>
                    <a:gd name="T155" fmla="*/ 2757 h 284"/>
                    <a:gd name="T156" fmla="+- 0 8563 8147"/>
                    <a:gd name="T157" fmla="*/ T156 w 456"/>
                    <a:gd name="T158" fmla="+- 0 2768 2718"/>
                    <a:gd name="T159" fmla="*/ 2768 h 284"/>
                    <a:gd name="T160" fmla="+- 0 8591 8147"/>
                    <a:gd name="T161" fmla="*/ T160 w 456"/>
                    <a:gd name="T162" fmla="+- 0 2765 2718"/>
                    <a:gd name="T163" fmla="*/ 2765 h 284"/>
                    <a:gd name="T164" fmla="+- 0 8592 8147"/>
                    <a:gd name="T165" fmla="*/ T164 w 456"/>
                    <a:gd name="T166" fmla="+- 0 2739 2718"/>
                    <a:gd name="T167" fmla="*/ 2739 h 284"/>
                    <a:gd name="T168" fmla="+- 0 8529 8147"/>
                    <a:gd name="T169" fmla="*/ T168 w 456"/>
                    <a:gd name="T170" fmla="+- 0 2903 2718"/>
                    <a:gd name="T171" fmla="*/ 2903 h 284"/>
                    <a:gd name="T172" fmla="+- 0 8541 8147"/>
                    <a:gd name="T173" fmla="*/ T172 w 456"/>
                    <a:gd name="T174" fmla="+- 0 2912 2718"/>
                    <a:gd name="T175" fmla="*/ 2912 h 284"/>
                    <a:gd name="T176" fmla="+- 0 8541 8147"/>
                    <a:gd name="T177" fmla="*/ T176 w 456"/>
                    <a:gd name="T178" fmla="+- 0 2932 2718"/>
                    <a:gd name="T179" fmla="*/ 2932 h 284"/>
                    <a:gd name="T180" fmla="+- 0 8505 8147"/>
                    <a:gd name="T181" fmla="*/ T180 w 456"/>
                    <a:gd name="T182" fmla="+- 0 2968 2718"/>
                    <a:gd name="T183" fmla="*/ 2968 h 284"/>
                    <a:gd name="T184" fmla="+- 0 8491 8147"/>
                    <a:gd name="T185" fmla="*/ T184 w 456"/>
                    <a:gd name="T186" fmla="+- 0 2983 2718"/>
                    <a:gd name="T187" fmla="*/ 2983 h 284"/>
                    <a:gd name="T188" fmla="+- 0 8485 8147"/>
                    <a:gd name="T189" fmla="*/ T188 w 456"/>
                    <a:gd name="T190" fmla="+- 0 2999 2718"/>
                    <a:gd name="T191" fmla="*/ 2999 h 284"/>
                    <a:gd name="T192" fmla="+- 0 8557 8147"/>
                    <a:gd name="T193" fmla="*/ T192 w 456"/>
                    <a:gd name="T194" fmla="+- 0 2989 2718"/>
                    <a:gd name="T195" fmla="*/ 2989 h 284"/>
                    <a:gd name="T196" fmla="+- 0 8507 8147"/>
                    <a:gd name="T197" fmla="*/ T196 w 456"/>
                    <a:gd name="T198" fmla="+- 0 2984 2718"/>
                    <a:gd name="T199" fmla="*/ 2984 h 284"/>
                    <a:gd name="T200" fmla="+- 0 8534 8147"/>
                    <a:gd name="T201" fmla="*/ T200 w 456"/>
                    <a:gd name="T202" fmla="+- 0 2960 2718"/>
                    <a:gd name="T203" fmla="*/ 2960 h 284"/>
                    <a:gd name="T204" fmla="+- 0 8553 8147"/>
                    <a:gd name="T205" fmla="*/ T204 w 456"/>
                    <a:gd name="T206" fmla="+- 0 2939 2718"/>
                    <a:gd name="T207" fmla="*/ 2939 h 284"/>
                    <a:gd name="T208" fmla="+- 0 8557 8147"/>
                    <a:gd name="T209" fmla="*/ T208 w 456"/>
                    <a:gd name="T210" fmla="+- 0 2927 2718"/>
                    <a:gd name="T211" fmla="*/ 2927 h 284"/>
                    <a:gd name="T212" fmla="+- 0 8551 8147"/>
                    <a:gd name="T213" fmla="*/ T212 w 456"/>
                    <a:gd name="T214" fmla="+- 0 2903 2718"/>
                    <a:gd name="T215" fmla="*/ 2903 h 284"/>
                    <a:gd name="T216" fmla="+- 0 8504 8147"/>
                    <a:gd name="T217" fmla="*/ T216 w 456"/>
                    <a:gd name="T218" fmla="+- 0 2894 2718"/>
                    <a:gd name="T219" fmla="*/ 2894 h 284"/>
                    <a:gd name="T220" fmla="+- 0 8487 8147"/>
                    <a:gd name="T221" fmla="*/ T220 w 456"/>
                    <a:gd name="T222" fmla="+- 0 2923 2718"/>
                    <a:gd name="T223" fmla="*/ 2923 h 284"/>
                    <a:gd name="T224" fmla="+- 0 8503 8147"/>
                    <a:gd name="T225" fmla="*/ T224 w 456"/>
                    <a:gd name="T226" fmla="+- 0 2912 2718"/>
                    <a:gd name="T227" fmla="*/ 2912 h 284"/>
                    <a:gd name="T228" fmla="+- 0 8551 8147"/>
                    <a:gd name="T229" fmla="*/ T228 w 456"/>
                    <a:gd name="T230" fmla="+- 0 2903 2718"/>
                    <a:gd name="T231" fmla="*/ 2903 h 284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  <a:cxn ang="0">
                      <a:pos x="T17" y="T19"/>
                    </a:cxn>
                    <a:cxn ang="0">
                      <a:pos x="T21" y="T23"/>
                    </a:cxn>
                    <a:cxn ang="0">
                      <a:pos x="T25" y="T27"/>
                    </a:cxn>
                    <a:cxn ang="0">
                      <a:pos x="T29" y="T31"/>
                    </a:cxn>
                    <a:cxn ang="0">
                      <a:pos x="T33" y="T35"/>
                    </a:cxn>
                    <a:cxn ang="0">
                      <a:pos x="T37" y="T39"/>
                    </a:cxn>
                    <a:cxn ang="0">
                      <a:pos x="T41" y="T43"/>
                    </a:cxn>
                    <a:cxn ang="0">
                      <a:pos x="T45" y="T47"/>
                    </a:cxn>
                    <a:cxn ang="0">
                      <a:pos x="T49" y="T51"/>
                    </a:cxn>
                    <a:cxn ang="0">
                      <a:pos x="T53" y="T55"/>
                    </a:cxn>
                    <a:cxn ang="0">
                      <a:pos x="T57" y="T59"/>
                    </a:cxn>
                    <a:cxn ang="0">
                      <a:pos x="T61" y="T63"/>
                    </a:cxn>
                    <a:cxn ang="0">
                      <a:pos x="T65" y="T67"/>
                    </a:cxn>
                    <a:cxn ang="0">
                      <a:pos x="T69" y="T71"/>
                    </a:cxn>
                    <a:cxn ang="0">
                      <a:pos x="T73" y="T75"/>
                    </a:cxn>
                    <a:cxn ang="0">
                      <a:pos x="T77" y="T79"/>
                    </a:cxn>
                    <a:cxn ang="0">
                      <a:pos x="T81" y="T83"/>
                    </a:cxn>
                    <a:cxn ang="0">
                      <a:pos x="T85" y="T87"/>
                    </a:cxn>
                    <a:cxn ang="0">
                      <a:pos x="T89" y="T91"/>
                    </a:cxn>
                    <a:cxn ang="0">
                      <a:pos x="T93" y="T95"/>
                    </a:cxn>
                    <a:cxn ang="0">
                      <a:pos x="T97" y="T99"/>
                    </a:cxn>
                    <a:cxn ang="0">
                      <a:pos x="T101" y="T103"/>
                    </a:cxn>
                    <a:cxn ang="0">
                      <a:pos x="T105" y="T107"/>
                    </a:cxn>
                    <a:cxn ang="0">
                      <a:pos x="T109" y="T111"/>
                    </a:cxn>
                    <a:cxn ang="0">
                      <a:pos x="T113" y="T115"/>
                    </a:cxn>
                    <a:cxn ang="0">
                      <a:pos x="T117" y="T119"/>
                    </a:cxn>
                    <a:cxn ang="0">
                      <a:pos x="T121" y="T123"/>
                    </a:cxn>
                    <a:cxn ang="0">
                      <a:pos x="T125" y="T127"/>
                    </a:cxn>
                    <a:cxn ang="0">
                      <a:pos x="T129" y="T131"/>
                    </a:cxn>
                    <a:cxn ang="0">
                      <a:pos x="T133" y="T135"/>
                    </a:cxn>
                    <a:cxn ang="0">
                      <a:pos x="T137" y="T139"/>
                    </a:cxn>
                    <a:cxn ang="0">
                      <a:pos x="T141" y="T143"/>
                    </a:cxn>
                    <a:cxn ang="0">
                      <a:pos x="T145" y="T147"/>
                    </a:cxn>
                    <a:cxn ang="0">
                      <a:pos x="T149" y="T151"/>
                    </a:cxn>
                    <a:cxn ang="0">
                      <a:pos x="T153" y="T155"/>
                    </a:cxn>
                    <a:cxn ang="0">
                      <a:pos x="T157" y="T159"/>
                    </a:cxn>
                    <a:cxn ang="0">
                      <a:pos x="T161" y="T163"/>
                    </a:cxn>
                    <a:cxn ang="0">
                      <a:pos x="T165" y="T167"/>
                    </a:cxn>
                    <a:cxn ang="0">
                      <a:pos x="T169" y="T171"/>
                    </a:cxn>
                    <a:cxn ang="0">
                      <a:pos x="T173" y="T175"/>
                    </a:cxn>
                    <a:cxn ang="0">
                      <a:pos x="T177" y="T179"/>
                    </a:cxn>
                    <a:cxn ang="0">
                      <a:pos x="T181" y="T183"/>
                    </a:cxn>
                    <a:cxn ang="0">
                      <a:pos x="T185" y="T187"/>
                    </a:cxn>
                    <a:cxn ang="0">
                      <a:pos x="T189" y="T191"/>
                    </a:cxn>
                    <a:cxn ang="0">
                      <a:pos x="T193" y="T195"/>
                    </a:cxn>
                    <a:cxn ang="0">
                      <a:pos x="T197" y="T199"/>
                    </a:cxn>
                    <a:cxn ang="0">
                      <a:pos x="T201" y="T203"/>
                    </a:cxn>
                    <a:cxn ang="0">
                      <a:pos x="T205" y="T207"/>
                    </a:cxn>
                    <a:cxn ang="0">
                      <a:pos x="T209" y="T211"/>
                    </a:cxn>
                    <a:cxn ang="0">
                      <a:pos x="T213" y="T215"/>
                    </a:cxn>
                    <a:cxn ang="0">
                      <a:pos x="T217" y="T219"/>
                    </a:cxn>
                    <a:cxn ang="0">
                      <a:pos x="T221" y="T223"/>
                    </a:cxn>
                    <a:cxn ang="0">
                      <a:pos x="T225" y="T227"/>
                    </a:cxn>
                    <a:cxn ang="0">
                      <a:pos x="T229" y="T231"/>
                    </a:cxn>
                  </a:cxnLst>
                  <a:rect l="0" t="0" r="r" b="b"/>
                  <a:pathLst>
                    <a:path w="456" h="284">
                      <a:moveTo>
                        <a:pt x="43" y="64"/>
                      </a:moveTo>
                      <a:lnTo>
                        <a:pt x="30" y="64"/>
                      </a:lnTo>
                      <a:lnTo>
                        <a:pt x="30" y="94"/>
                      </a:lnTo>
                      <a:lnTo>
                        <a:pt x="43" y="94"/>
                      </a:lnTo>
                      <a:lnTo>
                        <a:pt x="43" y="64"/>
                      </a:lnTo>
                      <a:close/>
                      <a:moveTo>
                        <a:pt x="73" y="52"/>
                      </a:moveTo>
                      <a:lnTo>
                        <a:pt x="0" y="52"/>
                      </a:lnTo>
                      <a:lnTo>
                        <a:pt x="0" y="64"/>
                      </a:lnTo>
                      <a:lnTo>
                        <a:pt x="73" y="64"/>
                      </a:lnTo>
                      <a:lnTo>
                        <a:pt x="73" y="52"/>
                      </a:lnTo>
                      <a:close/>
                      <a:moveTo>
                        <a:pt x="43" y="22"/>
                      </a:moveTo>
                      <a:lnTo>
                        <a:pt x="30" y="22"/>
                      </a:lnTo>
                      <a:lnTo>
                        <a:pt x="30" y="52"/>
                      </a:lnTo>
                      <a:lnTo>
                        <a:pt x="43" y="52"/>
                      </a:lnTo>
                      <a:lnTo>
                        <a:pt x="43" y="22"/>
                      </a:lnTo>
                      <a:close/>
                      <a:moveTo>
                        <a:pt x="108" y="43"/>
                      </a:moveTo>
                      <a:lnTo>
                        <a:pt x="95" y="43"/>
                      </a:lnTo>
                      <a:lnTo>
                        <a:pt x="95" y="112"/>
                      </a:lnTo>
                      <a:lnTo>
                        <a:pt x="108" y="112"/>
                      </a:lnTo>
                      <a:lnTo>
                        <a:pt x="108" y="43"/>
                      </a:lnTo>
                      <a:close/>
                      <a:moveTo>
                        <a:pt x="124" y="33"/>
                      </a:moveTo>
                      <a:lnTo>
                        <a:pt x="83" y="33"/>
                      </a:lnTo>
                      <a:lnTo>
                        <a:pt x="83" y="43"/>
                      </a:lnTo>
                      <a:lnTo>
                        <a:pt x="124" y="43"/>
                      </a:lnTo>
                      <a:lnTo>
                        <a:pt x="124" y="33"/>
                      </a:lnTo>
                      <a:close/>
                      <a:moveTo>
                        <a:pt x="120" y="0"/>
                      </a:moveTo>
                      <a:lnTo>
                        <a:pt x="111" y="0"/>
                      </a:lnTo>
                      <a:lnTo>
                        <a:pt x="106" y="1"/>
                      </a:lnTo>
                      <a:lnTo>
                        <a:pt x="100" y="6"/>
                      </a:lnTo>
                      <a:lnTo>
                        <a:pt x="97" y="9"/>
                      </a:lnTo>
                      <a:lnTo>
                        <a:pt x="95" y="15"/>
                      </a:lnTo>
                      <a:lnTo>
                        <a:pt x="95" y="17"/>
                      </a:lnTo>
                      <a:lnTo>
                        <a:pt x="95" y="33"/>
                      </a:lnTo>
                      <a:lnTo>
                        <a:pt x="108" y="33"/>
                      </a:lnTo>
                      <a:lnTo>
                        <a:pt x="108" y="20"/>
                      </a:lnTo>
                      <a:lnTo>
                        <a:pt x="109" y="17"/>
                      </a:lnTo>
                      <a:lnTo>
                        <a:pt x="112" y="14"/>
                      </a:lnTo>
                      <a:lnTo>
                        <a:pt x="115" y="13"/>
                      </a:lnTo>
                      <a:lnTo>
                        <a:pt x="127" y="13"/>
                      </a:lnTo>
                      <a:lnTo>
                        <a:pt x="129" y="2"/>
                      </a:lnTo>
                      <a:lnTo>
                        <a:pt x="125" y="1"/>
                      </a:lnTo>
                      <a:lnTo>
                        <a:pt x="120" y="0"/>
                      </a:lnTo>
                      <a:close/>
                      <a:moveTo>
                        <a:pt x="127" y="13"/>
                      </a:moveTo>
                      <a:lnTo>
                        <a:pt x="122" y="13"/>
                      </a:lnTo>
                      <a:lnTo>
                        <a:pt x="124" y="13"/>
                      </a:lnTo>
                      <a:lnTo>
                        <a:pt x="127" y="13"/>
                      </a:lnTo>
                      <a:close/>
                      <a:moveTo>
                        <a:pt x="205" y="35"/>
                      </a:moveTo>
                      <a:lnTo>
                        <a:pt x="132" y="35"/>
                      </a:lnTo>
                      <a:lnTo>
                        <a:pt x="132" y="48"/>
                      </a:lnTo>
                      <a:lnTo>
                        <a:pt x="205" y="48"/>
                      </a:lnTo>
                      <a:lnTo>
                        <a:pt x="205" y="35"/>
                      </a:lnTo>
                      <a:close/>
                      <a:moveTo>
                        <a:pt x="205" y="68"/>
                      </a:moveTo>
                      <a:lnTo>
                        <a:pt x="132" y="68"/>
                      </a:lnTo>
                      <a:lnTo>
                        <a:pt x="132" y="81"/>
                      </a:lnTo>
                      <a:lnTo>
                        <a:pt x="205" y="81"/>
                      </a:lnTo>
                      <a:lnTo>
                        <a:pt x="205" y="68"/>
                      </a:lnTo>
                      <a:close/>
                      <a:moveTo>
                        <a:pt x="308" y="64"/>
                      </a:moveTo>
                      <a:lnTo>
                        <a:pt x="295" y="64"/>
                      </a:lnTo>
                      <a:lnTo>
                        <a:pt x="295" y="94"/>
                      </a:lnTo>
                      <a:lnTo>
                        <a:pt x="308" y="94"/>
                      </a:lnTo>
                      <a:lnTo>
                        <a:pt x="308" y="64"/>
                      </a:lnTo>
                      <a:close/>
                      <a:moveTo>
                        <a:pt x="338" y="52"/>
                      </a:moveTo>
                      <a:lnTo>
                        <a:pt x="265" y="52"/>
                      </a:lnTo>
                      <a:lnTo>
                        <a:pt x="265" y="64"/>
                      </a:lnTo>
                      <a:lnTo>
                        <a:pt x="338" y="64"/>
                      </a:lnTo>
                      <a:lnTo>
                        <a:pt x="338" y="52"/>
                      </a:lnTo>
                      <a:close/>
                      <a:moveTo>
                        <a:pt x="308" y="22"/>
                      </a:moveTo>
                      <a:lnTo>
                        <a:pt x="295" y="22"/>
                      </a:lnTo>
                      <a:lnTo>
                        <a:pt x="295" y="52"/>
                      </a:lnTo>
                      <a:lnTo>
                        <a:pt x="308" y="52"/>
                      </a:lnTo>
                      <a:lnTo>
                        <a:pt x="308" y="22"/>
                      </a:lnTo>
                      <a:close/>
                      <a:moveTo>
                        <a:pt x="417" y="2"/>
                      </a:moveTo>
                      <a:lnTo>
                        <a:pt x="358" y="2"/>
                      </a:lnTo>
                      <a:lnTo>
                        <a:pt x="358" y="112"/>
                      </a:lnTo>
                      <a:lnTo>
                        <a:pt x="373" y="112"/>
                      </a:lnTo>
                      <a:lnTo>
                        <a:pt x="373" y="63"/>
                      </a:lnTo>
                      <a:lnTo>
                        <a:pt x="418" y="63"/>
                      </a:lnTo>
                      <a:lnTo>
                        <a:pt x="415" y="62"/>
                      </a:lnTo>
                      <a:lnTo>
                        <a:pt x="426" y="61"/>
                      </a:lnTo>
                      <a:lnTo>
                        <a:pt x="433" y="57"/>
                      </a:lnTo>
                      <a:lnTo>
                        <a:pt x="440" y="51"/>
                      </a:lnTo>
                      <a:lnTo>
                        <a:pt x="373" y="51"/>
                      </a:lnTo>
                      <a:lnTo>
                        <a:pt x="373" y="14"/>
                      </a:lnTo>
                      <a:lnTo>
                        <a:pt x="441" y="14"/>
                      </a:lnTo>
                      <a:lnTo>
                        <a:pt x="438" y="11"/>
                      </a:lnTo>
                      <a:lnTo>
                        <a:pt x="434" y="7"/>
                      </a:lnTo>
                      <a:lnTo>
                        <a:pt x="424" y="3"/>
                      </a:lnTo>
                      <a:lnTo>
                        <a:pt x="417" y="2"/>
                      </a:lnTo>
                      <a:close/>
                      <a:moveTo>
                        <a:pt x="418" y="63"/>
                      </a:moveTo>
                      <a:lnTo>
                        <a:pt x="393" y="63"/>
                      </a:lnTo>
                      <a:lnTo>
                        <a:pt x="396" y="64"/>
                      </a:lnTo>
                      <a:lnTo>
                        <a:pt x="398" y="64"/>
                      </a:lnTo>
                      <a:lnTo>
                        <a:pt x="400" y="64"/>
                      </a:lnTo>
                      <a:lnTo>
                        <a:pt x="402" y="65"/>
                      </a:lnTo>
                      <a:lnTo>
                        <a:pt x="404" y="67"/>
                      </a:lnTo>
                      <a:lnTo>
                        <a:pt x="407" y="68"/>
                      </a:lnTo>
                      <a:lnTo>
                        <a:pt x="409" y="71"/>
                      </a:lnTo>
                      <a:lnTo>
                        <a:pt x="412" y="74"/>
                      </a:lnTo>
                      <a:lnTo>
                        <a:pt x="414" y="78"/>
                      </a:lnTo>
                      <a:lnTo>
                        <a:pt x="418" y="83"/>
                      </a:lnTo>
                      <a:lnTo>
                        <a:pt x="422" y="89"/>
                      </a:lnTo>
                      <a:lnTo>
                        <a:pt x="437" y="112"/>
                      </a:lnTo>
                      <a:lnTo>
                        <a:pt x="455" y="112"/>
                      </a:lnTo>
                      <a:lnTo>
                        <a:pt x="436" y="82"/>
                      </a:lnTo>
                      <a:lnTo>
                        <a:pt x="432" y="76"/>
                      </a:lnTo>
                      <a:lnTo>
                        <a:pt x="428" y="72"/>
                      </a:lnTo>
                      <a:lnTo>
                        <a:pt x="422" y="66"/>
                      </a:lnTo>
                      <a:lnTo>
                        <a:pt x="419" y="64"/>
                      </a:lnTo>
                      <a:lnTo>
                        <a:pt x="418" y="63"/>
                      </a:lnTo>
                      <a:close/>
                      <a:moveTo>
                        <a:pt x="441" y="14"/>
                      </a:moveTo>
                      <a:lnTo>
                        <a:pt x="416" y="14"/>
                      </a:lnTo>
                      <a:lnTo>
                        <a:pt x="422" y="16"/>
                      </a:lnTo>
                      <a:lnTo>
                        <a:pt x="429" y="23"/>
                      </a:lnTo>
                      <a:lnTo>
                        <a:pt x="431" y="27"/>
                      </a:lnTo>
                      <a:lnTo>
                        <a:pt x="431" y="36"/>
                      </a:lnTo>
                      <a:lnTo>
                        <a:pt x="430" y="39"/>
                      </a:lnTo>
                      <a:lnTo>
                        <a:pt x="426" y="45"/>
                      </a:lnTo>
                      <a:lnTo>
                        <a:pt x="423" y="47"/>
                      </a:lnTo>
                      <a:lnTo>
                        <a:pt x="416" y="50"/>
                      </a:lnTo>
                      <a:lnTo>
                        <a:pt x="411" y="51"/>
                      </a:lnTo>
                      <a:lnTo>
                        <a:pt x="440" y="51"/>
                      </a:lnTo>
                      <a:lnTo>
                        <a:pt x="444" y="47"/>
                      </a:lnTo>
                      <a:lnTo>
                        <a:pt x="446" y="40"/>
                      </a:lnTo>
                      <a:lnTo>
                        <a:pt x="446" y="26"/>
                      </a:lnTo>
                      <a:lnTo>
                        <a:pt x="445" y="21"/>
                      </a:lnTo>
                      <a:lnTo>
                        <a:pt x="441" y="14"/>
                      </a:lnTo>
                      <a:close/>
                      <a:moveTo>
                        <a:pt x="404" y="185"/>
                      </a:moveTo>
                      <a:lnTo>
                        <a:pt x="382" y="185"/>
                      </a:lnTo>
                      <a:lnTo>
                        <a:pt x="387" y="186"/>
                      </a:lnTo>
                      <a:lnTo>
                        <a:pt x="391" y="190"/>
                      </a:lnTo>
                      <a:lnTo>
                        <a:pt x="394" y="194"/>
                      </a:lnTo>
                      <a:lnTo>
                        <a:pt x="396" y="198"/>
                      </a:lnTo>
                      <a:lnTo>
                        <a:pt x="396" y="209"/>
                      </a:lnTo>
                      <a:lnTo>
                        <a:pt x="394" y="214"/>
                      </a:lnTo>
                      <a:lnTo>
                        <a:pt x="386" y="226"/>
                      </a:lnTo>
                      <a:lnTo>
                        <a:pt x="378" y="233"/>
                      </a:lnTo>
                      <a:lnTo>
                        <a:pt x="358" y="250"/>
                      </a:lnTo>
                      <a:lnTo>
                        <a:pt x="352" y="255"/>
                      </a:lnTo>
                      <a:lnTo>
                        <a:pt x="348" y="260"/>
                      </a:lnTo>
                      <a:lnTo>
                        <a:pt x="344" y="265"/>
                      </a:lnTo>
                      <a:lnTo>
                        <a:pt x="341" y="270"/>
                      </a:lnTo>
                      <a:lnTo>
                        <a:pt x="338" y="278"/>
                      </a:lnTo>
                      <a:lnTo>
                        <a:pt x="338" y="281"/>
                      </a:lnTo>
                      <a:lnTo>
                        <a:pt x="338" y="284"/>
                      </a:lnTo>
                      <a:lnTo>
                        <a:pt x="410" y="284"/>
                      </a:lnTo>
                      <a:lnTo>
                        <a:pt x="410" y="271"/>
                      </a:lnTo>
                      <a:lnTo>
                        <a:pt x="356" y="271"/>
                      </a:lnTo>
                      <a:lnTo>
                        <a:pt x="358" y="268"/>
                      </a:lnTo>
                      <a:lnTo>
                        <a:pt x="360" y="266"/>
                      </a:lnTo>
                      <a:lnTo>
                        <a:pt x="364" y="261"/>
                      </a:lnTo>
                      <a:lnTo>
                        <a:pt x="370" y="257"/>
                      </a:lnTo>
                      <a:lnTo>
                        <a:pt x="387" y="242"/>
                      </a:lnTo>
                      <a:lnTo>
                        <a:pt x="394" y="235"/>
                      </a:lnTo>
                      <a:lnTo>
                        <a:pt x="403" y="226"/>
                      </a:lnTo>
                      <a:lnTo>
                        <a:pt x="406" y="221"/>
                      </a:lnTo>
                      <a:lnTo>
                        <a:pt x="408" y="217"/>
                      </a:lnTo>
                      <a:lnTo>
                        <a:pt x="409" y="213"/>
                      </a:lnTo>
                      <a:lnTo>
                        <a:pt x="410" y="209"/>
                      </a:lnTo>
                      <a:lnTo>
                        <a:pt x="410" y="195"/>
                      </a:lnTo>
                      <a:lnTo>
                        <a:pt x="407" y="188"/>
                      </a:lnTo>
                      <a:lnTo>
                        <a:pt x="404" y="185"/>
                      </a:lnTo>
                      <a:close/>
                      <a:moveTo>
                        <a:pt x="386" y="173"/>
                      </a:moveTo>
                      <a:lnTo>
                        <a:pt x="365" y="173"/>
                      </a:lnTo>
                      <a:lnTo>
                        <a:pt x="357" y="176"/>
                      </a:lnTo>
                      <a:lnTo>
                        <a:pt x="345" y="187"/>
                      </a:lnTo>
                      <a:lnTo>
                        <a:pt x="341" y="195"/>
                      </a:lnTo>
                      <a:lnTo>
                        <a:pt x="340" y="205"/>
                      </a:lnTo>
                      <a:lnTo>
                        <a:pt x="354" y="207"/>
                      </a:lnTo>
                      <a:lnTo>
                        <a:pt x="354" y="200"/>
                      </a:lnTo>
                      <a:lnTo>
                        <a:pt x="356" y="194"/>
                      </a:lnTo>
                      <a:lnTo>
                        <a:pt x="364" y="187"/>
                      </a:lnTo>
                      <a:lnTo>
                        <a:pt x="369" y="185"/>
                      </a:lnTo>
                      <a:lnTo>
                        <a:pt x="404" y="185"/>
                      </a:lnTo>
                      <a:lnTo>
                        <a:pt x="395" y="176"/>
                      </a:lnTo>
                      <a:lnTo>
                        <a:pt x="386" y="173"/>
                      </a:lnTo>
                      <a:close/>
                    </a:path>
                  </a:pathLst>
                </a:cu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8" name="Line 30"/>
                <p:cNvSpPr>
                  <a:spLocks noChangeShapeType="1"/>
                </p:cNvSpPr>
                <p:nvPr/>
              </p:nvSpPr>
              <p:spPr bwMode="auto">
                <a:xfrm>
                  <a:off x="8433" y="2857"/>
                  <a:ext cx="191" cy="0"/>
                </a:xfrm>
                <a:prstGeom prst="line">
                  <a:avLst/>
                </a:prstGeom>
                <a:noFill/>
                <a:ln w="6375">
                  <a:solidFill>
                    <a:srgbClr val="231F2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9" name="AutoShape 31"/>
                <p:cNvSpPr>
                  <a:spLocks/>
                </p:cNvSpPr>
                <p:nvPr/>
              </p:nvSpPr>
              <p:spPr bwMode="auto">
                <a:xfrm>
                  <a:off x="7897" y="2794"/>
                  <a:ext cx="1610" cy="364"/>
                </a:xfrm>
                <a:custGeom>
                  <a:avLst/>
                  <a:gdLst>
                    <a:gd name="T0" fmla="+- 0 8159 7897"/>
                    <a:gd name="T1" fmla="*/ T0 w 1610"/>
                    <a:gd name="T2" fmla="+- 0 2833 2794"/>
                    <a:gd name="T3" fmla="*/ 2833 h 364"/>
                    <a:gd name="T4" fmla="+- 0 7923 7897"/>
                    <a:gd name="T5" fmla="*/ T4 w 1610"/>
                    <a:gd name="T6" fmla="+- 0 2833 2794"/>
                    <a:gd name="T7" fmla="*/ 2833 h 364"/>
                    <a:gd name="T8" fmla="+- 0 7970 7897"/>
                    <a:gd name="T9" fmla="*/ T8 w 1610"/>
                    <a:gd name="T10" fmla="+- 0 2871 2794"/>
                    <a:gd name="T11" fmla="*/ 2871 h 364"/>
                    <a:gd name="T12" fmla="+- 0 7911 7897"/>
                    <a:gd name="T13" fmla="*/ T12 w 1610"/>
                    <a:gd name="T14" fmla="+- 0 2833 2794"/>
                    <a:gd name="T15" fmla="*/ 2833 h 364"/>
                    <a:gd name="T16" fmla="+- 0 7970 7897"/>
                    <a:gd name="T17" fmla="*/ T16 w 1610"/>
                    <a:gd name="T18" fmla="+- 0 2794 2794"/>
                    <a:gd name="T19" fmla="*/ 2794 h 364"/>
                    <a:gd name="T20" fmla="+- 0 8488 7897"/>
                    <a:gd name="T21" fmla="*/ T20 w 1610"/>
                    <a:gd name="T22" fmla="+- 0 3119 2794"/>
                    <a:gd name="T23" fmla="*/ 3119 h 364"/>
                    <a:gd name="T24" fmla="+- 0 7909 7897"/>
                    <a:gd name="T25" fmla="*/ T24 w 1610"/>
                    <a:gd name="T26" fmla="+- 0 3119 2794"/>
                    <a:gd name="T27" fmla="*/ 3119 h 364"/>
                    <a:gd name="T28" fmla="+- 0 7957 7897"/>
                    <a:gd name="T29" fmla="*/ T28 w 1610"/>
                    <a:gd name="T30" fmla="+- 0 3158 2794"/>
                    <a:gd name="T31" fmla="*/ 3158 h 364"/>
                    <a:gd name="T32" fmla="+- 0 7897 7897"/>
                    <a:gd name="T33" fmla="*/ T32 w 1610"/>
                    <a:gd name="T34" fmla="+- 0 3119 2794"/>
                    <a:gd name="T35" fmla="*/ 3119 h 364"/>
                    <a:gd name="T36" fmla="+- 0 7957 7897"/>
                    <a:gd name="T37" fmla="*/ T36 w 1610"/>
                    <a:gd name="T38" fmla="+- 0 3081 2794"/>
                    <a:gd name="T39" fmla="*/ 3081 h 364"/>
                    <a:gd name="T40" fmla="+- 0 8916 7897"/>
                    <a:gd name="T41" fmla="*/ T40 w 1610"/>
                    <a:gd name="T42" fmla="+- 0 3119 2794"/>
                    <a:gd name="T43" fmla="*/ 3119 h 364"/>
                    <a:gd name="T44" fmla="+- 0 9495 7897"/>
                    <a:gd name="T45" fmla="*/ T44 w 1610"/>
                    <a:gd name="T46" fmla="+- 0 3119 2794"/>
                    <a:gd name="T47" fmla="*/ 3119 h 364"/>
                    <a:gd name="T48" fmla="+- 0 9447 7897"/>
                    <a:gd name="T49" fmla="*/ T48 w 1610"/>
                    <a:gd name="T50" fmla="+- 0 3081 2794"/>
                    <a:gd name="T51" fmla="*/ 3081 h 364"/>
                    <a:gd name="T52" fmla="+- 0 9507 7897"/>
                    <a:gd name="T53" fmla="*/ T52 w 1610"/>
                    <a:gd name="T54" fmla="+- 0 3119 2794"/>
                    <a:gd name="T55" fmla="*/ 3119 h 364"/>
                    <a:gd name="T56" fmla="+- 0 9447 7897"/>
                    <a:gd name="T57" fmla="*/ T56 w 1610"/>
                    <a:gd name="T58" fmla="+- 0 3158 2794"/>
                    <a:gd name="T59" fmla="*/ 3158 h 364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  <a:cxn ang="0">
                      <a:pos x="T17" y="T19"/>
                    </a:cxn>
                    <a:cxn ang="0">
                      <a:pos x="T21" y="T23"/>
                    </a:cxn>
                    <a:cxn ang="0">
                      <a:pos x="T25" y="T27"/>
                    </a:cxn>
                    <a:cxn ang="0">
                      <a:pos x="T29" y="T31"/>
                    </a:cxn>
                    <a:cxn ang="0">
                      <a:pos x="T33" y="T35"/>
                    </a:cxn>
                    <a:cxn ang="0">
                      <a:pos x="T37" y="T39"/>
                    </a:cxn>
                    <a:cxn ang="0">
                      <a:pos x="T41" y="T43"/>
                    </a:cxn>
                    <a:cxn ang="0">
                      <a:pos x="T45" y="T47"/>
                    </a:cxn>
                    <a:cxn ang="0">
                      <a:pos x="T49" y="T51"/>
                    </a:cxn>
                    <a:cxn ang="0">
                      <a:pos x="T53" y="T55"/>
                    </a:cxn>
                    <a:cxn ang="0">
                      <a:pos x="T57" y="T59"/>
                    </a:cxn>
                  </a:cxnLst>
                  <a:rect l="0" t="0" r="r" b="b"/>
                  <a:pathLst>
                    <a:path w="1610" h="364">
                      <a:moveTo>
                        <a:pt x="262" y="39"/>
                      </a:moveTo>
                      <a:lnTo>
                        <a:pt x="26" y="39"/>
                      </a:lnTo>
                      <a:moveTo>
                        <a:pt x="73" y="77"/>
                      </a:moveTo>
                      <a:lnTo>
                        <a:pt x="14" y="39"/>
                      </a:lnTo>
                      <a:lnTo>
                        <a:pt x="73" y="0"/>
                      </a:lnTo>
                      <a:moveTo>
                        <a:pt x="591" y="325"/>
                      </a:moveTo>
                      <a:lnTo>
                        <a:pt x="12" y="325"/>
                      </a:lnTo>
                      <a:moveTo>
                        <a:pt x="60" y="364"/>
                      </a:moveTo>
                      <a:lnTo>
                        <a:pt x="0" y="325"/>
                      </a:lnTo>
                      <a:lnTo>
                        <a:pt x="60" y="287"/>
                      </a:lnTo>
                      <a:moveTo>
                        <a:pt x="1019" y="325"/>
                      </a:moveTo>
                      <a:lnTo>
                        <a:pt x="1598" y="325"/>
                      </a:lnTo>
                      <a:moveTo>
                        <a:pt x="1550" y="287"/>
                      </a:moveTo>
                      <a:lnTo>
                        <a:pt x="1610" y="325"/>
                      </a:lnTo>
                      <a:lnTo>
                        <a:pt x="1550" y="364"/>
                      </a:lnTo>
                    </a:path>
                  </a:pathLst>
                </a:custGeom>
                <a:noFill/>
                <a:ln w="9563">
                  <a:solidFill>
                    <a:srgbClr val="231F2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pic>
              <p:nvPicPr>
                <p:cNvPr id="1056" name="Picture 32"/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25" y="3066"/>
                  <a:ext cx="175" cy="1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0" name="Freeform 33"/>
                <p:cNvSpPr>
                  <a:spLocks/>
                </p:cNvSpPr>
                <p:nvPr/>
              </p:nvSpPr>
              <p:spPr bwMode="auto">
                <a:xfrm>
                  <a:off x="8779" y="1718"/>
                  <a:ext cx="94" cy="139"/>
                </a:xfrm>
                <a:custGeom>
                  <a:avLst/>
                  <a:gdLst>
                    <a:gd name="T0" fmla="+- 0 8873 8779"/>
                    <a:gd name="T1" fmla="*/ T0 w 94"/>
                    <a:gd name="T2" fmla="+- 0 1718 1718"/>
                    <a:gd name="T3" fmla="*/ 1718 h 139"/>
                    <a:gd name="T4" fmla="+- 0 8779 8779"/>
                    <a:gd name="T5" fmla="*/ T4 w 94"/>
                    <a:gd name="T6" fmla="+- 0 1718 1718"/>
                    <a:gd name="T7" fmla="*/ 1718 h 139"/>
                    <a:gd name="T8" fmla="+- 0 8779 8779"/>
                    <a:gd name="T9" fmla="*/ T8 w 94"/>
                    <a:gd name="T10" fmla="+- 0 1857 1718"/>
                    <a:gd name="T11" fmla="*/ 1857 h 139"/>
                    <a:gd name="T12" fmla="+- 0 8798 8779"/>
                    <a:gd name="T13" fmla="*/ T12 w 94"/>
                    <a:gd name="T14" fmla="+- 0 1857 1718"/>
                    <a:gd name="T15" fmla="*/ 1857 h 139"/>
                    <a:gd name="T16" fmla="+- 0 8798 8779"/>
                    <a:gd name="T17" fmla="*/ T16 w 94"/>
                    <a:gd name="T18" fmla="+- 0 1794 1718"/>
                    <a:gd name="T19" fmla="*/ 1794 h 139"/>
                    <a:gd name="T20" fmla="+- 0 8863 8779"/>
                    <a:gd name="T21" fmla="*/ T20 w 94"/>
                    <a:gd name="T22" fmla="+- 0 1794 1718"/>
                    <a:gd name="T23" fmla="*/ 1794 h 139"/>
                    <a:gd name="T24" fmla="+- 0 8863 8779"/>
                    <a:gd name="T25" fmla="*/ T24 w 94"/>
                    <a:gd name="T26" fmla="+- 0 1778 1718"/>
                    <a:gd name="T27" fmla="*/ 1778 h 139"/>
                    <a:gd name="T28" fmla="+- 0 8798 8779"/>
                    <a:gd name="T29" fmla="*/ T28 w 94"/>
                    <a:gd name="T30" fmla="+- 0 1778 1718"/>
                    <a:gd name="T31" fmla="*/ 1778 h 139"/>
                    <a:gd name="T32" fmla="+- 0 8798 8779"/>
                    <a:gd name="T33" fmla="*/ T32 w 94"/>
                    <a:gd name="T34" fmla="+- 0 1735 1718"/>
                    <a:gd name="T35" fmla="*/ 1735 h 139"/>
                    <a:gd name="T36" fmla="+- 0 8873 8779"/>
                    <a:gd name="T37" fmla="*/ T36 w 94"/>
                    <a:gd name="T38" fmla="+- 0 1735 1718"/>
                    <a:gd name="T39" fmla="*/ 1735 h 139"/>
                    <a:gd name="T40" fmla="+- 0 8873 8779"/>
                    <a:gd name="T41" fmla="*/ T40 w 94"/>
                    <a:gd name="T42" fmla="+- 0 1718 1718"/>
                    <a:gd name="T43" fmla="*/ 1718 h 13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  <a:cxn ang="0">
                      <a:pos x="T17" y="T19"/>
                    </a:cxn>
                    <a:cxn ang="0">
                      <a:pos x="T21" y="T23"/>
                    </a:cxn>
                    <a:cxn ang="0">
                      <a:pos x="T25" y="T27"/>
                    </a:cxn>
                    <a:cxn ang="0">
                      <a:pos x="T29" y="T31"/>
                    </a:cxn>
                    <a:cxn ang="0">
                      <a:pos x="T33" y="T35"/>
                    </a:cxn>
                    <a:cxn ang="0">
                      <a:pos x="T37" y="T39"/>
                    </a:cxn>
                    <a:cxn ang="0">
                      <a:pos x="T41" y="T43"/>
                    </a:cxn>
                  </a:cxnLst>
                  <a:rect l="0" t="0" r="r" b="b"/>
                  <a:pathLst>
                    <a:path w="94" h="139">
                      <a:moveTo>
                        <a:pt x="94" y="0"/>
                      </a:moveTo>
                      <a:lnTo>
                        <a:pt x="0" y="0"/>
                      </a:lnTo>
                      <a:lnTo>
                        <a:pt x="0" y="139"/>
                      </a:lnTo>
                      <a:lnTo>
                        <a:pt x="19" y="139"/>
                      </a:lnTo>
                      <a:lnTo>
                        <a:pt x="19" y="76"/>
                      </a:lnTo>
                      <a:lnTo>
                        <a:pt x="84" y="76"/>
                      </a:lnTo>
                      <a:lnTo>
                        <a:pt x="84" y="60"/>
                      </a:lnTo>
                      <a:lnTo>
                        <a:pt x="19" y="60"/>
                      </a:lnTo>
                      <a:lnTo>
                        <a:pt x="19" y="17"/>
                      </a:lnTo>
                      <a:lnTo>
                        <a:pt x="94" y="17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cxnSp>
            <p:nvCxnSpPr>
              <p:cNvPr id="34" name="Straight Connector 33"/>
              <p:cNvCxnSpPr/>
              <p:nvPr/>
            </p:nvCxnSpPr>
            <p:spPr>
              <a:xfrm>
                <a:off x="1280160" y="2168434"/>
                <a:ext cx="566057" cy="22642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V="1">
                <a:off x="1328289" y="2383255"/>
                <a:ext cx="500803" cy="23181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1390122" y="1943441"/>
                <a:ext cx="438090" cy="45855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0619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418" y="409304"/>
            <a:ext cx="10353761" cy="574766"/>
          </a:xfrm>
        </p:spPr>
        <p:txBody>
          <a:bodyPr/>
          <a:lstStyle/>
          <a:p>
            <a:r>
              <a:rPr lang="en-US" cap="small" dirty="0">
                <a:effectLst/>
              </a:rPr>
              <a:t>Relation</a:t>
            </a:r>
            <a:r>
              <a:rPr lang="en-US" dirty="0">
                <a:effectLst/>
              </a:rPr>
              <a:t> between </a:t>
            </a:r>
            <a:r>
              <a:rPr lang="en-US" i="1" dirty="0">
                <a:effectLst/>
              </a:rPr>
              <a:t>f, u </a:t>
            </a:r>
            <a:r>
              <a:rPr lang="en-US" cap="small" dirty="0">
                <a:effectLst/>
              </a:rPr>
              <a:t>and</a:t>
            </a:r>
            <a:r>
              <a:rPr lang="en-US" dirty="0">
                <a:effectLst/>
              </a:rPr>
              <a:t> </a:t>
            </a:r>
            <a:r>
              <a:rPr lang="en-US" i="1" dirty="0">
                <a:effectLst/>
              </a:rPr>
              <a:t>v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9634" y="984069"/>
                <a:ext cx="11591109" cy="5677987"/>
              </a:xfrm>
            </p:spPr>
            <p:txBody>
              <a:bodyPr/>
              <a:lstStyle/>
              <a:p>
                <a:r>
                  <a:rPr lang="en-US" dirty="0" smtClean="0">
                    <a:effectLst/>
                  </a:rPr>
                  <a:t>For  </a:t>
                </a:r>
                <a:r>
                  <a:rPr lang="en-US" cap="small" dirty="0">
                    <a:effectLst/>
                  </a:rPr>
                  <a:t>a</a:t>
                </a:r>
                <a:r>
                  <a:rPr lang="en-US" dirty="0">
                    <a:effectLst/>
                  </a:rPr>
                  <a:t>  point  object  or  for  </a:t>
                </a:r>
                <a:r>
                  <a:rPr lang="en-US" cap="small" dirty="0">
                    <a:effectLst/>
                  </a:rPr>
                  <a:t>a</a:t>
                </a:r>
                <a:r>
                  <a:rPr lang="en-US" dirty="0">
                    <a:effectLst/>
                  </a:rPr>
                  <a:t>  </a:t>
                </a:r>
                <a:r>
                  <a:rPr lang="en-US" cap="small" dirty="0">
                    <a:effectLst/>
                  </a:rPr>
                  <a:t>small</a:t>
                </a:r>
                <a:r>
                  <a:rPr lang="en-US" dirty="0">
                    <a:effectLst/>
                  </a:rPr>
                  <a:t>  finite object,  the  </a:t>
                </a:r>
                <a:r>
                  <a:rPr lang="en-US" cap="small" dirty="0">
                    <a:effectLst/>
                  </a:rPr>
                  <a:t>focal</a:t>
                </a:r>
                <a:r>
                  <a:rPr lang="en-US" dirty="0">
                    <a:effectLst/>
                  </a:rPr>
                  <a:t>  length  of  </a:t>
                </a:r>
                <a:r>
                  <a:rPr lang="en-US" cap="small" dirty="0">
                    <a:effectLst/>
                  </a:rPr>
                  <a:t>a</a:t>
                </a:r>
                <a:r>
                  <a:rPr lang="en-US" dirty="0">
                    <a:effectLst/>
                  </a:rPr>
                  <a:t>  </a:t>
                </a:r>
                <a:r>
                  <a:rPr lang="en-US" i="1" dirty="0">
                    <a:effectLst/>
                  </a:rPr>
                  <a:t>small  </a:t>
                </a:r>
                <a:r>
                  <a:rPr lang="en-US" cap="small" dirty="0" smtClean="0">
                    <a:effectLst/>
                  </a:rPr>
                  <a:t>spherical </a:t>
                </a:r>
                <a:r>
                  <a:rPr lang="en-US" cap="small" dirty="0">
                    <a:effectLst/>
                  </a:rPr>
                  <a:t>(concave</a:t>
                </a:r>
                <a:r>
                  <a:rPr lang="en-US" dirty="0">
                    <a:effectLst/>
                  </a:rPr>
                  <a:t> or convex) mirror is </a:t>
                </a:r>
                <a:r>
                  <a:rPr lang="en-US" cap="small" dirty="0">
                    <a:effectLst/>
                  </a:rPr>
                  <a:t>related</a:t>
                </a:r>
                <a:r>
                  <a:rPr lang="en-US" dirty="0">
                    <a:effectLst/>
                  </a:rPr>
                  <a:t> to object </a:t>
                </a:r>
                <a:r>
                  <a:rPr lang="en-US" cap="small" dirty="0">
                    <a:effectLst/>
                  </a:rPr>
                  <a:t>distance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and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image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distance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 smtClean="0">
                    <a:effectLst/>
                  </a:rPr>
                  <a:t>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small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cap="small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cap="small" smtClean="0"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  <m:r>
                      <a:rPr lang="en-IN" b="0" i="1" cap="small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cap="small" smtClean="0">
                            <a:effectLst/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IN" b="0" i="1" cap="small" smtClean="0">
                        <a:effectLst/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cap="small" smtClean="0">
                            <a:effectLst/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endParaRPr lang="en-IN" dirty="0" smtClean="0"/>
              </a:p>
              <a:p>
                <a:r>
                  <a:rPr lang="en-US" cap="small" dirty="0">
                    <a:effectLst/>
                  </a:rPr>
                  <a:t>Focal</a:t>
                </a:r>
                <a:r>
                  <a:rPr lang="en-US" dirty="0">
                    <a:effectLst/>
                  </a:rPr>
                  <a:t>  </a:t>
                </a:r>
                <a:r>
                  <a:rPr lang="en-US" dirty="0" smtClean="0">
                    <a:effectLst/>
                  </a:rPr>
                  <a:t>power: </a:t>
                </a:r>
                <a:r>
                  <a:rPr lang="en-US" dirty="0">
                    <a:effectLst/>
                  </a:rPr>
                  <a:t>Converging  or  diverging  </a:t>
                </a:r>
                <a:r>
                  <a:rPr lang="en-US" cap="small" dirty="0">
                    <a:effectLst/>
                  </a:rPr>
                  <a:t>ability</a:t>
                </a:r>
                <a:r>
                  <a:rPr lang="en-US" dirty="0">
                    <a:effectLst/>
                  </a:rPr>
                  <a:t> of </a:t>
                </a:r>
                <a:r>
                  <a:rPr lang="en-US" cap="small" dirty="0">
                    <a:effectLst/>
                  </a:rPr>
                  <a:t>a</a:t>
                </a:r>
                <a:r>
                  <a:rPr lang="en-US" dirty="0">
                    <a:effectLst/>
                  </a:rPr>
                  <a:t> lens or of </a:t>
                </a:r>
                <a:r>
                  <a:rPr lang="en-US" cap="small" dirty="0">
                    <a:effectLst/>
                  </a:rPr>
                  <a:t>a</a:t>
                </a:r>
                <a:r>
                  <a:rPr lang="en-US" dirty="0">
                    <a:effectLst/>
                  </a:rPr>
                  <a:t> mirror is defined </a:t>
                </a:r>
                <a:r>
                  <a:rPr lang="en-US" cap="small" dirty="0">
                    <a:effectLst/>
                  </a:rPr>
                  <a:t>as</a:t>
                </a:r>
                <a:r>
                  <a:rPr lang="en-US" dirty="0">
                    <a:effectLst/>
                  </a:rPr>
                  <a:t> its </a:t>
                </a:r>
                <a:r>
                  <a:rPr lang="en-US" cap="small" dirty="0" smtClean="0">
                    <a:effectLst/>
                  </a:rPr>
                  <a:t>focal </a:t>
                </a:r>
                <a:r>
                  <a:rPr lang="en-US" dirty="0" smtClean="0">
                    <a:effectLst/>
                  </a:rPr>
                  <a:t>power i.e. </a:t>
                </a:r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 P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small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i="1" cap="small"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</m:oMath>
                </a14:m>
                <a:r>
                  <a:rPr lang="en-IN" dirty="0" smtClean="0"/>
                  <a:t> .</a:t>
                </a:r>
              </a:p>
              <a:p>
                <a:r>
                  <a:rPr lang="en-US" b="1" cap="small" dirty="0">
                    <a:effectLst/>
                  </a:rPr>
                  <a:t>Lateral</a:t>
                </a:r>
                <a:r>
                  <a:rPr lang="en-US" b="1" dirty="0">
                    <a:effectLst/>
                  </a:rPr>
                  <a:t>  </a:t>
                </a:r>
                <a:r>
                  <a:rPr lang="en-US" b="1" cap="small" dirty="0" smtClean="0">
                    <a:effectLst/>
                  </a:rPr>
                  <a:t>magnification: </a:t>
                </a:r>
                <a:r>
                  <a:rPr lang="en-US" cap="small" dirty="0">
                    <a:effectLst/>
                  </a:rPr>
                  <a:t>Ratio</a:t>
                </a:r>
                <a:r>
                  <a:rPr lang="en-US" dirty="0">
                    <a:effectLst/>
                  </a:rPr>
                  <a:t>  of  </a:t>
                </a:r>
                <a:r>
                  <a:rPr lang="en-US" cap="small" dirty="0">
                    <a:effectLst/>
                  </a:rPr>
                  <a:t>linear</a:t>
                </a:r>
                <a:r>
                  <a:rPr lang="en-US" dirty="0">
                    <a:effectLst/>
                  </a:rPr>
                  <a:t>  size of  </a:t>
                </a:r>
                <a:r>
                  <a:rPr lang="en-US" cap="small" dirty="0">
                    <a:effectLst/>
                  </a:rPr>
                  <a:t>an</a:t>
                </a:r>
                <a:r>
                  <a:rPr lang="en-US" dirty="0">
                    <a:effectLst/>
                  </a:rPr>
                  <a:t>  </a:t>
                </a:r>
                <a:r>
                  <a:rPr lang="en-US" cap="small" dirty="0">
                    <a:effectLst/>
                  </a:rPr>
                  <a:t>image</a:t>
                </a:r>
                <a:r>
                  <a:rPr lang="en-US" dirty="0">
                    <a:effectLst/>
                  </a:rPr>
                  <a:t>  to  </a:t>
                </a:r>
                <a:r>
                  <a:rPr lang="en-US" cap="small" dirty="0">
                    <a:effectLst/>
                  </a:rPr>
                  <a:t>that</a:t>
                </a:r>
                <a:r>
                  <a:rPr lang="en-US" dirty="0">
                    <a:effectLst/>
                  </a:rPr>
                  <a:t>  of  the  object,  </a:t>
                </a:r>
                <a:r>
                  <a:rPr lang="en-US" cap="small" dirty="0">
                    <a:effectLst/>
                  </a:rPr>
                  <a:t>measured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perpendicular</a:t>
                </a:r>
                <a:r>
                  <a:rPr lang="en-US" dirty="0">
                    <a:effectLst/>
                  </a:rPr>
                  <a:t> to the </a:t>
                </a:r>
                <a:r>
                  <a:rPr lang="en-US" cap="small" dirty="0">
                    <a:effectLst/>
                  </a:rPr>
                  <a:t>principal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axis,</a:t>
                </a:r>
                <a:r>
                  <a:rPr lang="en-US" dirty="0">
                    <a:effectLst/>
                  </a:rPr>
                  <a:t> is defined </a:t>
                </a:r>
                <a:r>
                  <a:rPr lang="en-US" cap="small" dirty="0" smtClean="0">
                    <a:effectLst/>
                  </a:rPr>
                  <a:t>as </a:t>
                </a:r>
                <a:r>
                  <a:rPr lang="en-US" dirty="0">
                    <a:effectLst/>
                  </a:rPr>
                  <a:t>the </a:t>
                </a:r>
                <a:r>
                  <a:rPr lang="en-US" cap="small" dirty="0">
                    <a:effectLst/>
                  </a:rPr>
                  <a:t>lateral</a:t>
                </a:r>
                <a:r>
                  <a:rPr lang="en-US" dirty="0">
                    <a:effectLst/>
                  </a:rPr>
                  <a:t> </a:t>
                </a:r>
                <a:r>
                  <a:rPr lang="en-US" cap="small" dirty="0">
                    <a:effectLst/>
                  </a:rPr>
                  <a:t>magnification</a:t>
                </a:r>
                <a:r>
                  <a:rPr lang="en-US" dirty="0">
                    <a:effectLst/>
                  </a:rPr>
                  <a:t>  </a:t>
                </a:r>
                <a:r>
                  <a:rPr lang="en-US" i="1" dirty="0">
                    <a:effectLst/>
                  </a:rPr>
                  <a:t>m </a:t>
                </a:r>
                <a:r>
                  <a:rPr lang="en-US" dirty="0" smtClean="0">
                    <a:effectLst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IN" b="0" i="1" smtClean="0">
                            <a:effectLst/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</m:oMath>
                </a14:m>
                <a:endParaRPr lang="en-IN" dirty="0" smtClean="0"/>
              </a:p>
              <a:p>
                <a:endParaRPr lang="en-IN" dirty="0" smtClean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9634" y="984069"/>
                <a:ext cx="11591109" cy="5677987"/>
              </a:xfrm>
              <a:blipFill>
                <a:blip r:embed="rId2"/>
                <a:stretch>
                  <a:fillRect l="-47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026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2877</TotalTime>
  <Words>3037</Words>
  <Application>Microsoft Office PowerPoint</Application>
  <PresentationFormat>Widescreen</PresentationFormat>
  <Paragraphs>366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Bookman Old Style</vt:lpstr>
      <vt:lpstr>Calibri</vt:lpstr>
      <vt:lpstr>Cambria Math</vt:lpstr>
      <vt:lpstr>Rockwell</vt:lpstr>
      <vt:lpstr>Times New Roman</vt:lpstr>
      <vt:lpstr>Damask</vt:lpstr>
      <vt:lpstr>Optics </vt:lpstr>
      <vt:lpstr>Nature of light</vt:lpstr>
      <vt:lpstr>Category of phenomena concerning light</vt:lpstr>
      <vt:lpstr>Ray optics or geometrical optics</vt:lpstr>
      <vt:lpstr>Criteria to draw ray diagram</vt:lpstr>
      <vt:lpstr>sign convention</vt:lpstr>
      <vt:lpstr>Reflection from a plane surface</vt:lpstr>
      <vt:lpstr>Reflection from curved mirrors</vt:lpstr>
      <vt:lpstr>Relation between f, u and v</vt:lpstr>
      <vt:lpstr>Image formation due to concave and convex mirror </vt:lpstr>
      <vt:lpstr>Defects or aberration of images</vt:lpstr>
      <vt:lpstr>Spherical aberration</vt:lpstr>
      <vt:lpstr>Refraction</vt:lpstr>
      <vt:lpstr>Illustrations of refraction</vt:lpstr>
      <vt:lpstr>Total internal reflection</vt:lpstr>
      <vt:lpstr>Applications of total internal reflection</vt:lpstr>
      <vt:lpstr>Advantage of fibre optics </vt:lpstr>
      <vt:lpstr>Prism binoculars</vt:lpstr>
      <vt:lpstr>Periscope</vt:lpstr>
      <vt:lpstr>Refraction at a spherical surface and lenses</vt:lpstr>
      <vt:lpstr>Refraction   at   a   single   spherical   surface</vt:lpstr>
      <vt:lpstr>Lens   makers’  equation</vt:lpstr>
      <vt:lpstr>Angular Dispersion of light and prism</vt:lpstr>
      <vt:lpstr>Refractive index of prism using angle of minimum deviation</vt:lpstr>
      <vt:lpstr>PowerPoint Presentation</vt:lpstr>
      <vt:lpstr>Thin  prisms</vt:lpstr>
      <vt:lpstr>Angular   dispersion   and   mean   deviation</vt:lpstr>
      <vt:lpstr>Dispersive   power</vt:lpstr>
      <vt:lpstr>Chromatic  aberration</vt:lpstr>
      <vt:lpstr>Reducing/eliminating chromatic aberration</vt:lpstr>
      <vt:lpstr>PowerPoint Presentation</vt:lpstr>
      <vt:lpstr>Optical instruments</vt:lpstr>
      <vt:lpstr>Simple  microscope</vt:lpstr>
      <vt:lpstr>Limiting cases</vt:lpstr>
      <vt:lpstr>Compound  microscope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Optics </dc:title>
  <dc:creator>siraj</dc:creator>
  <cp:lastModifiedBy>siraj</cp:lastModifiedBy>
  <cp:revision>134</cp:revision>
  <dcterms:created xsi:type="dcterms:W3CDTF">2021-02-06T06:39:49Z</dcterms:created>
  <dcterms:modified xsi:type="dcterms:W3CDTF">2022-01-29T07:31:36Z</dcterms:modified>
</cp:coreProperties>
</file>